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Lst>
  <p:notesMasterIdLst>
    <p:notesMasterId r:id="rId54"/>
  </p:notesMasterIdLst>
  <p:handoutMasterIdLst>
    <p:handoutMasterId r:id="rId55"/>
  </p:handoutMasterIdLst>
  <p:sldIdLst>
    <p:sldId id="546" r:id="rId4"/>
    <p:sldId id="746" r:id="rId5"/>
    <p:sldId id="512" r:id="rId6"/>
    <p:sldId id="612" r:id="rId7"/>
    <p:sldId id="261" r:id="rId8"/>
    <p:sldId id="684" r:id="rId9"/>
    <p:sldId id="715" r:id="rId10"/>
    <p:sldId id="717" r:id="rId11"/>
    <p:sldId id="718" r:id="rId12"/>
    <p:sldId id="737" r:id="rId13"/>
    <p:sldId id="738" r:id="rId14"/>
    <p:sldId id="722" r:id="rId15"/>
    <p:sldId id="739" r:id="rId16"/>
    <p:sldId id="726" r:id="rId17"/>
    <p:sldId id="740" r:id="rId18"/>
    <p:sldId id="721" r:id="rId19"/>
    <p:sldId id="741" r:id="rId20"/>
    <p:sldId id="700" r:id="rId21"/>
    <p:sldId id="583" r:id="rId22"/>
    <p:sldId id="584" r:id="rId23"/>
    <p:sldId id="611" r:id="rId24"/>
    <p:sldId id="586" r:id="rId25"/>
    <p:sldId id="588" r:id="rId26"/>
    <p:sldId id="592" r:id="rId27"/>
    <p:sldId id="600" r:id="rId28"/>
    <p:sldId id="258" r:id="rId29"/>
    <p:sldId id="260" r:id="rId30"/>
    <p:sldId id="263" r:id="rId31"/>
    <p:sldId id="289" r:id="rId32"/>
    <p:sldId id="315" r:id="rId33"/>
    <p:sldId id="742" r:id="rId34"/>
    <p:sldId id="743" r:id="rId35"/>
    <p:sldId id="395" r:id="rId36"/>
    <p:sldId id="396" r:id="rId37"/>
    <p:sldId id="397" r:id="rId38"/>
    <p:sldId id="744" r:id="rId39"/>
    <p:sldId id="745" r:id="rId40"/>
    <p:sldId id="377" r:id="rId41"/>
    <p:sldId id="441" r:id="rId42"/>
    <p:sldId id="436" r:id="rId43"/>
    <p:sldId id="443" r:id="rId44"/>
    <p:sldId id="354" r:id="rId45"/>
    <p:sldId id="447" r:id="rId46"/>
    <p:sldId id="730" r:id="rId47"/>
    <p:sldId id="731" r:id="rId48"/>
    <p:sldId id="732" r:id="rId49"/>
    <p:sldId id="733" r:id="rId50"/>
    <p:sldId id="559" r:id="rId51"/>
    <p:sldId id="594" r:id="rId52"/>
    <p:sldId id="493" r:id="rId53"/>
  </p:sldIdLst>
  <p:sldSz cx="12192000" cy="6858000"/>
  <p:notesSz cx="7077075" cy="9363075"/>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5613" indent="1588" algn="l" rtl="0" fontAlgn="base">
      <a:spcBef>
        <a:spcPct val="0"/>
      </a:spcBef>
      <a:spcAft>
        <a:spcPct val="0"/>
      </a:spcAft>
      <a:defRPr kern="1200">
        <a:solidFill>
          <a:schemeClr val="tx1"/>
        </a:solidFill>
        <a:latin typeface="Arial" panose="020B0604020202020204" pitchFamily="34" charset="0"/>
        <a:ea typeface="+mn-ea"/>
        <a:cs typeface="+mn-cs"/>
      </a:defRPr>
    </a:lvl2pPr>
    <a:lvl3pPr marL="912813" indent="1588" algn="l" rtl="0" fontAlgn="base">
      <a:spcBef>
        <a:spcPct val="0"/>
      </a:spcBef>
      <a:spcAft>
        <a:spcPct val="0"/>
      </a:spcAft>
      <a:defRPr kern="1200">
        <a:solidFill>
          <a:schemeClr val="tx1"/>
        </a:solidFill>
        <a:latin typeface="Arial" panose="020B0604020202020204" pitchFamily="34" charset="0"/>
        <a:ea typeface="+mn-ea"/>
        <a:cs typeface="+mn-cs"/>
      </a:defRPr>
    </a:lvl3pPr>
    <a:lvl4pPr marL="1370013" indent="1588" algn="l" rtl="0" fontAlgn="base">
      <a:spcBef>
        <a:spcPct val="0"/>
      </a:spcBef>
      <a:spcAft>
        <a:spcPct val="0"/>
      </a:spcAft>
      <a:defRPr kern="1200">
        <a:solidFill>
          <a:schemeClr val="tx1"/>
        </a:solidFill>
        <a:latin typeface="Arial" panose="020B0604020202020204" pitchFamily="34" charset="0"/>
        <a:ea typeface="+mn-ea"/>
        <a:cs typeface="+mn-cs"/>
      </a:defRPr>
    </a:lvl4pPr>
    <a:lvl5pPr marL="1827213" indent="1588"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Biggs, Daniel" initials="BD" lastIdx="3" clrIdx="6">
    <p:extLst>
      <p:ext uri="{19B8F6BF-5375-455C-9EA6-DF929625EA0E}">
        <p15:presenceInfo xmlns:p15="http://schemas.microsoft.com/office/powerpoint/2012/main" userId="S-1-5-21-1108315343-725651118-2080461254-37738" providerId="AD"/>
      </p:ext>
    </p:extLst>
  </p:cmAuthor>
  <p:cmAuthor id="1" name="Jana West" initials="JW" lastIdx="6" clrIdx="0">
    <p:extLst>
      <p:ext uri="{19B8F6BF-5375-455C-9EA6-DF929625EA0E}">
        <p15:presenceInfo xmlns:p15="http://schemas.microsoft.com/office/powerpoint/2012/main" userId="8501fb8ac122c568" providerId="Windows Live"/>
      </p:ext>
    </p:extLst>
  </p:cmAuthor>
  <p:cmAuthor id="2" name="Art Thatcher" initials="AT" lastIdx="26" clrIdx="1">
    <p:extLst>
      <p:ext uri="{19B8F6BF-5375-455C-9EA6-DF929625EA0E}">
        <p15:presenceInfo xmlns:p15="http://schemas.microsoft.com/office/powerpoint/2012/main" userId="S-1-5-21-2570788320-143090204-2945823233-1691" providerId="AD"/>
      </p:ext>
    </p:extLst>
  </p:cmAuthor>
  <p:cmAuthor id="3" name="Adam Bossi" initials="AB" lastIdx="6" clrIdx="2">
    <p:extLst>
      <p:ext uri="{19B8F6BF-5375-455C-9EA6-DF929625EA0E}">
        <p15:presenceInfo xmlns:p15="http://schemas.microsoft.com/office/powerpoint/2012/main" userId="3ec9af8fee335314" providerId="Windows Live"/>
      </p:ext>
    </p:extLst>
  </p:cmAuthor>
  <p:cmAuthor id="4" name="Chris Dropinski" initials="CD" lastIdx="15" clrIdx="3">
    <p:extLst>
      <p:ext uri="{19B8F6BF-5375-455C-9EA6-DF929625EA0E}">
        <p15:presenceInfo xmlns:p15="http://schemas.microsoft.com/office/powerpoint/2012/main" userId="Chris Dropinski" providerId="None"/>
      </p:ext>
    </p:extLst>
  </p:cmAuthor>
  <p:cmAuthor id="5" name="Tom Diehl" initials="TD" lastIdx="32" clrIdx="4">
    <p:extLst>
      <p:ext uri="{19B8F6BF-5375-455C-9EA6-DF929625EA0E}">
        <p15:presenceInfo xmlns:p15="http://schemas.microsoft.com/office/powerpoint/2012/main" userId="Tom Diehl" providerId="None"/>
      </p:ext>
    </p:extLst>
  </p:cmAuthor>
  <p:cmAuthor id="6" name="Tom Diehl" initials="TD [2]" lastIdx="8" clrIdx="5">
    <p:extLst>
      <p:ext uri="{19B8F6BF-5375-455C-9EA6-DF929625EA0E}">
        <p15:presenceInfo xmlns:p15="http://schemas.microsoft.com/office/powerpoint/2012/main" userId="a1faeb9e79363c6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CC"/>
    <a:srgbClr val="0099FF"/>
    <a:srgbClr val="215968"/>
    <a:srgbClr val="2C9076"/>
    <a:srgbClr val="00C005"/>
    <a:srgbClr val="36968D"/>
    <a:srgbClr val="00CC99"/>
    <a:srgbClr val="005A9E"/>
    <a:srgbClr val="BC3F00"/>
    <a:srgbClr val="F2FB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1561" autoAdjust="0"/>
  </p:normalViewPr>
  <p:slideViewPr>
    <p:cSldViewPr snapToGrid="0">
      <p:cViewPr varScale="1">
        <p:scale>
          <a:sx n="44" d="100"/>
          <a:sy n="44" d="100"/>
        </p:scale>
        <p:origin x="724" y="44"/>
      </p:cViewPr>
      <p:guideLst>
        <p:guide orient="horz" pos="2160"/>
        <p:guide pos="3840"/>
      </p:guideLst>
    </p:cSldViewPr>
  </p:slideViewPr>
  <p:notesTextViewPr>
    <p:cViewPr>
      <p:scale>
        <a:sx n="100" d="100"/>
        <a:sy n="100" d="100"/>
      </p:scale>
      <p:origin x="0" y="0"/>
    </p:cViewPr>
  </p:notesTextViewPr>
  <p:sorterViewPr>
    <p:cViewPr>
      <p:scale>
        <a:sx n="75" d="100"/>
        <a:sy n="75" d="100"/>
      </p:scale>
      <p:origin x="0" y="-3516"/>
    </p:cViewPr>
  </p:sorterViewPr>
  <p:notesViewPr>
    <p:cSldViewPr snapToGrid="0">
      <p:cViewPr varScale="1">
        <p:scale>
          <a:sx n="85" d="100"/>
          <a:sy n="85" d="100"/>
        </p:scale>
        <p:origin x="3828"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handoutMaster" Target="handoutMasters/handout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viewProps" Target="viewProps.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commentAuthors" Target="commentAuthor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presProps" Target="pres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A7A783-F1CC-4EC7-B873-1771EBB9A244}"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EE56B3A9-4B15-43D0-8E35-C278FA0A51A4}">
      <dgm:prSet custT="1"/>
      <dgm:spPr>
        <a:solidFill>
          <a:srgbClr val="0070C0"/>
        </a:solidFill>
        <a:ln w="12700" cap="flat" cmpd="sng" algn="ctr">
          <a:solidFill>
            <a:prstClr val="white">
              <a:hueOff val="0"/>
              <a:satOff val="0"/>
              <a:lumOff val="0"/>
              <a:alphaOff val="0"/>
            </a:prstClr>
          </a:solidFill>
          <a:prstDash val="solid"/>
          <a:miter lim="800000"/>
        </a:ln>
        <a:effectLst/>
      </dgm:spPr>
      <dgm:t>
        <a:bodyPr spcFirstLastPara="0" vert="horz" wrap="square" lIns="661676" tIns="50800" rIns="50800" bIns="50800" numCol="1" spcCol="1270" anchor="ctr" anchorCtr="0"/>
        <a:lstStyle/>
        <a:p>
          <a:pPr marL="0" lvl="0" indent="0" algn="l" defTabSz="1066800">
            <a:lnSpc>
              <a:spcPct val="90000"/>
            </a:lnSpc>
            <a:spcBef>
              <a:spcPct val="0"/>
            </a:spcBef>
            <a:spcAft>
              <a:spcPct val="35000"/>
            </a:spcAft>
            <a:buNone/>
          </a:pPr>
          <a:r>
            <a:rPr kumimoji="0" lang="en-US" sz="2400" b="0" i="0" u="none" strike="noStrike" kern="1200" cap="none" spc="0" normalizeH="0" baseline="0" dirty="0">
              <a:ln>
                <a:noFill/>
              </a:ln>
              <a:solidFill>
                <a:prstClr val="white"/>
              </a:solidFill>
              <a:effectLst/>
              <a:uLnTx/>
              <a:uFillTx/>
              <a:latin typeface="Calibri"/>
              <a:ea typeface="+mn-ea"/>
              <a:cs typeface="+mn-cs"/>
            </a:rPr>
            <a:t>November 17, 2020 Final Report Webinar Presentation</a:t>
          </a:r>
        </a:p>
      </dgm:t>
    </dgm:pt>
    <dgm:pt modelId="{1AEF9536-68DC-4C95-9CE9-FFFB12D7EDE7}" type="parTrans" cxnId="{1C6D6EB8-88BC-4617-80BC-64A954E2ABBA}">
      <dgm:prSet/>
      <dgm:spPr/>
      <dgm:t>
        <a:bodyPr/>
        <a:lstStyle/>
        <a:p>
          <a:endParaRPr lang="en-US"/>
        </a:p>
      </dgm:t>
    </dgm:pt>
    <dgm:pt modelId="{F0317FB9-3933-4C4B-B810-B819C36E4212}" type="sibTrans" cxnId="{1C6D6EB8-88BC-4617-80BC-64A954E2ABBA}">
      <dgm:prSet/>
      <dgm:spPr/>
      <dgm:t>
        <a:bodyPr/>
        <a:lstStyle/>
        <a:p>
          <a:endParaRPr lang="en-US"/>
        </a:p>
      </dgm:t>
    </dgm:pt>
    <dgm:pt modelId="{7052DC4F-B0B1-4966-A505-98B7DAB22EDC}">
      <dgm:prSet custT="1"/>
      <dgm:spPr>
        <a:solidFill>
          <a:srgbClr val="5A93BE">
            <a:hueOff val="0"/>
            <a:satOff val="0"/>
            <a:lumOff val="0"/>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661676" tIns="50800" rIns="50800" bIns="50800" numCol="1" spcCol="1270" anchor="ctr" anchorCtr="0"/>
        <a:lstStyle/>
        <a:p>
          <a:pPr marL="0" lvl="0" indent="0" algn="l" defTabSz="1066800">
            <a:lnSpc>
              <a:spcPct val="90000"/>
            </a:lnSpc>
            <a:spcBef>
              <a:spcPct val="0"/>
            </a:spcBef>
            <a:spcAft>
              <a:spcPct val="35000"/>
            </a:spcAft>
            <a:buNone/>
          </a:pPr>
          <a:r>
            <a:rPr kumimoji="0" lang="en-US" sz="2400" b="0" i="0" u="none" strike="noStrike" kern="1200" cap="none" spc="0" normalizeH="0" baseline="0" dirty="0">
              <a:ln>
                <a:noFill/>
              </a:ln>
              <a:solidFill>
                <a:prstClr val="white"/>
              </a:solidFill>
              <a:effectLst/>
              <a:uLnTx/>
              <a:uFillTx/>
              <a:latin typeface="Calibri"/>
              <a:ea typeface="+mn-ea"/>
              <a:cs typeface="+mn-cs"/>
            </a:rPr>
            <a:t>October 29, 2020 Findings Webinar Presentation</a:t>
          </a:r>
        </a:p>
      </dgm:t>
    </dgm:pt>
    <dgm:pt modelId="{376A8F79-75D0-4179-95F6-9ACF63BA3374}" type="parTrans" cxnId="{DEEFCB0B-A27C-4AB7-BEDA-979C2B3B1E59}">
      <dgm:prSet/>
      <dgm:spPr/>
      <dgm:t>
        <a:bodyPr/>
        <a:lstStyle/>
        <a:p>
          <a:endParaRPr lang="en-US"/>
        </a:p>
      </dgm:t>
    </dgm:pt>
    <dgm:pt modelId="{814E6ED9-1232-4E16-8B68-476F1EB2D218}" type="sibTrans" cxnId="{DEEFCB0B-A27C-4AB7-BEDA-979C2B3B1E59}">
      <dgm:prSet/>
      <dgm:spPr/>
      <dgm:t>
        <a:bodyPr/>
        <a:lstStyle/>
        <a:p>
          <a:endParaRPr lang="en-US"/>
        </a:p>
      </dgm:t>
    </dgm:pt>
    <dgm:pt modelId="{D73ECCDD-BF95-440D-BBD2-2D79F1EDBF18}">
      <dgm:prSet phldrT="[Text]" custT="1"/>
      <dgm:spPr>
        <a:solidFill>
          <a:srgbClr val="5A93BE">
            <a:hueOff val="0"/>
            <a:satOff val="0"/>
            <a:lumOff val="0"/>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661676" tIns="50800" rIns="50800" bIns="50800" numCol="1" spcCol="1270" anchor="ctr" anchorCtr="0"/>
        <a:lstStyle/>
        <a:p>
          <a:r>
            <a:rPr kumimoji="0" lang="en-US" sz="2400" b="0" i="0" u="none" strike="noStrike" kern="1200" cap="none" spc="0" normalizeH="0" baseline="0" noProof="0" dirty="0">
              <a:ln>
                <a:noFill/>
              </a:ln>
              <a:solidFill>
                <a:prstClr val="white"/>
              </a:solidFill>
              <a:effectLst/>
              <a:uLnTx/>
              <a:uFillTx/>
              <a:latin typeface="Calibri"/>
              <a:ea typeface="+mn-ea"/>
              <a:cs typeface="+mn-cs"/>
            </a:rPr>
            <a:t>July 27, 2020 - 2 Focus Groups - 16 participants</a:t>
          </a:r>
          <a:endParaRPr lang="en-US" sz="2000" kern="1200" dirty="0">
            <a:solidFill>
              <a:schemeClr val="bg2"/>
            </a:solidFill>
            <a:latin typeface="+mn-lt"/>
          </a:endParaRPr>
        </a:p>
      </dgm:t>
    </dgm:pt>
    <dgm:pt modelId="{11F9D8DA-2C23-4101-86DB-8E7F265F1A75}" type="sibTrans" cxnId="{A0FED283-1D98-437E-A81C-6DD012C31397}">
      <dgm:prSet/>
      <dgm:spPr/>
      <dgm:t>
        <a:bodyPr/>
        <a:lstStyle/>
        <a:p>
          <a:endParaRPr lang="en-US"/>
        </a:p>
      </dgm:t>
    </dgm:pt>
    <dgm:pt modelId="{939C4CB0-8D53-48CF-8EFD-00051FBC1E15}" type="parTrans" cxnId="{A0FED283-1D98-437E-A81C-6DD012C31397}">
      <dgm:prSet/>
      <dgm:spPr/>
      <dgm:t>
        <a:bodyPr/>
        <a:lstStyle/>
        <a:p>
          <a:endParaRPr lang="en-US"/>
        </a:p>
      </dgm:t>
    </dgm:pt>
    <dgm:pt modelId="{C4BA67CD-0473-4230-88CA-9C15BACF12E4}">
      <dgm:prSet custT="1"/>
      <dgm:spPr>
        <a:solidFill>
          <a:srgbClr val="5A93BE">
            <a:hueOff val="0"/>
            <a:satOff val="0"/>
            <a:lumOff val="0"/>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661676" tIns="50800" rIns="50800" bIns="50800" numCol="1" spcCol="1270" anchor="ctr" anchorCtr="0"/>
        <a:lstStyle/>
        <a:p>
          <a:pPr marL="0" lvl="0" indent="0" algn="l" defTabSz="1066800">
            <a:lnSpc>
              <a:spcPct val="90000"/>
            </a:lnSpc>
            <a:spcBef>
              <a:spcPct val="0"/>
            </a:spcBef>
            <a:spcAft>
              <a:spcPct val="35000"/>
            </a:spcAft>
            <a:buNone/>
          </a:pPr>
          <a:r>
            <a:rPr kumimoji="0" lang="en-US" sz="2400" b="0" i="0" u="none" strike="noStrike" kern="1200" cap="none" spc="0" normalizeH="0" baseline="0" noProof="0" dirty="0">
              <a:ln>
                <a:noFill/>
              </a:ln>
              <a:solidFill>
                <a:prstClr val="white"/>
              </a:solidFill>
              <a:effectLst/>
              <a:uLnTx/>
              <a:uFillTx/>
              <a:latin typeface="Calibri"/>
              <a:ea typeface="+mn-ea"/>
              <a:cs typeface="+mn-cs"/>
            </a:rPr>
            <a:t>July 29, 2020 - 4 Stakeholder Interviews -14 participants</a:t>
          </a:r>
        </a:p>
      </dgm:t>
    </dgm:pt>
    <dgm:pt modelId="{2687D04B-0C7D-4079-A3CF-434012F6C3F9}" type="parTrans" cxnId="{A47871F2-232D-4181-AFE5-2224B1E80538}">
      <dgm:prSet/>
      <dgm:spPr/>
      <dgm:t>
        <a:bodyPr/>
        <a:lstStyle/>
        <a:p>
          <a:endParaRPr lang="en-US"/>
        </a:p>
      </dgm:t>
    </dgm:pt>
    <dgm:pt modelId="{47E8DEE9-7959-48DF-8C79-4A3AD7B47199}" type="sibTrans" cxnId="{A47871F2-232D-4181-AFE5-2224B1E80538}">
      <dgm:prSet/>
      <dgm:spPr/>
      <dgm:t>
        <a:bodyPr/>
        <a:lstStyle/>
        <a:p>
          <a:endParaRPr lang="en-US"/>
        </a:p>
      </dgm:t>
    </dgm:pt>
    <dgm:pt modelId="{5D99505A-46F1-4582-A392-FFFE84253FD1}">
      <dgm:prSet custT="1"/>
      <dgm:spPr>
        <a:solidFill>
          <a:srgbClr val="5A93BE">
            <a:hueOff val="0"/>
            <a:satOff val="0"/>
            <a:lumOff val="0"/>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661676" tIns="50800" rIns="50800" bIns="50800" numCol="1" spcCol="1270" anchor="ctr" anchorCtr="0"/>
        <a:lstStyle/>
        <a:p>
          <a:pPr marL="0" lvl="0" indent="0" algn="l" defTabSz="1066800">
            <a:lnSpc>
              <a:spcPct val="90000"/>
            </a:lnSpc>
            <a:spcBef>
              <a:spcPct val="0"/>
            </a:spcBef>
            <a:spcAft>
              <a:spcPct val="35000"/>
            </a:spcAft>
            <a:buNone/>
          </a:pPr>
          <a:r>
            <a:rPr kumimoji="0" lang="en-US" sz="2400" b="0" i="0" u="none" strike="noStrike" kern="1200" cap="none" spc="0" normalizeH="0" baseline="0" noProof="0" dirty="0">
              <a:ln>
                <a:noFill/>
              </a:ln>
              <a:solidFill>
                <a:prstClr val="white"/>
              </a:solidFill>
              <a:effectLst/>
              <a:uLnTx/>
              <a:uFillTx/>
              <a:latin typeface="Calibri"/>
              <a:ea typeface="+mn-ea"/>
              <a:cs typeface="+mn-cs"/>
            </a:rPr>
            <a:t>July 30, 2020 Public Zoom Webinar – 118 participants</a:t>
          </a:r>
        </a:p>
      </dgm:t>
    </dgm:pt>
    <dgm:pt modelId="{96B516E6-E00C-44D9-97FC-CDBE81F19C14}" type="parTrans" cxnId="{DDB1BD9C-8C2F-4276-B7CD-C551B2940193}">
      <dgm:prSet/>
      <dgm:spPr/>
      <dgm:t>
        <a:bodyPr/>
        <a:lstStyle/>
        <a:p>
          <a:endParaRPr lang="en-US"/>
        </a:p>
      </dgm:t>
    </dgm:pt>
    <dgm:pt modelId="{47256F84-4936-49EC-BCF6-9524596A9C12}" type="sibTrans" cxnId="{DDB1BD9C-8C2F-4276-B7CD-C551B2940193}">
      <dgm:prSet/>
      <dgm:spPr/>
      <dgm:t>
        <a:bodyPr/>
        <a:lstStyle/>
        <a:p>
          <a:endParaRPr lang="en-US"/>
        </a:p>
      </dgm:t>
    </dgm:pt>
    <dgm:pt modelId="{A51E4D28-1409-460B-9050-81CF916E8AAA}">
      <dgm:prSet custT="1"/>
      <dgm:spPr>
        <a:solidFill>
          <a:srgbClr val="5A93BE">
            <a:hueOff val="0"/>
            <a:satOff val="0"/>
            <a:lumOff val="0"/>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661676" tIns="50800" rIns="50800" bIns="50800" numCol="1" spcCol="1270" anchor="ctr" anchorCtr="0"/>
        <a:lstStyle/>
        <a:p>
          <a:r>
            <a:rPr kumimoji="0" lang="en-US" sz="2400" b="0" i="0" u="none" strike="noStrike" kern="1200" cap="none" spc="0" normalizeH="0" baseline="0" noProof="0" dirty="0">
              <a:ln>
                <a:noFill/>
              </a:ln>
              <a:solidFill>
                <a:prstClr val="white"/>
              </a:solidFill>
              <a:effectLst/>
              <a:uLnTx/>
              <a:uFillTx/>
              <a:latin typeface="Calibri"/>
              <a:ea typeface="+mn-ea"/>
              <a:cs typeface="+mn-cs"/>
            </a:rPr>
            <a:t>August</a:t>
          </a:r>
          <a:r>
            <a:rPr kumimoji="0" lang="en-US" sz="2400" b="1" i="0" u="none" strike="noStrike" kern="1200" cap="none" spc="0" normalizeH="0" baseline="0" noProof="0" dirty="0">
              <a:ln>
                <a:noFill/>
              </a:ln>
              <a:solidFill>
                <a:prstClr val="white"/>
              </a:solidFill>
              <a:effectLst/>
              <a:uLnTx/>
              <a:uFillTx/>
              <a:latin typeface="Calibri"/>
              <a:ea typeface="+mn-ea"/>
              <a:cs typeface="+mn-cs"/>
            </a:rPr>
            <a:t>/September 2020 - 1,845</a:t>
          </a:r>
          <a:r>
            <a:rPr kumimoji="0" lang="en-US" sz="2400" b="0" i="0" u="none" strike="noStrike" kern="1200" cap="none" spc="0" normalizeH="0" baseline="0" noProof="0" dirty="0">
              <a:ln>
                <a:noFill/>
              </a:ln>
              <a:solidFill>
                <a:prstClr val="white"/>
              </a:solidFill>
              <a:effectLst/>
              <a:uLnTx/>
              <a:uFillTx/>
              <a:latin typeface="Calibri"/>
              <a:ea typeface="+mn-ea"/>
              <a:cs typeface="+mn-cs"/>
            </a:rPr>
            <a:t> Completed Surveys</a:t>
          </a:r>
        </a:p>
      </dgm:t>
    </dgm:pt>
    <dgm:pt modelId="{40AC4C6E-6B0E-4ED9-9CC9-50753A7C5FEA}" type="parTrans" cxnId="{FA4F6367-E0C5-4FA0-9123-5BCDEAB3253A}">
      <dgm:prSet/>
      <dgm:spPr/>
      <dgm:t>
        <a:bodyPr/>
        <a:lstStyle/>
        <a:p>
          <a:endParaRPr lang="en-US"/>
        </a:p>
      </dgm:t>
    </dgm:pt>
    <dgm:pt modelId="{557CAC1F-320A-4677-A350-7FA160813E43}" type="sibTrans" cxnId="{FA4F6367-E0C5-4FA0-9123-5BCDEAB3253A}">
      <dgm:prSet/>
      <dgm:spPr/>
      <dgm:t>
        <a:bodyPr/>
        <a:lstStyle/>
        <a:p>
          <a:endParaRPr lang="en-US"/>
        </a:p>
      </dgm:t>
    </dgm:pt>
    <dgm:pt modelId="{FA7032E8-1D18-4379-A8F1-894D7EB8F242}" type="pres">
      <dgm:prSet presAssocID="{40A7A783-F1CC-4EC7-B873-1771EBB9A244}" presName="Name0" presStyleCnt="0">
        <dgm:presLayoutVars>
          <dgm:chMax val="7"/>
          <dgm:chPref val="7"/>
          <dgm:dir/>
        </dgm:presLayoutVars>
      </dgm:prSet>
      <dgm:spPr/>
    </dgm:pt>
    <dgm:pt modelId="{EF891EFC-C5BC-46CA-A93B-2B7D5250861B}" type="pres">
      <dgm:prSet presAssocID="{40A7A783-F1CC-4EC7-B873-1771EBB9A244}" presName="Name1" presStyleCnt="0"/>
      <dgm:spPr/>
    </dgm:pt>
    <dgm:pt modelId="{1B2EF731-C737-4FB6-8960-F60158A7B7D3}" type="pres">
      <dgm:prSet presAssocID="{40A7A783-F1CC-4EC7-B873-1771EBB9A244}" presName="cycle" presStyleCnt="0"/>
      <dgm:spPr/>
    </dgm:pt>
    <dgm:pt modelId="{BC1A42DF-966A-4191-852A-B0D718BED4F3}" type="pres">
      <dgm:prSet presAssocID="{40A7A783-F1CC-4EC7-B873-1771EBB9A244}" presName="srcNode" presStyleLbl="node1" presStyleIdx="0" presStyleCnt="6"/>
      <dgm:spPr/>
    </dgm:pt>
    <dgm:pt modelId="{D4919786-BF97-4B64-94EC-C4AD4272409B}" type="pres">
      <dgm:prSet presAssocID="{40A7A783-F1CC-4EC7-B873-1771EBB9A244}" presName="conn" presStyleLbl="parChTrans1D2" presStyleIdx="0" presStyleCnt="1"/>
      <dgm:spPr/>
    </dgm:pt>
    <dgm:pt modelId="{42C0EAED-EA48-450A-A834-96F735D0B4C8}" type="pres">
      <dgm:prSet presAssocID="{40A7A783-F1CC-4EC7-B873-1771EBB9A244}" presName="extraNode" presStyleLbl="node1" presStyleIdx="0" presStyleCnt="6"/>
      <dgm:spPr/>
    </dgm:pt>
    <dgm:pt modelId="{C6874600-AC1D-4874-86C2-A8BD1FEB33DB}" type="pres">
      <dgm:prSet presAssocID="{40A7A783-F1CC-4EC7-B873-1771EBB9A244}" presName="dstNode" presStyleLbl="node1" presStyleIdx="0" presStyleCnt="6"/>
      <dgm:spPr/>
    </dgm:pt>
    <dgm:pt modelId="{D2073FF5-4C2F-4DD7-9311-F4A4F4DE1BFD}" type="pres">
      <dgm:prSet presAssocID="{D73ECCDD-BF95-440D-BBD2-2D79F1EDBF18}" presName="text_1" presStyleLbl="node1" presStyleIdx="0" presStyleCnt="6">
        <dgm:presLayoutVars>
          <dgm:bulletEnabled val="1"/>
        </dgm:presLayoutVars>
      </dgm:prSet>
      <dgm:spPr>
        <a:xfrm>
          <a:off x="380119" y="246332"/>
          <a:ext cx="7675541" cy="492448"/>
        </a:xfrm>
        <a:prstGeom prst="rect">
          <a:avLst/>
        </a:prstGeom>
      </dgm:spPr>
    </dgm:pt>
    <dgm:pt modelId="{C0371BBD-6665-415D-888F-D0EDB21FE31C}" type="pres">
      <dgm:prSet presAssocID="{D73ECCDD-BF95-440D-BBD2-2D79F1EDBF18}" presName="accent_1" presStyleCnt="0"/>
      <dgm:spPr/>
    </dgm:pt>
    <dgm:pt modelId="{427755D8-E97C-4FA4-94E9-179493C4E696}" type="pres">
      <dgm:prSet presAssocID="{D73ECCDD-BF95-440D-BBD2-2D79F1EDBF18}" presName="accentRepeatNode" presStyleLbl="solidFgAcc1" presStyleIdx="0" presStyleCnt="6"/>
      <dgm:spPr/>
    </dgm:pt>
    <dgm:pt modelId="{603B8931-D87A-42A8-85EA-0180BDEC24DA}" type="pres">
      <dgm:prSet presAssocID="{C4BA67CD-0473-4230-88CA-9C15BACF12E4}" presName="text_2" presStyleLbl="node1" presStyleIdx="1" presStyleCnt="6">
        <dgm:presLayoutVars>
          <dgm:bulletEnabled val="1"/>
        </dgm:presLayoutVars>
      </dgm:prSet>
      <dgm:spPr>
        <a:xfrm>
          <a:off x="949386" y="1199275"/>
          <a:ext cx="8561331" cy="599637"/>
        </a:xfrm>
        <a:prstGeom prst="rect">
          <a:avLst/>
        </a:prstGeom>
      </dgm:spPr>
    </dgm:pt>
    <dgm:pt modelId="{98A3BD91-C51E-4150-8733-3032EEAD85AE}" type="pres">
      <dgm:prSet presAssocID="{C4BA67CD-0473-4230-88CA-9C15BACF12E4}" presName="accent_2" presStyleCnt="0"/>
      <dgm:spPr/>
    </dgm:pt>
    <dgm:pt modelId="{ED346BB3-E1E2-420A-AA72-43E646FA93D2}" type="pres">
      <dgm:prSet presAssocID="{C4BA67CD-0473-4230-88CA-9C15BACF12E4}" presName="accentRepeatNode" presStyleLbl="solidFgAcc1" presStyleIdx="1" presStyleCnt="6"/>
      <dgm:spPr/>
    </dgm:pt>
    <dgm:pt modelId="{6FCCBBBF-8758-4247-BB1E-BC52E4CA84D9}" type="pres">
      <dgm:prSet presAssocID="{5D99505A-46F1-4582-A392-FFFE84253FD1}" presName="text_3" presStyleLbl="node1" presStyleIdx="2" presStyleCnt="6">
        <dgm:presLayoutVars>
          <dgm:bulletEnabled val="1"/>
        </dgm:presLayoutVars>
      </dgm:prSet>
      <dgm:spPr>
        <a:xfrm>
          <a:off x="1174933" y="2098618"/>
          <a:ext cx="8335783" cy="599637"/>
        </a:xfrm>
        <a:prstGeom prst="rect">
          <a:avLst/>
        </a:prstGeom>
      </dgm:spPr>
    </dgm:pt>
    <dgm:pt modelId="{B153A7C8-47CE-47A5-8F87-F3E6CC0B9E7A}" type="pres">
      <dgm:prSet presAssocID="{5D99505A-46F1-4582-A392-FFFE84253FD1}" presName="accent_3" presStyleCnt="0"/>
      <dgm:spPr/>
    </dgm:pt>
    <dgm:pt modelId="{F3E12BF3-21C0-4937-BD3B-BB70F6975643}" type="pres">
      <dgm:prSet presAssocID="{5D99505A-46F1-4582-A392-FFFE84253FD1}" presName="accentRepeatNode" presStyleLbl="solidFgAcc1" presStyleIdx="2" presStyleCnt="6"/>
      <dgm:spPr/>
    </dgm:pt>
    <dgm:pt modelId="{EFF66147-FF68-488E-BB7F-F0B66385A8D9}" type="pres">
      <dgm:prSet presAssocID="{A51E4D28-1409-460B-9050-81CF916E8AAA}" presName="text_4" presStyleLbl="node1" presStyleIdx="3" presStyleCnt="6">
        <dgm:presLayoutVars>
          <dgm:bulletEnabled val="1"/>
        </dgm:presLayoutVars>
      </dgm:prSet>
      <dgm:spPr>
        <a:xfrm>
          <a:off x="1174933" y="2997391"/>
          <a:ext cx="8335783" cy="599637"/>
        </a:xfrm>
        <a:prstGeom prst="rect">
          <a:avLst/>
        </a:prstGeom>
      </dgm:spPr>
    </dgm:pt>
    <dgm:pt modelId="{19D8ADBD-3424-4753-ABDE-58BA7EAC5E54}" type="pres">
      <dgm:prSet presAssocID="{A51E4D28-1409-460B-9050-81CF916E8AAA}" presName="accent_4" presStyleCnt="0"/>
      <dgm:spPr/>
    </dgm:pt>
    <dgm:pt modelId="{1C2DD6D7-BC35-4674-96BE-6732CFB38865}" type="pres">
      <dgm:prSet presAssocID="{A51E4D28-1409-460B-9050-81CF916E8AAA}" presName="accentRepeatNode" presStyleLbl="solidFgAcc1" presStyleIdx="3" presStyleCnt="6"/>
      <dgm:spPr/>
    </dgm:pt>
    <dgm:pt modelId="{C6F8EDBB-58AF-4D61-9E75-E9A34E578E6B}" type="pres">
      <dgm:prSet presAssocID="{7052DC4F-B0B1-4966-A505-98B7DAB22EDC}" presName="text_5" presStyleLbl="node1" presStyleIdx="4" presStyleCnt="6">
        <dgm:presLayoutVars>
          <dgm:bulletEnabled val="1"/>
        </dgm:presLayoutVars>
      </dgm:prSet>
      <dgm:spPr>
        <a:xfrm>
          <a:off x="949386" y="3896734"/>
          <a:ext cx="8561331" cy="599637"/>
        </a:xfrm>
        <a:prstGeom prst="rect">
          <a:avLst/>
        </a:prstGeom>
      </dgm:spPr>
    </dgm:pt>
    <dgm:pt modelId="{E621A9CA-418F-4AE7-95C3-5156B294651E}" type="pres">
      <dgm:prSet presAssocID="{7052DC4F-B0B1-4966-A505-98B7DAB22EDC}" presName="accent_5" presStyleCnt="0"/>
      <dgm:spPr/>
    </dgm:pt>
    <dgm:pt modelId="{FA36119D-8940-48D0-9006-7115D463DAC2}" type="pres">
      <dgm:prSet presAssocID="{7052DC4F-B0B1-4966-A505-98B7DAB22EDC}" presName="accentRepeatNode" presStyleLbl="solidFgAcc1" presStyleIdx="4" presStyleCnt="6"/>
      <dgm:spPr/>
    </dgm:pt>
    <dgm:pt modelId="{2A4DA3C3-A512-4D36-8DCC-C8874BEB54D6}" type="pres">
      <dgm:prSet presAssocID="{EE56B3A9-4B15-43D0-8E35-C278FA0A51A4}" presName="text_6" presStyleLbl="node1" presStyleIdx="5" presStyleCnt="6">
        <dgm:presLayoutVars>
          <dgm:bulletEnabled val="1"/>
        </dgm:presLayoutVars>
      </dgm:prSet>
      <dgm:spPr>
        <a:xfrm>
          <a:off x="456142" y="4796077"/>
          <a:ext cx="9054574" cy="599637"/>
        </a:xfrm>
        <a:prstGeom prst="rect">
          <a:avLst/>
        </a:prstGeom>
      </dgm:spPr>
    </dgm:pt>
    <dgm:pt modelId="{BC571BD1-F75B-40D5-8C90-F4BA58EFDC8B}" type="pres">
      <dgm:prSet presAssocID="{EE56B3A9-4B15-43D0-8E35-C278FA0A51A4}" presName="accent_6" presStyleCnt="0"/>
      <dgm:spPr/>
    </dgm:pt>
    <dgm:pt modelId="{A85A003E-1491-4B8A-BD35-78BB98D9534B}" type="pres">
      <dgm:prSet presAssocID="{EE56B3A9-4B15-43D0-8E35-C278FA0A51A4}" presName="accentRepeatNode" presStyleLbl="solidFgAcc1" presStyleIdx="5" presStyleCnt="6"/>
      <dgm:spPr/>
    </dgm:pt>
  </dgm:ptLst>
  <dgm:cxnLst>
    <dgm:cxn modelId="{2AC3B30B-FFA6-4296-84BE-E374496D7F62}" type="presOf" srcId="{EE56B3A9-4B15-43D0-8E35-C278FA0A51A4}" destId="{2A4DA3C3-A512-4D36-8DCC-C8874BEB54D6}" srcOrd="0" destOrd="0" presId="urn:microsoft.com/office/officeart/2008/layout/VerticalCurvedList"/>
    <dgm:cxn modelId="{DEEFCB0B-A27C-4AB7-BEDA-979C2B3B1E59}" srcId="{40A7A783-F1CC-4EC7-B873-1771EBB9A244}" destId="{7052DC4F-B0B1-4966-A505-98B7DAB22EDC}" srcOrd="4" destOrd="0" parTransId="{376A8F79-75D0-4179-95F6-9ACF63BA3374}" sibTransId="{814E6ED9-1232-4E16-8B68-476F1EB2D218}"/>
    <dgm:cxn modelId="{1CCD345F-E903-465B-A3DF-A49CD83DDBE6}" type="presOf" srcId="{5D99505A-46F1-4582-A392-FFFE84253FD1}" destId="{6FCCBBBF-8758-4247-BB1E-BC52E4CA84D9}" srcOrd="0" destOrd="0" presId="urn:microsoft.com/office/officeart/2008/layout/VerticalCurvedList"/>
    <dgm:cxn modelId="{FA4F6367-E0C5-4FA0-9123-5BCDEAB3253A}" srcId="{40A7A783-F1CC-4EC7-B873-1771EBB9A244}" destId="{A51E4D28-1409-460B-9050-81CF916E8AAA}" srcOrd="3" destOrd="0" parTransId="{40AC4C6E-6B0E-4ED9-9CC9-50753A7C5FEA}" sibTransId="{557CAC1F-320A-4677-A350-7FA160813E43}"/>
    <dgm:cxn modelId="{9F54FC67-D61B-4862-9264-07EFC6AF36E5}" type="presOf" srcId="{A51E4D28-1409-460B-9050-81CF916E8AAA}" destId="{EFF66147-FF68-488E-BB7F-F0B66385A8D9}" srcOrd="0" destOrd="0" presId="urn:microsoft.com/office/officeart/2008/layout/VerticalCurvedList"/>
    <dgm:cxn modelId="{AAE36E5A-0D00-432E-AB9D-513FAE82C04C}" type="presOf" srcId="{11F9D8DA-2C23-4101-86DB-8E7F265F1A75}" destId="{D4919786-BF97-4B64-94EC-C4AD4272409B}" srcOrd="0" destOrd="0" presId="urn:microsoft.com/office/officeart/2008/layout/VerticalCurvedList"/>
    <dgm:cxn modelId="{A0FED283-1D98-437E-A81C-6DD012C31397}" srcId="{40A7A783-F1CC-4EC7-B873-1771EBB9A244}" destId="{D73ECCDD-BF95-440D-BBD2-2D79F1EDBF18}" srcOrd="0" destOrd="0" parTransId="{939C4CB0-8D53-48CF-8EFD-00051FBC1E15}" sibTransId="{11F9D8DA-2C23-4101-86DB-8E7F265F1A75}"/>
    <dgm:cxn modelId="{DDB1BD9C-8C2F-4276-B7CD-C551B2940193}" srcId="{40A7A783-F1CC-4EC7-B873-1771EBB9A244}" destId="{5D99505A-46F1-4582-A392-FFFE84253FD1}" srcOrd="2" destOrd="0" parTransId="{96B516E6-E00C-44D9-97FC-CDBE81F19C14}" sibTransId="{47256F84-4936-49EC-BCF6-9524596A9C12}"/>
    <dgm:cxn modelId="{1C6D6EB8-88BC-4617-80BC-64A954E2ABBA}" srcId="{40A7A783-F1CC-4EC7-B873-1771EBB9A244}" destId="{EE56B3A9-4B15-43D0-8E35-C278FA0A51A4}" srcOrd="5" destOrd="0" parTransId="{1AEF9536-68DC-4C95-9CE9-FFFB12D7EDE7}" sibTransId="{F0317FB9-3933-4C4B-B810-B819C36E4212}"/>
    <dgm:cxn modelId="{F45356B8-A5AB-4BF3-BBA1-0EF6B32D9918}" type="presOf" srcId="{C4BA67CD-0473-4230-88CA-9C15BACF12E4}" destId="{603B8931-D87A-42A8-85EA-0180BDEC24DA}" srcOrd="0" destOrd="0" presId="urn:microsoft.com/office/officeart/2008/layout/VerticalCurvedList"/>
    <dgm:cxn modelId="{C9878BC4-BF2B-46A4-B2E8-A3D233D1A1BD}" type="presOf" srcId="{40A7A783-F1CC-4EC7-B873-1771EBB9A244}" destId="{FA7032E8-1D18-4379-A8F1-894D7EB8F242}" srcOrd="0" destOrd="0" presId="urn:microsoft.com/office/officeart/2008/layout/VerticalCurvedList"/>
    <dgm:cxn modelId="{ABE38EC7-7396-4B89-A08D-678BC5ACBF5F}" type="presOf" srcId="{D73ECCDD-BF95-440D-BBD2-2D79F1EDBF18}" destId="{D2073FF5-4C2F-4DD7-9311-F4A4F4DE1BFD}" srcOrd="0" destOrd="0" presId="urn:microsoft.com/office/officeart/2008/layout/VerticalCurvedList"/>
    <dgm:cxn modelId="{C76DB8D7-046D-494F-8153-9D791D0DE489}" type="presOf" srcId="{7052DC4F-B0B1-4966-A505-98B7DAB22EDC}" destId="{C6F8EDBB-58AF-4D61-9E75-E9A34E578E6B}" srcOrd="0" destOrd="0" presId="urn:microsoft.com/office/officeart/2008/layout/VerticalCurvedList"/>
    <dgm:cxn modelId="{A47871F2-232D-4181-AFE5-2224B1E80538}" srcId="{40A7A783-F1CC-4EC7-B873-1771EBB9A244}" destId="{C4BA67CD-0473-4230-88CA-9C15BACF12E4}" srcOrd="1" destOrd="0" parTransId="{2687D04B-0C7D-4079-A3CF-434012F6C3F9}" sibTransId="{47E8DEE9-7959-48DF-8C79-4A3AD7B47199}"/>
    <dgm:cxn modelId="{88AB4161-C27A-4493-8105-9D58D66C1109}" type="presParOf" srcId="{FA7032E8-1D18-4379-A8F1-894D7EB8F242}" destId="{EF891EFC-C5BC-46CA-A93B-2B7D5250861B}" srcOrd="0" destOrd="0" presId="urn:microsoft.com/office/officeart/2008/layout/VerticalCurvedList"/>
    <dgm:cxn modelId="{0E716C12-0351-40FC-B0C9-4C630388C756}" type="presParOf" srcId="{EF891EFC-C5BC-46CA-A93B-2B7D5250861B}" destId="{1B2EF731-C737-4FB6-8960-F60158A7B7D3}" srcOrd="0" destOrd="0" presId="urn:microsoft.com/office/officeart/2008/layout/VerticalCurvedList"/>
    <dgm:cxn modelId="{72D065DD-C51E-46FF-9571-99E83E8118CA}" type="presParOf" srcId="{1B2EF731-C737-4FB6-8960-F60158A7B7D3}" destId="{BC1A42DF-966A-4191-852A-B0D718BED4F3}" srcOrd="0" destOrd="0" presId="urn:microsoft.com/office/officeart/2008/layout/VerticalCurvedList"/>
    <dgm:cxn modelId="{1EA9179C-B039-4BC1-8F69-4A041E29F42F}" type="presParOf" srcId="{1B2EF731-C737-4FB6-8960-F60158A7B7D3}" destId="{D4919786-BF97-4B64-94EC-C4AD4272409B}" srcOrd="1" destOrd="0" presId="urn:microsoft.com/office/officeart/2008/layout/VerticalCurvedList"/>
    <dgm:cxn modelId="{1003432C-CDDB-4E23-BF76-58FEC7C1E84A}" type="presParOf" srcId="{1B2EF731-C737-4FB6-8960-F60158A7B7D3}" destId="{42C0EAED-EA48-450A-A834-96F735D0B4C8}" srcOrd="2" destOrd="0" presId="urn:microsoft.com/office/officeart/2008/layout/VerticalCurvedList"/>
    <dgm:cxn modelId="{E77CB06C-78C7-4568-8416-F6D81AFCB7B5}" type="presParOf" srcId="{1B2EF731-C737-4FB6-8960-F60158A7B7D3}" destId="{C6874600-AC1D-4874-86C2-A8BD1FEB33DB}" srcOrd="3" destOrd="0" presId="urn:microsoft.com/office/officeart/2008/layout/VerticalCurvedList"/>
    <dgm:cxn modelId="{29B24D7F-826D-4E29-A27F-57B95EA4C229}" type="presParOf" srcId="{EF891EFC-C5BC-46CA-A93B-2B7D5250861B}" destId="{D2073FF5-4C2F-4DD7-9311-F4A4F4DE1BFD}" srcOrd="1" destOrd="0" presId="urn:microsoft.com/office/officeart/2008/layout/VerticalCurvedList"/>
    <dgm:cxn modelId="{02E40D43-FFB5-45A3-95FD-8CF3C7563F24}" type="presParOf" srcId="{EF891EFC-C5BC-46CA-A93B-2B7D5250861B}" destId="{C0371BBD-6665-415D-888F-D0EDB21FE31C}" srcOrd="2" destOrd="0" presId="urn:microsoft.com/office/officeart/2008/layout/VerticalCurvedList"/>
    <dgm:cxn modelId="{78E674F0-EB71-4995-8DD7-8EA3C07B247E}" type="presParOf" srcId="{C0371BBD-6665-415D-888F-D0EDB21FE31C}" destId="{427755D8-E97C-4FA4-94E9-179493C4E696}" srcOrd="0" destOrd="0" presId="urn:microsoft.com/office/officeart/2008/layout/VerticalCurvedList"/>
    <dgm:cxn modelId="{68CF981F-9275-4C2F-BEF1-7483013EF621}" type="presParOf" srcId="{EF891EFC-C5BC-46CA-A93B-2B7D5250861B}" destId="{603B8931-D87A-42A8-85EA-0180BDEC24DA}" srcOrd="3" destOrd="0" presId="urn:microsoft.com/office/officeart/2008/layout/VerticalCurvedList"/>
    <dgm:cxn modelId="{9CA3A8E1-5806-49D4-B603-A96840EDADC4}" type="presParOf" srcId="{EF891EFC-C5BC-46CA-A93B-2B7D5250861B}" destId="{98A3BD91-C51E-4150-8733-3032EEAD85AE}" srcOrd="4" destOrd="0" presId="urn:microsoft.com/office/officeart/2008/layout/VerticalCurvedList"/>
    <dgm:cxn modelId="{5903DE39-D614-4C70-951C-1407C9188842}" type="presParOf" srcId="{98A3BD91-C51E-4150-8733-3032EEAD85AE}" destId="{ED346BB3-E1E2-420A-AA72-43E646FA93D2}" srcOrd="0" destOrd="0" presId="urn:microsoft.com/office/officeart/2008/layout/VerticalCurvedList"/>
    <dgm:cxn modelId="{1B71DABC-058F-4187-8912-D6AC94F2F6FF}" type="presParOf" srcId="{EF891EFC-C5BC-46CA-A93B-2B7D5250861B}" destId="{6FCCBBBF-8758-4247-BB1E-BC52E4CA84D9}" srcOrd="5" destOrd="0" presId="urn:microsoft.com/office/officeart/2008/layout/VerticalCurvedList"/>
    <dgm:cxn modelId="{74DE8839-30C0-4716-B203-3A7B7B800B0F}" type="presParOf" srcId="{EF891EFC-C5BC-46CA-A93B-2B7D5250861B}" destId="{B153A7C8-47CE-47A5-8F87-F3E6CC0B9E7A}" srcOrd="6" destOrd="0" presId="urn:microsoft.com/office/officeart/2008/layout/VerticalCurvedList"/>
    <dgm:cxn modelId="{FC0190F0-DC29-4108-9C80-E83693911E31}" type="presParOf" srcId="{B153A7C8-47CE-47A5-8F87-F3E6CC0B9E7A}" destId="{F3E12BF3-21C0-4937-BD3B-BB70F6975643}" srcOrd="0" destOrd="0" presId="urn:microsoft.com/office/officeart/2008/layout/VerticalCurvedList"/>
    <dgm:cxn modelId="{17599C6A-4CEE-475C-AD5E-BE68FF62AC70}" type="presParOf" srcId="{EF891EFC-C5BC-46CA-A93B-2B7D5250861B}" destId="{EFF66147-FF68-488E-BB7F-F0B66385A8D9}" srcOrd="7" destOrd="0" presId="urn:microsoft.com/office/officeart/2008/layout/VerticalCurvedList"/>
    <dgm:cxn modelId="{7400A5A6-5A9C-4305-93BB-87BCABB20F2E}" type="presParOf" srcId="{EF891EFC-C5BC-46CA-A93B-2B7D5250861B}" destId="{19D8ADBD-3424-4753-ABDE-58BA7EAC5E54}" srcOrd="8" destOrd="0" presId="urn:microsoft.com/office/officeart/2008/layout/VerticalCurvedList"/>
    <dgm:cxn modelId="{6E1872E5-EF33-4702-8B6B-CE24A1D227AF}" type="presParOf" srcId="{19D8ADBD-3424-4753-ABDE-58BA7EAC5E54}" destId="{1C2DD6D7-BC35-4674-96BE-6732CFB38865}" srcOrd="0" destOrd="0" presId="urn:microsoft.com/office/officeart/2008/layout/VerticalCurvedList"/>
    <dgm:cxn modelId="{CF5F9D6A-654D-4301-9309-BD2CF76D61EA}" type="presParOf" srcId="{EF891EFC-C5BC-46CA-A93B-2B7D5250861B}" destId="{C6F8EDBB-58AF-4D61-9E75-E9A34E578E6B}" srcOrd="9" destOrd="0" presId="urn:microsoft.com/office/officeart/2008/layout/VerticalCurvedList"/>
    <dgm:cxn modelId="{B9F8DE0C-FAA1-43A0-AE68-70B485B127F6}" type="presParOf" srcId="{EF891EFC-C5BC-46CA-A93B-2B7D5250861B}" destId="{E621A9CA-418F-4AE7-95C3-5156B294651E}" srcOrd="10" destOrd="0" presId="urn:microsoft.com/office/officeart/2008/layout/VerticalCurvedList"/>
    <dgm:cxn modelId="{4671972A-8DE4-4C99-8A17-059B42D15D22}" type="presParOf" srcId="{E621A9CA-418F-4AE7-95C3-5156B294651E}" destId="{FA36119D-8940-48D0-9006-7115D463DAC2}" srcOrd="0" destOrd="0" presId="urn:microsoft.com/office/officeart/2008/layout/VerticalCurvedList"/>
    <dgm:cxn modelId="{BA879EC2-B42A-467E-9C98-31ED80E0B2AF}" type="presParOf" srcId="{EF891EFC-C5BC-46CA-A93B-2B7D5250861B}" destId="{2A4DA3C3-A512-4D36-8DCC-C8874BEB54D6}" srcOrd="11" destOrd="0" presId="urn:microsoft.com/office/officeart/2008/layout/VerticalCurvedList"/>
    <dgm:cxn modelId="{A247B74F-B048-4E42-A115-E3FAA4B167E2}" type="presParOf" srcId="{EF891EFC-C5BC-46CA-A93B-2B7D5250861B}" destId="{BC571BD1-F75B-40D5-8C90-F4BA58EFDC8B}" srcOrd="12" destOrd="0" presId="urn:microsoft.com/office/officeart/2008/layout/VerticalCurvedList"/>
    <dgm:cxn modelId="{2449C575-5C3D-4A84-8C07-10915A23DC3B}" type="presParOf" srcId="{BC571BD1-F75B-40D5-8C90-F4BA58EFDC8B}" destId="{A85A003E-1491-4B8A-BD35-78BB98D9534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A7A783-F1CC-4EC7-B873-1771EBB9A244}"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EE56B3A9-4B15-43D0-8E35-C278FA0A51A4}">
      <dgm:prSet phldrT="[Text]" phldr="1"/>
      <dgm:spPr/>
      <dgm:t>
        <a:bodyPr/>
        <a:lstStyle/>
        <a:p>
          <a:endParaRPr lang="en-US" dirty="0"/>
        </a:p>
      </dgm:t>
    </dgm:pt>
    <dgm:pt modelId="{1AEF9536-68DC-4C95-9CE9-FFFB12D7EDE7}" type="parTrans" cxnId="{1C6D6EB8-88BC-4617-80BC-64A954E2ABBA}">
      <dgm:prSet/>
      <dgm:spPr/>
      <dgm:t>
        <a:bodyPr/>
        <a:lstStyle/>
        <a:p>
          <a:endParaRPr lang="en-US"/>
        </a:p>
      </dgm:t>
    </dgm:pt>
    <dgm:pt modelId="{F0317FB9-3933-4C4B-B810-B819C36E4212}" type="sibTrans" cxnId="{1C6D6EB8-88BC-4617-80BC-64A954E2ABBA}">
      <dgm:prSet/>
      <dgm:spPr/>
      <dgm:t>
        <a:bodyPr/>
        <a:lstStyle/>
        <a:p>
          <a:endParaRPr lang="en-US"/>
        </a:p>
      </dgm:t>
    </dgm:pt>
    <dgm:pt modelId="{48A1741B-9FCB-4EAD-8586-AB3B95AC6FCA}">
      <dgm:prSet phldrT="[Text]" phldr="1"/>
      <dgm:spPr/>
      <dgm:t>
        <a:bodyPr/>
        <a:lstStyle/>
        <a:p>
          <a:endParaRPr lang="en-US" dirty="0"/>
        </a:p>
      </dgm:t>
    </dgm:pt>
    <dgm:pt modelId="{E9300C88-EC65-40AF-BAD3-CF42DCCF687B}" type="parTrans" cxnId="{CAFE4DDB-CC6B-4BAF-9012-4A6F754CFE1A}">
      <dgm:prSet/>
      <dgm:spPr/>
      <dgm:t>
        <a:bodyPr/>
        <a:lstStyle/>
        <a:p>
          <a:endParaRPr lang="en-US"/>
        </a:p>
      </dgm:t>
    </dgm:pt>
    <dgm:pt modelId="{3BA8575B-9609-4D96-9663-B8A75AF8D853}" type="sibTrans" cxnId="{CAFE4DDB-CC6B-4BAF-9012-4A6F754CFE1A}">
      <dgm:prSet/>
      <dgm:spPr/>
      <dgm:t>
        <a:bodyPr/>
        <a:lstStyle/>
        <a:p>
          <a:endParaRPr lang="en-US"/>
        </a:p>
      </dgm:t>
    </dgm:pt>
    <dgm:pt modelId="{68B0132B-2437-4EDD-864E-612C91657C1D}">
      <dgm:prSet custT="1"/>
      <dgm:spPr>
        <a:solidFill>
          <a:srgbClr val="5A93BE">
            <a:hueOff val="0"/>
            <a:satOff val="0"/>
            <a:lumOff val="0"/>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661676" tIns="50800" rIns="50800" bIns="50800" numCol="1" spcCol="1270" anchor="ctr" anchorCtr="0"/>
        <a:lstStyle/>
        <a:p>
          <a:pPr marL="0" lvl="0" indent="0" algn="l" defTabSz="889000">
            <a:lnSpc>
              <a:spcPct val="90000"/>
            </a:lnSpc>
            <a:spcBef>
              <a:spcPct val="0"/>
            </a:spcBef>
            <a:spcAft>
              <a:spcPct val="35000"/>
            </a:spcAft>
            <a:buNone/>
          </a:pPr>
          <a:r>
            <a:rPr lang="en-US" sz="2000" kern="1200" baseline="0" dirty="0">
              <a:solidFill>
                <a:prstClr val="white"/>
              </a:solidFill>
              <a:latin typeface="+mn-lt"/>
              <a:ea typeface="+mn-ea"/>
              <a:cs typeface="+mn-cs"/>
            </a:rPr>
            <a:t>Engagement of community, staff, and stakeholders</a:t>
          </a:r>
        </a:p>
      </dgm:t>
    </dgm:pt>
    <dgm:pt modelId="{F8E8C905-5B40-42D6-B475-DD40536E7E28}" type="parTrans" cxnId="{ACF76AED-F134-4EDD-AAF3-B329B83E2E5C}">
      <dgm:prSet/>
      <dgm:spPr/>
      <dgm:t>
        <a:bodyPr/>
        <a:lstStyle/>
        <a:p>
          <a:endParaRPr lang="en-US"/>
        </a:p>
      </dgm:t>
    </dgm:pt>
    <dgm:pt modelId="{100A8978-7DB9-4C62-98AA-A14AD8E0981B}" type="sibTrans" cxnId="{ACF76AED-F134-4EDD-AAF3-B329B83E2E5C}">
      <dgm:prSet/>
      <dgm:spPr/>
      <dgm:t>
        <a:bodyPr/>
        <a:lstStyle/>
        <a:p>
          <a:endParaRPr lang="en-US"/>
        </a:p>
      </dgm:t>
    </dgm:pt>
    <dgm:pt modelId="{356D0CDA-9BE6-442A-841C-A3128069F2D8}">
      <dgm:prSet custT="1"/>
      <dgm:spPr>
        <a:solidFill>
          <a:srgbClr val="5A93BE">
            <a:hueOff val="0"/>
            <a:satOff val="0"/>
            <a:lumOff val="0"/>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661676" tIns="50800" rIns="50800" bIns="50800" numCol="1" spcCol="1270" anchor="ctr" anchorCtr="0"/>
        <a:lstStyle/>
        <a:p>
          <a:pPr marL="0" lvl="0" indent="0" algn="l" defTabSz="889000">
            <a:lnSpc>
              <a:spcPct val="90000"/>
            </a:lnSpc>
            <a:spcBef>
              <a:spcPct val="0"/>
            </a:spcBef>
            <a:spcAft>
              <a:spcPct val="35000"/>
            </a:spcAft>
            <a:buNone/>
          </a:pPr>
          <a:r>
            <a:rPr lang="en-US" sz="2000" kern="1200" baseline="0" dirty="0">
              <a:solidFill>
                <a:prstClr val="white"/>
              </a:solidFill>
              <a:latin typeface="+mn-lt"/>
              <a:ea typeface="+mn-ea"/>
              <a:cs typeface="+mn-cs"/>
            </a:rPr>
            <a:t>Identification of community needs</a:t>
          </a:r>
        </a:p>
      </dgm:t>
    </dgm:pt>
    <dgm:pt modelId="{A187306A-E057-43D8-92E2-AC878F44E0DA}" type="parTrans" cxnId="{EAA56EE1-D8C5-48CC-8F5D-457494752CE5}">
      <dgm:prSet/>
      <dgm:spPr/>
      <dgm:t>
        <a:bodyPr/>
        <a:lstStyle/>
        <a:p>
          <a:endParaRPr lang="en-US"/>
        </a:p>
      </dgm:t>
    </dgm:pt>
    <dgm:pt modelId="{34081A23-EDD0-4E92-B52F-50102B30ED6F}" type="sibTrans" cxnId="{EAA56EE1-D8C5-48CC-8F5D-457494752CE5}">
      <dgm:prSet/>
      <dgm:spPr/>
      <dgm:t>
        <a:bodyPr/>
        <a:lstStyle/>
        <a:p>
          <a:endParaRPr lang="en-US"/>
        </a:p>
      </dgm:t>
    </dgm:pt>
    <dgm:pt modelId="{A3305D78-55BA-468D-9790-1B65E087C48F}">
      <dgm:prSet custT="1"/>
      <dgm:spPr>
        <a:solidFill>
          <a:srgbClr val="5A93BE">
            <a:hueOff val="0"/>
            <a:satOff val="0"/>
            <a:lumOff val="0"/>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661676" tIns="50800" rIns="50800" bIns="50800" numCol="1" spcCol="1270" anchor="ctr" anchorCtr="0"/>
        <a:lstStyle/>
        <a:p>
          <a:pPr marL="0" lvl="0" indent="0" algn="l" defTabSz="889000">
            <a:lnSpc>
              <a:spcPct val="90000"/>
            </a:lnSpc>
            <a:spcBef>
              <a:spcPct val="0"/>
            </a:spcBef>
            <a:spcAft>
              <a:spcPct val="35000"/>
            </a:spcAft>
            <a:buNone/>
          </a:pPr>
          <a:r>
            <a:rPr lang="en-US" sz="2000" kern="1200" baseline="0" dirty="0">
              <a:solidFill>
                <a:prstClr val="white"/>
              </a:solidFill>
              <a:latin typeface="+mn-lt"/>
              <a:ea typeface="+mn-ea"/>
              <a:cs typeface="+mn-cs"/>
            </a:rPr>
            <a:t>Evaluation of current facility operations &amp; maintenance</a:t>
          </a:r>
        </a:p>
      </dgm:t>
    </dgm:pt>
    <dgm:pt modelId="{F79E2564-2008-4255-88C3-FF2B269EEF9D}" type="parTrans" cxnId="{367C2996-E69B-4AFC-AE23-6BBD09F11FA5}">
      <dgm:prSet/>
      <dgm:spPr/>
      <dgm:t>
        <a:bodyPr/>
        <a:lstStyle/>
        <a:p>
          <a:endParaRPr lang="en-US"/>
        </a:p>
      </dgm:t>
    </dgm:pt>
    <dgm:pt modelId="{CFC11A57-7E9E-401E-9BE1-330FC82E74A3}" type="sibTrans" cxnId="{367C2996-E69B-4AFC-AE23-6BBD09F11FA5}">
      <dgm:prSet/>
      <dgm:spPr/>
      <dgm:t>
        <a:bodyPr/>
        <a:lstStyle/>
        <a:p>
          <a:endParaRPr lang="en-US"/>
        </a:p>
      </dgm:t>
    </dgm:pt>
    <dgm:pt modelId="{330328CE-B255-43FB-B4C9-1360A8B43835}">
      <dgm:prSet custT="1"/>
      <dgm:spPr>
        <a:solidFill>
          <a:srgbClr val="5A93BE">
            <a:hueOff val="0"/>
            <a:satOff val="0"/>
            <a:lumOff val="0"/>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661676" tIns="50800" rIns="50800" bIns="50800" numCol="1" spcCol="1270" anchor="ctr" anchorCtr="0"/>
        <a:lstStyle/>
        <a:p>
          <a:pPr marL="0" lvl="0" indent="0" algn="l" defTabSz="889000">
            <a:lnSpc>
              <a:spcPct val="90000"/>
            </a:lnSpc>
            <a:spcBef>
              <a:spcPct val="0"/>
            </a:spcBef>
            <a:spcAft>
              <a:spcPct val="35000"/>
            </a:spcAft>
            <a:buNone/>
          </a:pPr>
          <a:r>
            <a:rPr lang="en-US" sz="2000" kern="1200" baseline="0" dirty="0">
              <a:solidFill>
                <a:prstClr val="white"/>
              </a:solidFill>
              <a:latin typeface="+mn-lt"/>
              <a:ea typeface="+mn-ea"/>
              <a:cs typeface="+mn-cs"/>
            </a:rPr>
            <a:t>Assessment of FNSB Parks and Recreation</a:t>
          </a:r>
        </a:p>
      </dgm:t>
    </dgm:pt>
    <dgm:pt modelId="{2A7C66A4-D184-4943-917F-653DA428EB0D}" type="parTrans" cxnId="{87CC98A3-D5FF-4CED-A08F-8EDBC37FB156}">
      <dgm:prSet/>
      <dgm:spPr/>
      <dgm:t>
        <a:bodyPr/>
        <a:lstStyle/>
        <a:p>
          <a:endParaRPr lang="en-US"/>
        </a:p>
      </dgm:t>
    </dgm:pt>
    <dgm:pt modelId="{DECEC676-7CA1-4522-A3A6-C1056B02D858}" type="sibTrans" cxnId="{87CC98A3-D5FF-4CED-A08F-8EDBC37FB156}">
      <dgm:prSet/>
      <dgm:spPr/>
      <dgm:t>
        <a:bodyPr/>
        <a:lstStyle/>
        <a:p>
          <a:endParaRPr lang="en-US"/>
        </a:p>
      </dgm:t>
    </dgm:pt>
    <dgm:pt modelId="{2CDD23DA-B59A-4C59-8EBF-E4F319D2C311}">
      <dgm:prSet custT="1"/>
      <dgm:spPr>
        <a:solidFill>
          <a:srgbClr val="5A93BE">
            <a:hueOff val="0"/>
            <a:satOff val="0"/>
            <a:lumOff val="0"/>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661676" tIns="50800" rIns="50800" bIns="50800" numCol="1" spcCol="1270" anchor="ctr" anchorCtr="0"/>
        <a:lstStyle/>
        <a:p>
          <a:pPr marL="0" lvl="0" indent="0" algn="l" defTabSz="889000">
            <a:lnSpc>
              <a:spcPct val="90000"/>
            </a:lnSpc>
            <a:spcBef>
              <a:spcPct val="0"/>
            </a:spcBef>
            <a:spcAft>
              <a:spcPct val="35000"/>
            </a:spcAft>
            <a:buNone/>
          </a:pPr>
          <a:r>
            <a:rPr lang="en-US" sz="2000" kern="1200" baseline="0" dirty="0">
              <a:solidFill>
                <a:prstClr val="white"/>
              </a:solidFill>
              <a:latin typeface="+mn-lt"/>
              <a:ea typeface="+mn-ea"/>
              <a:cs typeface="+mn-cs"/>
            </a:rPr>
            <a:t>Assessment of partnerships,</a:t>
          </a:r>
        </a:p>
      </dgm:t>
    </dgm:pt>
    <dgm:pt modelId="{25D61815-1A6E-447D-B4FF-4FE4E68EAB1C}" type="parTrans" cxnId="{201A354A-CA6E-455A-8464-6F5F8F5EDE89}">
      <dgm:prSet/>
      <dgm:spPr/>
      <dgm:t>
        <a:bodyPr/>
        <a:lstStyle/>
        <a:p>
          <a:endParaRPr lang="en-US"/>
        </a:p>
      </dgm:t>
    </dgm:pt>
    <dgm:pt modelId="{17093459-DC07-437B-9825-2FB6356C87EF}" type="sibTrans" cxnId="{201A354A-CA6E-455A-8464-6F5F8F5EDE89}">
      <dgm:prSet/>
      <dgm:spPr/>
      <dgm:t>
        <a:bodyPr/>
        <a:lstStyle/>
        <a:p>
          <a:endParaRPr lang="en-US"/>
        </a:p>
      </dgm:t>
    </dgm:pt>
    <dgm:pt modelId="{146A17D7-138B-4C99-B02D-42ED2EBC159A}">
      <dgm:prSet custT="1"/>
      <dgm:spPr>
        <a:solidFill>
          <a:srgbClr val="5A93BE">
            <a:hueOff val="0"/>
            <a:satOff val="0"/>
            <a:lumOff val="0"/>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661676" tIns="50800" rIns="50800" bIns="50800" numCol="1" spcCol="1270" anchor="ctr" anchorCtr="0"/>
        <a:lstStyle/>
        <a:p>
          <a:pPr marL="0" lvl="0" indent="0" algn="l" defTabSz="889000">
            <a:lnSpc>
              <a:spcPct val="90000"/>
            </a:lnSpc>
            <a:spcBef>
              <a:spcPct val="0"/>
            </a:spcBef>
            <a:spcAft>
              <a:spcPct val="35000"/>
            </a:spcAft>
            <a:buNone/>
          </a:pPr>
          <a:r>
            <a:rPr lang="en-US" sz="2000" kern="1200" baseline="0" dirty="0">
              <a:solidFill>
                <a:prstClr val="white"/>
              </a:solidFill>
              <a:latin typeface="+mn-lt"/>
              <a:ea typeface="+mn-ea"/>
              <a:cs typeface="+mn-cs"/>
            </a:rPr>
            <a:t>Development of recommendations for the best method to manage the Carlson Center.</a:t>
          </a:r>
        </a:p>
      </dgm:t>
    </dgm:pt>
    <dgm:pt modelId="{617E7BC7-298A-41B1-A6DD-1A99DDA53C9B}" type="parTrans" cxnId="{79B4672D-38E0-41E5-9591-A2362D0DE388}">
      <dgm:prSet/>
      <dgm:spPr/>
      <dgm:t>
        <a:bodyPr/>
        <a:lstStyle/>
        <a:p>
          <a:endParaRPr lang="en-US"/>
        </a:p>
      </dgm:t>
    </dgm:pt>
    <dgm:pt modelId="{6CFD6049-94CE-4B60-880D-D70C6303D90F}" type="sibTrans" cxnId="{79B4672D-38E0-41E5-9591-A2362D0DE388}">
      <dgm:prSet/>
      <dgm:spPr/>
      <dgm:t>
        <a:bodyPr/>
        <a:lstStyle/>
        <a:p>
          <a:endParaRPr lang="en-US"/>
        </a:p>
      </dgm:t>
    </dgm:pt>
    <dgm:pt modelId="{7052DC4F-B0B1-4966-A505-98B7DAB22EDC}">
      <dgm:prSet/>
      <dgm:spPr/>
      <dgm:t>
        <a:bodyPr/>
        <a:lstStyle/>
        <a:p>
          <a:endParaRPr lang="en-US" dirty="0"/>
        </a:p>
      </dgm:t>
    </dgm:pt>
    <dgm:pt modelId="{376A8F79-75D0-4179-95F6-9ACF63BA3374}" type="parTrans" cxnId="{DEEFCB0B-A27C-4AB7-BEDA-979C2B3B1E59}">
      <dgm:prSet/>
      <dgm:spPr/>
      <dgm:t>
        <a:bodyPr/>
        <a:lstStyle/>
        <a:p>
          <a:endParaRPr lang="en-US"/>
        </a:p>
      </dgm:t>
    </dgm:pt>
    <dgm:pt modelId="{814E6ED9-1232-4E16-8B68-476F1EB2D218}" type="sibTrans" cxnId="{DEEFCB0B-A27C-4AB7-BEDA-979C2B3B1E59}">
      <dgm:prSet/>
      <dgm:spPr/>
      <dgm:t>
        <a:bodyPr/>
        <a:lstStyle/>
        <a:p>
          <a:endParaRPr lang="en-US"/>
        </a:p>
      </dgm:t>
    </dgm:pt>
    <dgm:pt modelId="{D73ECCDD-BF95-440D-BBD2-2D79F1EDBF18}">
      <dgm:prSet phldrT="[Text]" custT="1"/>
      <dgm:spPr>
        <a:solidFill>
          <a:srgbClr val="5A93BE">
            <a:hueOff val="0"/>
            <a:satOff val="0"/>
            <a:lumOff val="0"/>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661676" tIns="50800" rIns="50800" bIns="50800" numCol="1" spcCol="1270" anchor="ctr" anchorCtr="0"/>
        <a:lstStyle/>
        <a:p>
          <a:r>
            <a:rPr lang="en-US" sz="2400" kern="1200" baseline="0" dirty="0">
              <a:solidFill>
                <a:prstClr val="white"/>
              </a:solidFill>
              <a:latin typeface="+mn-lt"/>
              <a:ea typeface="+mn-ea"/>
              <a:cs typeface="+mn-cs"/>
            </a:rPr>
            <a:t>Objectives</a:t>
          </a:r>
          <a:r>
            <a:rPr lang="en-US" sz="2400" kern="1200" dirty="0">
              <a:solidFill>
                <a:schemeClr val="bg2"/>
              </a:solidFill>
              <a:latin typeface="+mn-lt"/>
            </a:rPr>
            <a:t> for this plan include</a:t>
          </a:r>
          <a:r>
            <a:rPr lang="en-US" sz="2000" kern="1200" dirty="0">
              <a:solidFill>
                <a:schemeClr val="bg2"/>
              </a:solidFill>
              <a:latin typeface="+mn-lt"/>
            </a:rPr>
            <a:t>:</a:t>
          </a:r>
        </a:p>
      </dgm:t>
    </dgm:pt>
    <dgm:pt modelId="{11F9D8DA-2C23-4101-86DB-8E7F265F1A75}" type="sibTrans" cxnId="{A0FED283-1D98-437E-A81C-6DD012C31397}">
      <dgm:prSet/>
      <dgm:spPr/>
      <dgm:t>
        <a:bodyPr/>
        <a:lstStyle/>
        <a:p>
          <a:endParaRPr lang="en-US"/>
        </a:p>
      </dgm:t>
    </dgm:pt>
    <dgm:pt modelId="{939C4CB0-8D53-48CF-8EFD-00051FBC1E15}" type="parTrans" cxnId="{A0FED283-1D98-437E-A81C-6DD012C31397}">
      <dgm:prSet/>
      <dgm:spPr/>
      <dgm:t>
        <a:bodyPr/>
        <a:lstStyle/>
        <a:p>
          <a:endParaRPr lang="en-US"/>
        </a:p>
      </dgm:t>
    </dgm:pt>
    <dgm:pt modelId="{FA7032E8-1D18-4379-A8F1-894D7EB8F242}" type="pres">
      <dgm:prSet presAssocID="{40A7A783-F1CC-4EC7-B873-1771EBB9A244}" presName="Name0" presStyleCnt="0">
        <dgm:presLayoutVars>
          <dgm:chMax val="7"/>
          <dgm:chPref val="7"/>
          <dgm:dir/>
        </dgm:presLayoutVars>
      </dgm:prSet>
      <dgm:spPr/>
    </dgm:pt>
    <dgm:pt modelId="{EF891EFC-C5BC-46CA-A93B-2B7D5250861B}" type="pres">
      <dgm:prSet presAssocID="{40A7A783-F1CC-4EC7-B873-1771EBB9A244}" presName="Name1" presStyleCnt="0"/>
      <dgm:spPr/>
    </dgm:pt>
    <dgm:pt modelId="{1B2EF731-C737-4FB6-8960-F60158A7B7D3}" type="pres">
      <dgm:prSet presAssocID="{40A7A783-F1CC-4EC7-B873-1771EBB9A244}" presName="cycle" presStyleCnt="0"/>
      <dgm:spPr/>
    </dgm:pt>
    <dgm:pt modelId="{BC1A42DF-966A-4191-852A-B0D718BED4F3}" type="pres">
      <dgm:prSet presAssocID="{40A7A783-F1CC-4EC7-B873-1771EBB9A244}" presName="srcNode" presStyleLbl="node1" presStyleIdx="0" presStyleCnt="7"/>
      <dgm:spPr/>
    </dgm:pt>
    <dgm:pt modelId="{D4919786-BF97-4B64-94EC-C4AD4272409B}" type="pres">
      <dgm:prSet presAssocID="{40A7A783-F1CC-4EC7-B873-1771EBB9A244}" presName="conn" presStyleLbl="parChTrans1D2" presStyleIdx="0" presStyleCnt="1"/>
      <dgm:spPr/>
    </dgm:pt>
    <dgm:pt modelId="{42C0EAED-EA48-450A-A834-96F735D0B4C8}" type="pres">
      <dgm:prSet presAssocID="{40A7A783-F1CC-4EC7-B873-1771EBB9A244}" presName="extraNode" presStyleLbl="node1" presStyleIdx="0" presStyleCnt="7"/>
      <dgm:spPr/>
    </dgm:pt>
    <dgm:pt modelId="{C6874600-AC1D-4874-86C2-A8BD1FEB33DB}" type="pres">
      <dgm:prSet presAssocID="{40A7A783-F1CC-4EC7-B873-1771EBB9A244}" presName="dstNode" presStyleLbl="node1" presStyleIdx="0" presStyleCnt="7"/>
      <dgm:spPr/>
    </dgm:pt>
    <dgm:pt modelId="{D2073FF5-4C2F-4DD7-9311-F4A4F4DE1BFD}" type="pres">
      <dgm:prSet presAssocID="{D73ECCDD-BF95-440D-BBD2-2D79F1EDBF18}" presName="text_1" presStyleLbl="node1" presStyleIdx="0" presStyleCnt="7">
        <dgm:presLayoutVars>
          <dgm:bulletEnabled val="1"/>
        </dgm:presLayoutVars>
      </dgm:prSet>
      <dgm:spPr>
        <a:xfrm>
          <a:off x="380119" y="246332"/>
          <a:ext cx="7675541" cy="492448"/>
        </a:xfrm>
        <a:prstGeom prst="rect">
          <a:avLst/>
        </a:prstGeom>
      </dgm:spPr>
    </dgm:pt>
    <dgm:pt modelId="{C0371BBD-6665-415D-888F-D0EDB21FE31C}" type="pres">
      <dgm:prSet presAssocID="{D73ECCDD-BF95-440D-BBD2-2D79F1EDBF18}" presName="accent_1" presStyleCnt="0"/>
      <dgm:spPr/>
    </dgm:pt>
    <dgm:pt modelId="{427755D8-E97C-4FA4-94E9-179493C4E696}" type="pres">
      <dgm:prSet presAssocID="{D73ECCDD-BF95-440D-BBD2-2D79F1EDBF18}" presName="accentRepeatNode" presStyleLbl="solidFgAcc1" presStyleIdx="0" presStyleCnt="7"/>
      <dgm:spPr/>
    </dgm:pt>
    <dgm:pt modelId="{9606DE32-66FD-4F81-9BD9-2D832FA5EE90}" type="pres">
      <dgm:prSet presAssocID="{68B0132B-2437-4EDD-864E-612C91657C1D}" presName="text_2" presStyleLbl="node1" presStyleIdx="1" presStyleCnt="7">
        <dgm:presLayoutVars>
          <dgm:bulletEnabled val="1"/>
        </dgm:presLayoutVars>
      </dgm:prSet>
      <dgm:spPr>
        <a:xfrm>
          <a:off x="826075" y="985438"/>
          <a:ext cx="7229585" cy="492448"/>
        </a:xfrm>
        <a:prstGeom prst="rect">
          <a:avLst/>
        </a:prstGeom>
      </dgm:spPr>
    </dgm:pt>
    <dgm:pt modelId="{C261703C-2DF6-470E-8B40-6BFC70AD8E61}" type="pres">
      <dgm:prSet presAssocID="{68B0132B-2437-4EDD-864E-612C91657C1D}" presName="accent_2" presStyleCnt="0"/>
      <dgm:spPr/>
    </dgm:pt>
    <dgm:pt modelId="{916FBD12-6966-41D4-B8AE-AEFCF79B3F9A}" type="pres">
      <dgm:prSet presAssocID="{68B0132B-2437-4EDD-864E-612C91657C1D}" presName="accentRepeatNode" presStyleLbl="solidFgAcc1" presStyleIdx="1" presStyleCnt="7"/>
      <dgm:spPr/>
    </dgm:pt>
    <dgm:pt modelId="{B276F677-9456-4695-A3CF-09CA7E4F6D50}" type="pres">
      <dgm:prSet presAssocID="{356D0CDA-9BE6-442A-841C-A3128069F2D8}" presName="text_3" presStyleLbl="node1" presStyleIdx="2" presStyleCnt="7" custLinFactNeighborX="47164" custLinFactNeighborY="-5895">
        <dgm:presLayoutVars>
          <dgm:bulletEnabled val="1"/>
        </dgm:presLayoutVars>
      </dgm:prSet>
      <dgm:spPr>
        <a:xfrm>
          <a:off x="1142796" y="1694973"/>
          <a:ext cx="6985203" cy="492448"/>
        </a:xfrm>
        <a:prstGeom prst="rect">
          <a:avLst/>
        </a:prstGeom>
      </dgm:spPr>
    </dgm:pt>
    <dgm:pt modelId="{DC9A2C36-A1C6-41AC-8BC8-6B7F049AAE8B}" type="pres">
      <dgm:prSet presAssocID="{356D0CDA-9BE6-442A-841C-A3128069F2D8}" presName="accent_3" presStyleCnt="0"/>
      <dgm:spPr/>
    </dgm:pt>
    <dgm:pt modelId="{4B3AD478-CBC5-4FBE-BCEA-02E0CA07723E}" type="pres">
      <dgm:prSet presAssocID="{356D0CDA-9BE6-442A-841C-A3128069F2D8}" presName="accentRepeatNode" presStyleLbl="solidFgAcc1" presStyleIdx="2" presStyleCnt="7"/>
      <dgm:spPr/>
    </dgm:pt>
    <dgm:pt modelId="{96F6F97C-5AE4-4939-ADE0-68903BEC36F8}" type="pres">
      <dgm:prSet presAssocID="{A3305D78-55BA-468D-9790-1B65E087C48F}" presName="text_4" presStyleLbl="node1" presStyleIdx="3" presStyleCnt="7">
        <dgm:presLayoutVars>
          <dgm:bulletEnabled val="1"/>
        </dgm:presLayoutVars>
      </dgm:prSet>
      <dgm:spPr>
        <a:xfrm>
          <a:off x="1148486" y="2463109"/>
          <a:ext cx="6907174" cy="492448"/>
        </a:xfrm>
        <a:prstGeom prst="rect">
          <a:avLst/>
        </a:prstGeom>
      </dgm:spPr>
    </dgm:pt>
    <dgm:pt modelId="{A9135F2B-13F7-4CE1-84E2-5938F04B179B}" type="pres">
      <dgm:prSet presAssocID="{A3305D78-55BA-468D-9790-1B65E087C48F}" presName="accent_4" presStyleCnt="0"/>
      <dgm:spPr/>
    </dgm:pt>
    <dgm:pt modelId="{F53ADA9C-5E87-4A88-AF1C-EFFD6C1DE5BB}" type="pres">
      <dgm:prSet presAssocID="{A3305D78-55BA-468D-9790-1B65E087C48F}" presName="accentRepeatNode" presStyleLbl="solidFgAcc1" presStyleIdx="3" presStyleCnt="7"/>
      <dgm:spPr/>
    </dgm:pt>
    <dgm:pt modelId="{CD224FB5-61FC-40CD-82BB-61DDA86F4539}" type="pres">
      <dgm:prSet presAssocID="{330328CE-B255-43FB-B4C9-1360A8B43835}" presName="text_5" presStyleLbl="node1" presStyleIdx="4" presStyleCnt="7">
        <dgm:presLayoutVars>
          <dgm:bulletEnabled val="1"/>
        </dgm:presLayoutVars>
      </dgm:prSet>
      <dgm:spPr>
        <a:xfrm>
          <a:off x="1070457" y="3202215"/>
          <a:ext cx="6985203" cy="492448"/>
        </a:xfrm>
        <a:prstGeom prst="rect">
          <a:avLst/>
        </a:prstGeom>
      </dgm:spPr>
    </dgm:pt>
    <dgm:pt modelId="{6044A506-FBCA-41C2-825C-038A5DA98685}" type="pres">
      <dgm:prSet presAssocID="{330328CE-B255-43FB-B4C9-1360A8B43835}" presName="accent_5" presStyleCnt="0"/>
      <dgm:spPr/>
    </dgm:pt>
    <dgm:pt modelId="{01F3DC37-0591-42EC-AC2D-E8C299B2CDDE}" type="pres">
      <dgm:prSet presAssocID="{330328CE-B255-43FB-B4C9-1360A8B43835}" presName="accentRepeatNode" presStyleLbl="solidFgAcc1" presStyleIdx="4" presStyleCnt="7"/>
      <dgm:spPr/>
    </dgm:pt>
    <dgm:pt modelId="{C8A2E938-D7CD-4656-91CB-54757FD112CF}" type="pres">
      <dgm:prSet presAssocID="{2CDD23DA-B59A-4C59-8EBF-E4F319D2C311}" presName="text_6" presStyleLbl="node1" presStyleIdx="5" presStyleCnt="7">
        <dgm:presLayoutVars>
          <dgm:bulletEnabled val="1"/>
        </dgm:presLayoutVars>
      </dgm:prSet>
      <dgm:spPr>
        <a:xfrm>
          <a:off x="826075" y="3940779"/>
          <a:ext cx="7229585" cy="492448"/>
        </a:xfrm>
        <a:prstGeom prst="rect">
          <a:avLst/>
        </a:prstGeom>
      </dgm:spPr>
    </dgm:pt>
    <dgm:pt modelId="{16948FFE-9B80-49F8-8534-A2CF6FA10AE3}" type="pres">
      <dgm:prSet presAssocID="{2CDD23DA-B59A-4C59-8EBF-E4F319D2C311}" presName="accent_6" presStyleCnt="0"/>
      <dgm:spPr/>
    </dgm:pt>
    <dgm:pt modelId="{75A3C2B6-FB12-4B12-9214-6777A777328B}" type="pres">
      <dgm:prSet presAssocID="{2CDD23DA-B59A-4C59-8EBF-E4F319D2C311}" presName="accentRepeatNode" presStyleLbl="solidFgAcc1" presStyleIdx="5" presStyleCnt="7"/>
      <dgm:spPr/>
    </dgm:pt>
    <dgm:pt modelId="{3D8A7B3A-CA6A-4881-BF89-B78B3507E5C8}" type="pres">
      <dgm:prSet presAssocID="{146A17D7-138B-4C99-B02D-42ED2EBC159A}" presName="text_7" presStyleLbl="node1" presStyleIdx="6" presStyleCnt="7" custScaleY="182852">
        <dgm:presLayoutVars>
          <dgm:bulletEnabled val="1"/>
        </dgm:presLayoutVars>
      </dgm:prSet>
      <dgm:spPr>
        <a:xfrm>
          <a:off x="380119" y="4679885"/>
          <a:ext cx="7675541" cy="492448"/>
        </a:xfrm>
        <a:prstGeom prst="rect">
          <a:avLst/>
        </a:prstGeom>
      </dgm:spPr>
    </dgm:pt>
    <dgm:pt modelId="{B0808F30-DA57-4A27-BEF6-7E339D3DF762}" type="pres">
      <dgm:prSet presAssocID="{146A17D7-138B-4C99-B02D-42ED2EBC159A}" presName="accent_7" presStyleCnt="0"/>
      <dgm:spPr/>
    </dgm:pt>
    <dgm:pt modelId="{6A7F4C2E-FFBD-44A8-95C0-17E77CAB0D39}" type="pres">
      <dgm:prSet presAssocID="{146A17D7-138B-4C99-B02D-42ED2EBC159A}" presName="accentRepeatNode" presStyleLbl="solidFgAcc1" presStyleIdx="6" presStyleCnt="7"/>
      <dgm:spPr/>
    </dgm:pt>
  </dgm:ptLst>
  <dgm:cxnLst>
    <dgm:cxn modelId="{DEEFCB0B-A27C-4AB7-BEDA-979C2B3B1E59}" srcId="{40A7A783-F1CC-4EC7-B873-1771EBB9A244}" destId="{7052DC4F-B0B1-4966-A505-98B7DAB22EDC}" srcOrd="7" destOrd="0" parTransId="{376A8F79-75D0-4179-95F6-9ACF63BA3374}" sibTransId="{814E6ED9-1232-4E16-8B68-476F1EB2D218}"/>
    <dgm:cxn modelId="{79B4672D-38E0-41E5-9591-A2362D0DE388}" srcId="{40A7A783-F1CC-4EC7-B873-1771EBB9A244}" destId="{146A17D7-138B-4C99-B02D-42ED2EBC159A}" srcOrd="6" destOrd="0" parTransId="{617E7BC7-298A-41B1-A6DD-1A99DDA53C9B}" sibTransId="{6CFD6049-94CE-4B60-880D-D70C6303D90F}"/>
    <dgm:cxn modelId="{201A354A-CA6E-455A-8464-6F5F8F5EDE89}" srcId="{40A7A783-F1CC-4EC7-B873-1771EBB9A244}" destId="{2CDD23DA-B59A-4C59-8EBF-E4F319D2C311}" srcOrd="5" destOrd="0" parTransId="{25D61815-1A6E-447D-B4FF-4FE4E68EAB1C}" sibTransId="{17093459-DC07-437B-9825-2FB6356C87EF}"/>
    <dgm:cxn modelId="{AAE36E5A-0D00-432E-AB9D-513FAE82C04C}" type="presOf" srcId="{11F9D8DA-2C23-4101-86DB-8E7F265F1A75}" destId="{D4919786-BF97-4B64-94EC-C4AD4272409B}" srcOrd="0" destOrd="0" presId="urn:microsoft.com/office/officeart/2008/layout/VerticalCurvedList"/>
    <dgm:cxn modelId="{A0FED283-1D98-437E-A81C-6DD012C31397}" srcId="{40A7A783-F1CC-4EC7-B873-1771EBB9A244}" destId="{D73ECCDD-BF95-440D-BBD2-2D79F1EDBF18}" srcOrd="0" destOrd="0" parTransId="{939C4CB0-8D53-48CF-8EFD-00051FBC1E15}" sibTransId="{11F9D8DA-2C23-4101-86DB-8E7F265F1A75}"/>
    <dgm:cxn modelId="{DFB1D293-8A84-4AD6-A29D-E832E63C42EF}" type="presOf" srcId="{A3305D78-55BA-468D-9790-1B65E087C48F}" destId="{96F6F97C-5AE4-4939-ADE0-68903BEC36F8}" srcOrd="0" destOrd="0" presId="urn:microsoft.com/office/officeart/2008/layout/VerticalCurvedList"/>
    <dgm:cxn modelId="{367C2996-E69B-4AFC-AE23-6BBD09F11FA5}" srcId="{40A7A783-F1CC-4EC7-B873-1771EBB9A244}" destId="{A3305D78-55BA-468D-9790-1B65E087C48F}" srcOrd="3" destOrd="0" parTransId="{F79E2564-2008-4255-88C3-FF2B269EEF9D}" sibTransId="{CFC11A57-7E9E-401E-9BE1-330FC82E74A3}"/>
    <dgm:cxn modelId="{D036929C-5836-4763-9B72-EDF717B28D76}" type="presOf" srcId="{146A17D7-138B-4C99-B02D-42ED2EBC159A}" destId="{3D8A7B3A-CA6A-4881-BF89-B78B3507E5C8}" srcOrd="0" destOrd="0" presId="urn:microsoft.com/office/officeart/2008/layout/VerticalCurvedList"/>
    <dgm:cxn modelId="{093170A0-390A-4D4F-AD29-9BEFB89A3F31}" type="presOf" srcId="{330328CE-B255-43FB-B4C9-1360A8B43835}" destId="{CD224FB5-61FC-40CD-82BB-61DDA86F4539}" srcOrd="0" destOrd="0" presId="urn:microsoft.com/office/officeart/2008/layout/VerticalCurvedList"/>
    <dgm:cxn modelId="{87CC98A3-D5FF-4CED-A08F-8EDBC37FB156}" srcId="{40A7A783-F1CC-4EC7-B873-1771EBB9A244}" destId="{330328CE-B255-43FB-B4C9-1360A8B43835}" srcOrd="4" destOrd="0" parTransId="{2A7C66A4-D184-4943-917F-653DA428EB0D}" sibTransId="{DECEC676-7CA1-4522-A3A6-C1056B02D858}"/>
    <dgm:cxn modelId="{3E4565AD-7FF0-4055-B681-1466E4EEC527}" type="presOf" srcId="{356D0CDA-9BE6-442A-841C-A3128069F2D8}" destId="{B276F677-9456-4695-A3CF-09CA7E4F6D50}" srcOrd="0" destOrd="0" presId="urn:microsoft.com/office/officeart/2008/layout/VerticalCurvedList"/>
    <dgm:cxn modelId="{597350B2-68B5-4AA3-BEB5-5D3053114AC3}" type="presOf" srcId="{68B0132B-2437-4EDD-864E-612C91657C1D}" destId="{9606DE32-66FD-4F81-9BD9-2D832FA5EE90}" srcOrd="0" destOrd="0" presId="urn:microsoft.com/office/officeart/2008/layout/VerticalCurvedList"/>
    <dgm:cxn modelId="{1C6D6EB8-88BC-4617-80BC-64A954E2ABBA}" srcId="{40A7A783-F1CC-4EC7-B873-1771EBB9A244}" destId="{EE56B3A9-4B15-43D0-8E35-C278FA0A51A4}" srcOrd="8" destOrd="0" parTransId="{1AEF9536-68DC-4C95-9CE9-FFFB12D7EDE7}" sibTransId="{F0317FB9-3933-4C4B-B810-B819C36E4212}"/>
    <dgm:cxn modelId="{C9878BC4-BF2B-46A4-B2E8-A3D233D1A1BD}" type="presOf" srcId="{40A7A783-F1CC-4EC7-B873-1771EBB9A244}" destId="{FA7032E8-1D18-4379-A8F1-894D7EB8F242}" srcOrd="0" destOrd="0" presId="urn:microsoft.com/office/officeart/2008/layout/VerticalCurvedList"/>
    <dgm:cxn modelId="{ABE38EC7-7396-4B89-A08D-678BC5ACBF5F}" type="presOf" srcId="{D73ECCDD-BF95-440D-BBD2-2D79F1EDBF18}" destId="{D2073FF5-4C2F-4DD7-9311-F4A4F4DE1BFD}" srcOrd="0" destOrd="0" presId="urn:microsoft.com/office/officeart/2008/layout/VerticalCurvedList"/>
    <dgm:cxn modelId="{CAFE4DDB-CC6B-4BAF-9012-4A6F754CFE1A}" srcId="{40A7A783-F1CC-4EC7-B873-1771EBB9A244}" destId="{48A1741B-9FCB-4EAD-8586-AB3B95AC6FCA}" srcOrd="9" destOrd="0" parTransId="{E9300C88-EC65-40AF-BAD3-CF42DCCF687B}" sibTransId="{3BA8575B-9609-4D96-9663-B8A75AF8D853}"/>
    <dgm:cxn modelId="{EAA56EE1-D8C5-48CC-8F5D-457494752CE5}" srcId="{40A7A783-F1CC-4EC7-B873-1771EBB9A244}" destId="{356D0CDA-9BE6-442A-841C-A3128069F2D8}" srcOrd="2" destOrd="0" parTransId="{A187306A-E057-43D8-92E2-AC878F44E0DA}" sibTransId="{34081A23-EDD0-4E92-B52F-50102B30ED6F}"/>
    <dgm:cxn modelId="{ACF76AED-F134-4EDD-AAF3-B329B83E2E5C}" srcId="{40A7A783-F1CC-4EC7-B873-1771EBB9A244}" destId="{68B0132B-2437-4EDD-864E-612C91657C1D}" srcOrd="1" destOrd="0" parTransId="{F8E8C905-5B40-42D6-B475-DD40536E7E28}" sibTransId="{100A8978-7DB9-4C62-98AA-A14AD8E0981B}"/>
    <dgm:cxn modelId="{DB0148F1-CD95-4B23-AF90-A87ABED35A83}" type="presOf" srcId="{2CDD23DA-B59A-4C59-8EBF-E4F319D2C311}" destId="{C8A2E938-D7CD-4656-91CB-54757FD112CF}" srcOrd="0" destOrd="0" presId="urn:microsoft.com/office/officeart/2008/layout/VerticalCurvedList"/>
    <dgm:cxn modelId="{88AB4161-C27A-4493-8105-9D58D66C1109}" type="presParOf" srcId="{FA7032E8-1D18-4379-A8F1-894D7EB8F242}" destId="{EF891EFC-C5BC-46CA-A93B-2B7D5250861B}" srcOrd="0" destOrd="0" presId="urn:microsoft.com/office/officeart/2008/layout/VerticalCurvedList"/>
    <dgm:cxn modelId="{0E716C12-0351-40FC-B0C9-4C630388C756}" type="presParOf" srcId="{EF891EFC-C5BC-46CA-A93B-2B7D5250861B}" destId="{1B2EF731-C737-4FB6-8960-F60158A7B7D3}" srcOrd="0" destOrd="0" presId="urn:microsoft.com/office/officeart/2008/layout/VerticalCurvedList"/>
    <dgm:cxn modelId="{72D065DD-C51E-46FF-9571-99E83E8118CA}" type="presParOf" srcId="{1B2EF731-C737-4FB6-8960-F60158A7B7D3}" destId="{BC1A42DF-966A-4191-852A-B0D718BED4F3}" srcOrd="0" destOrd="0" presId="urn:microsoft.com/office/officeart/2008/layout/VerticalCurvedList"/>
    <dgm:cxn modelId="{1EA9179C-B039-4BC1-8F69-4A041E29F42F}" type="presParOf" srcId="{1B2EF731-C737-4FB6-8960-F60158A7B7D3}" destId="{D4919786-BF97-4B64-94EC-C4AD4272409B}" srcOrd="1" destOrd="0" presId="urn:microsoft.com/office/officeart/2008/layout/VerticalCurvedList"/>
    <dgm:cxn modelId="{1003432C-CDDB-4E23-BF76-58FEC7C1E84A}" type="presParOf" srcId="{1B2EF731-C737-4FB6-8960-F60158A7B7D3}" destId="{42C0EAED-EA48-450A-A834-96F735D0B4C8}" srcOrd="2" destOrd="0" presId="urn:microsoft.com/office/officeart/2008/layout/VerticalCurvedList"/>
    <dgm:cxn modelId="{E77CB06C-78C7-4568-8416-F6D81AFCB7B5}" type="presParOf" srcId="{1B2EF731-C737-4FB6-8960-F60158A7B7D3}" destId="{C6874600-AC1D-4874-86C2-A8BD1FEB33DB}" srcOrd="3" destOrd="0" presId="urn:microsoft.com/office/officeart/2008/layout/VerticalCurvedList"/>
    <dgm:cxn modelId="{29B24D7F-826D-4E29-A27F-57B95EA4C229}" type="presParOf" srcId="{EF891EFC-C5BC-46CA-A93B-2B7D5250861B}" destId="{D2073FF5-4C2F-4DD7-9311-F4A4F4DE1BFD}" srcOrd="1" destOrd="0" presId="urn:microsoft.com/office/officeart/2008/layout/VerticalCurvedList"/>
    <dgm:cxn modelId="{02E40D43-FFB5-45A3-95FD-8CF3C7563F24}" type="presParOf" srcId="{EF891EFC-C5BC-46CA-A93B-2B7D5250861B}" destId="{C0371BBD-6665-415D-888F-D0EDB21FE31C}" srcOrd="2" destOrd="0" presId="urn:microsoft.com/office/officeart/2008/layout/VerticalCurvedList"/>
    <dgm:cxn modelId="{78E674F0-EB71-4995-8DD7-8EA3C07B247E}" type="presParOf" srcId="{C0371BBD-6665-415D-888F-D0EDB21FE31C}" destId="{427755D8-E97C-4FA4-94E9-179493C4E696}" srcOrd="0" destOrd="0" presId="urn:microsoft.com/office/officeart/2008/layout/VerticalCurvedList"/>
    <dgm:cxn modelId="{D9403C08-08D4-4CBD-B1A0-1D5DDF0704BD}" type="presParOf" srcId="{EF891EFC-C5BC-46CA-A93B-2B7D5250861B}" destId="{9606DE32-66FD-4F81-9BD9-2D832FA5EE90}" srcOrd="3" destOrd="0" presId="urn:microsoft.com/office/officeart/2008/layout/VerticalCurvedList"/>
    <dgm:cxn modelId="{AB4F2479-5128-4DC4-BDA5-9BA13413964F}" type="presParOf" srcId="{EF891EFC-C5BC-46CA-A93B-2B7D5250861B}" destId="{C261703C-2DF6-470E-8B40-6BFC70AD8E61}" srcOrd="4" destOrd="0" presId="urn:microsoft.com/office/officeart/2008/layout/VerticalCurvedList"/>
    <dgm:cxn modelId="{EF1D17F2-D4F8-4E7A-B942-56F1309AE1AF}" type="presParOf" srcId="{C261703C-2DF6-470E-8B40-6BFC70AD8E61}" destId="{916FBD12-6966-41D4-B8AE-AEFCF79B3F9A}" srcOrd="0" destOrd="0" presId="urn:microsoft.com/office/officeart/2008/layout/VerticalCurvedList"/>
    <dgm:cxn modelId="{E79F352E-F616-48E7-9E20-62696F856A9A}" type="presParOf" srcId="{EF891EFC-C5BC-46CA-A93B-2B7D5250861B}" destId="{B276F677-9456-4695-A3CF-09CA7E4F6D50}" srcOrd="5" destOrd="0" presId="urn:microsoft.com/office/officeart/2008/layout/VerticalCurvedList"/>
    <dgm:cxn modelId="{26E1A48B-00E3-4DFA-8CE2-7655A7579CD8}" type="presParOf" srcId="{EF891EFC-C5BC-46CA-A93B-2B7D5250861B}" destId="{DC9A2C36-A1C6-41AC-8BC8-6B7F049AAE8B}" srcOrd="6" destOrd="0" presId="urn:microsoft.com/office/officeart/2008/layout/VerticalCurvedList"/>
    <dgm:cxn modelId="{55EE881E-B2FF-4ED8-883C-A30516F0A301}" type="presParOf" srcId="{DC9A2C36-A1C6-41AC-8BC8-6B7F049AAE8B}" destId="{4B3AD478-CBC5-4FBE-BCEA-02E0CA07723E}" srcOrd="0" destOrd="0" presId="urn:microsoft.com/office/officeart/2008/layout/VerticalCurvedList"/>
    <dgm:cxn modelId="{C3FAF0C2-EAEB-4A93-A144-8C1E8D25A12C}" type="presParOf" srcId="{EF891EFC-C5BC-46CA-A93B-2B7D5250861B}" destId="{96F6F97C-5AE4-4939-ADE0-68903BEC36F8}" srcOrd="7" destOrd="0" presId="urn:microsoft.com/office/officeart/2008/layout/VerticalCurvedList"/>
    <dgm:cxn modelId="{5BB8D782-0467-457E-94A9-84C329D7FD98}" type="presParOf" srcId="{EF891EFC-C5BC-46CA-A93B-2B7D5250861B}" destId="{A9135F2B-13F7-4CE1-84E2-5938F04B179B}" srcOrd="8" destOrd="0" presId="urn:microsoft.com/office/officeart/2008/layout/VerticalCurvedList"/>
    <dgm:cxn modelId="{D7601BA2-85C3-4D72-A258-B0AC2700199C}" type="presParOf" srcId="{A9135F2B-13F7-4CE1-84E2-5938F04B179B}" destId="{F53ADA9C-5E87-4A88-AF1C-EFFD6C1DE5BB}" srcOrd="0" destOrd="0" presId="urn:microsoft.com/office/officeart/2008/layout/VerticalCurvedList"/>
    <dgm:cxn modelId="{7421F3AB-4BE5-40C3-941A-0B860B5B8DBA}" type="presParOf" srcId="{EF891EFC-C5BC-46CA-A93B-2B7D5250861B}" destId="{CD224FB5-61FC-40CD-82BB-61DDA86F4539}" srcOrd="9" destOrd="0" presId="urn:microsoft.com/office/officeart/2008/layout/VerticalCurvedList"/>
    <dgm:cxn modelId="{1CE09178-89A1-453B-8188-45F7206D44B0}" type="presParOf" srcId="{EF891EFC-C5BC-46CA-A93B-2B7D5250861B}" destId="{6044A506-FBCA-41C2-825C-038A5DA98685}" srcOrd="10" destOrd="0" presId="urn:microsoft.com/office/officeart/2008/layout/VerticalCurvedList"/>
    <dgm:cxn modelId="{CDA4BBB4-8F82-41EF-A8AB-4A5AF3BB6954}" type="presParOf" srcId="{6044A506-FBCA-41C2-825C-038A5DA98685}" destId="{01F3DC37-0591-42EC-AC2D-E8C299B2CDDE}" srcOrd="0" destOrd="0" presId="urn:microsoft.com/office/officeart/2008/layout/VerticalCurvedList"/>
    <dgm:cxn modelId="{4BDAA3F6-A566-4026-AB0E-D6ADA634F4A0}" type="presParOf" srcId="{EF891EFC-C5BC-46CA-A93B-2B7D5250861B}" destId="{C8A2E938-D7CD-4656-91CB-54757FD112CF}" srcOrd="11" destOrd="0" presId="urn:microsoft.com/office/officeart/2008/layout/VerticalCurvedList"/>
    <dgm:cxn modelId="{A97081D2-0EBA-4543-98C4-D9BD8BF52A64}" type="presParOf" srcId="{EF891EFC-C5BC-46CA-A93B-2B7D5250861B}" destId="{16948FFE-9B80-49F8-8534-A2CF6FA10AE3}" srcOrd="12" destOrd="0" presId="urn:microsoft.com/office/officeart/2008/layout/VerticalCurvedList"/>
    <dgm:cxn modelId="{187C684F-1488-4061-9DCE-9DBBF2E411A0}" type="presParOf" srcId="{16948FFE-9B80-49F8-8534-A2CF6FA10AE3}" destId="{75A3C2B6-FB12-4B12-9214-6777A777328B}" srcOrd="0" destOrd="0" presId="urn:microsoft.com/office/officeart/2008/layout/VerticalCurvedList"/>
    <dgm:cxn modelId="{D0687684-E968-4CA3-AD58-33A6FB249443}" type="presParOf" srcId="{EF891EFC-C5BC-46CA-A93B-2B7D5250861B}" destId="{3D8A7B3A-CA6A-4881-BF89-B78B3507E5C8}" srcOrd="13" destOrd="0" presId="urn:microsoft.com/office/officeart/2008/layout/VerticalCurvedList"/>
    <dgm:cxn modelId="{EC054F79-07E5-41CF-8DDE-915D9DDB1BDE}" type="presParOf" srcId="{EF891EFC-C5BC-46CA-A93B-2B7D5250861B}" destId="{B0808F30-DA57-4A27-BEF6-7E339D3DF762}" srcOrd="14" destOrd="0" presId="urn:microsoft.com/office/officeart/2008/layout/VerticalCurvedList"/>
    <dgm:cxn modelId="{C9E23C68-64E2-4937-98B1-C0C41A308D4C}" type="presParOf" srcId="{B0808F30-DA57-4A27-BEF6-7E339D3DF762}" destId="{6A7F4C2E-FFBD-44A8-95C0-17E77CAB0D3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D2807FF-AFCB-4942-AF0C-6C889878BF0F}"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532700E4-D05C-4950-96F5-AD5CA672C992}">
      <dgm:prSet phldrT="[Text]" custT="1"/>
      <dgm:spPr>
        <a:solidFill>
          <a:srgbClr val="00B0F0"/>
        </a:solidFill>
      </dgm:spPr>
      <dgm:t>
        <a:bodyPr/>
        <a:lstStyle/>
        <a:p>
          <a:r>
            <a:rPr lang="en-US" sz="2000" baseline="0" dirty="0">
              <a:solidFill>
                <a:schemeClr val="tx1"/>
              </a:solidFill>
            </a:rPr>
            <a:t>69% of respondents are current users of Alaska Centennial Center for the Arts programs and facilities</a:t>
          </a:r>
        </a:p>
      </dgm:t>
    </dgm:pt>
    <dgm:pt modelId="{0F4B0F09-3E68-4848-82F7-41D556919942}" type="parTrans" cxnId="{3FD60F3B-C45B-4D0D-A367-5D56317B8923}">
      <dgm:prSet/>
      <dgm:spPr/>
      <dgm:t>
        <a:bodyPr/>
        <a:lstStyle/>
        <a:p>
          <a:endParaRPr lang="en-US"/>
        </a:p>
      </dgm:t>
    </dgm:pt>
    <dgm:pt modelId="{DBE2496B-A671-43AC-BBB2-4BC0A348068D}" type="sibTrans" cxnId="{3FD60F3B-C45B-4D0D-A367-5D56317B8923}">
      <dgm:prSet/>
      <dgm:spPr/>
      <dgm:t>
        <a:bodyPr/>
        <a:lstStyle/>
        <a:p>
          <a:endParaRPr lang="en-US"/>
        </a:p>
      </dgm:t>
    </dgm:pt>
    <dgm:pt modelId="{0C2873A2-2742-4BC7-B8AC-F340556187E1}">
      <dgm:prSet phldrT="[Text]" custT="1"/>
      <dgm:spPr>
        <a:solidFill>
          <a:srgbClr val="00B0F0"/>
        </a:solidFill>
        <a:ln w="12700" cap="flat" cmpd="sng" algn="ctr">
          <a:solidFill>
            <a:prstClr val="white">
              <a:hueOff val="0"/>
              <a:satOff val="0"/>
              <a:lumOff val="0"/>
              <a:alphaOff val="0"/>
            </a:prstClr>
          </a:solidFill>
          <a:prstDash val="solid"/>
          <a:miter lim="800000"/>
        </a:ln>
        <a:effectLst/>
      </dgm:spPr>
      <dgm:t>
        <a:bodyPr spcFirstLastPara="0" vert="horz" wrap="square" lIns="661676" tIns="50800" rIns="50800" bIns="50800" numCol="1" spcCol="1270" anchor="ctr" anchorCtr="0"/>
        <a:lstStyle/>
        <a:p>
          <a:pPr marL="0" lvl="0" indent="0" algn="l" defTabSz="889000">
            <a:lnSpc>
              <a:spcPct val="90000"/>
            </a:lnSpc>
            <a:spcBef>
              <a:spcPct val="0"/>
            </a:spcBef>
            <a:spcAft>
              <a:spcPct val="35000"/>
            </a:spcAft>
            <a:buNone/>
          </a:pPr>
          <a:r>
            <a:rPr lang="en-US" sz="2000" kern="1200" baseline="0" dirty="0">
              <a:solidFill>
                <a:schemeClr val="tx1"/>
              </a:solidFill>
              <a:latin typeface="Arial"/>
              <a:ea typeface="+mn-ea"/>
              <a:cs typeface="+mn-cs"/>
            </a:rPr>
            <a:t>87% of respondents use programs or facilities at the Carlson Center.  </a:t>
          </a:r>
        </a:p>
      </dgm:t>
    </dgm:pt>
    <dgm:pt modelId="{2734D83A-4F5C-4E37-9BE3-11ACFF6A5327}" type="parTrans" cxnId="{E2F5381F-0D51-48AD-B87C-6D1FDA293EAB}">
      <dgm:prSet/>
      <dgm:spPr/>
      <dgm:t>
        <a:bodyPr/>
        <a:lstStyle/>
        <a:p>
          <a:endParaRPr lang="en-US"/>
        </a:p>
      </dgm:t>
    </dgm:pt>
    <dgm:pt modelId="{3CC9AE0C-BEE5-41C0-B828-2EDB40189939}" type="sibTrans" cxnId="{E2F5381F-0D51-48AD-B87C-6D1FDA293EAB}">
      <dgm:prSet/>
      <dgm:spPr/>
      <dgm:t>
        <a:bodyPr/>
        <a:lstStyle/>
        <a:p>
          <a:endParaRPr lang="en-US"/>
        </a:p>
      </dgm:t>
    </dgm:pt>
    <dgm:pt modelId="{A8D73065-CFB1-4341-9608-B76F4E7EAF84}">
      <dgm:prSet phldrT="[Text]" custT="1"/>
      <dgm:spPr/>
      <dgm:t>
        <a:bodyPr/>
        <a:lstStyle/>
        <a:p>
          <a:r>
            <a:rPr lang="en-US" sz="2000" baseline="0" dirty="0"/>
            <a:t>36% of respondents are very familiar with the Alaska Centennial Center for the Arts, 27% are moderately familiar, 36% are not familiar</a:t>
          </a:r>
        </a:p>
      </dgm:t>
    </dgm:pt>
    <dgm:pt modelId="{F182C602-C805-4745-9A4A-BE78DC894019}" type="parTrans" cxnId="{2385B840-3AF2-4A0A-A029-8C50D658C6D8}">
      <dgm:prSet/>
      <dgm:spPr/>
      <dgm:t>
        <a:bodyPr/>
        <a:lstStyle/>
        <a:p>
          <a:endParaRPr lang="en-US"/>
        </a:p>
      </dgm:t>
    </dgm:pt>
    <dgm:pt modelId="{65F8EE78-B1DB-4092-9D7C-14E72C369CC7}" type="sibTrans" cxnId="{2385B840-3AF2-4A0A-A029-8C50D658C6D8}">
      <dgm:prSet/>
      <dgm:spPr/>
      <dgm:t>
        <a:bodyPr/>
        <a:lstStyle/>
        <a:p>
          <a:endParaRPr lang="en-US"/>
        </a:p>
      </dgm:t>
    </dgm:pt>
    <dgm:pt modelId="{9D485947-C4F0-4947-8B5E-EC93C74EAD6B}">
      <dgm:prSet/>
      <dgm:spPr/>
      <dgm:t>
        <a:bodyPr/>
        <a:lstStyle/>
        <a:p>
          <a:r>
            <a:rPr lang="en-US" baseline="0" dirty="0"/>
            <a:t>56% of respondents are very familiar with the Carlson Center, 29% are moderately familiar, 15% are not familiar</a:t>
          </a:r>
        </a:p>
      </dgm:t>
    </dgm:pt>
    <dgm:pt modelId="{03516F84-F564-40A3-98B9-209F77041E64}" type="parTrans" cxnId="{BF24F414-5511-475F-AC20-339982BFE828}">
      <dgm:prSet/>
      <dgm:spPr/>
      <dgm:t>
        <a:bodyPr/>
        <a:lstStyle/>
        <a:p>
          <a:endParaRPr lang="en-US"/>
        </a:p>
      </dgm:t>
    </dgm:pt>
    <dgm:pt modelId="{BBB6284B-F558-4EEE-87DE-B908FFC03ABF}" type="sibTrans" cxnId="{BF24F414-5511-475F-AC20-339982BFE828}">
      <dgm:prSet/>
      <dgm:spPr/>
      <dgm:t>
        <a:bodyPr/>
        <a:lstStyle/>
        <a:p>
          <a:endParaRPr lang="en-US"/>
        </a:p>
      </dgm:t>
    </dgm:pt>
    <dgm:pt modelId="{03928F8E-C523-4957-8059-D6C48418CCDB}" type="pres">
      <dgm:prSet presAssocID="{CD2807FF-AFCB-4942-AF0C-6C889878BF0F}" presName="Name0" presStyleCnt="0">
        <dgm:presLayoutVars>
          <dgm:chMax val="7"/>
          <dgm:chPref val="7"/>
          <dgm:dir/>
        </dgm:presLayoutVars>
      </dgm:prSet>
      <dgm:spPr/>
    </dgm:pt>
    <dgm:pt modelId="{794F4E30-7219-436F-B9F8-C84E67763504}" type="pres">
      <dgm:prSet presAssocID="{CD2807FF-AFCB-4942-AF0C-6C889878BF0F}" presName="Name1" presStyleCnt="0"/>
      <dgm:spPr/>
    </dgm:pt>
    <dgm:pt modelId="{3217BF49-B2D5-41BA-92F6-229FD7B6DADF}" type="pres">
      <dgm:prSet presAssocID="{CD2807FF-AFCB-4942-AF0C-6C889878BF0F}" presName="cycle" presStyleCnt="0"/>
      <dgm:spPr/>
    </dgm:pt>
    <dgm:pt modelId="{6815F7BD-C2CF-4477-8A8D-067A940EEF16}" type="pres">
      <dgm:prSet presAssocID="{CD2807FF-AFCB-4942-AF0C-6C889878BF0F}" presName="srcNode" presStyleLbl="node1" presStyleIdx="0" presStyleCnt="4"/>
      <dgm:spPr/>
    </dgm:pt>
    <dgm:pt modelId="{98B12B89-523F-4E0B-AF35-7CBF36A1A510}" type="pres">
      <dgm:prSet presAssocID="{CD2807FF-AFCB-4942-AF0C-6C889878BF0F}" presName="conn" presStyleLbl="parChTrans1D2" presStyleIdx="0" presStyleCnt="1"/>
      <dgm:spPr/>
    </dgm:pt>
    <dgm:pt modelId="{0ACF0C5C-77FC-4EDE-80C0-A83DAF18E139}" type="pres">
      <dgm:prSet presAssocID="{CD2807FF-AFCB-4942-AF0C-6C889878BF0F}" presName="extraNode" presStyleLbl="node1" presStyleIdx="0" presStyleCnt="4"/>
      <dgm:spPr/>
    </dgm:pt>
    <dgm:pt modelId="{47EA8253-1D69-4BBE-9F5D-E9FC050EA98E}" type="pres">
      <dgm:prSet presAssocID="{CD2807FF-AFCB-4942-AF0C-6C889878BF0F}" presName="dstNode" presStyleLbl="node1" presStyleIdx="0" presStyleCnt="4"/>
      <dgm:spPr/>
    </dgm:pt>
    <dgm:pt modelId="{4369CAD5-2587-4CA3-B183-994C1882B138}" type="pres">
      <dgm:prSet presAssocID="{532700E4-D05C-4950-96F5-AD5CA672C992}" presName="text_1" presStyleLbl="node1" presStyleIdx="0" presStyleCnt="4">
        <dgm:presLayoutVars>
          <dgm:bulletEnabled val="1"/>
        </dgm:presLayoutVars>
      </dgm:prSet>
      <dgm:spPr/>
    </dgm:pt>
    <dgm:pt modelId="{C32C0DF3-4757-4AAF-8D4E-A3071B8A7833}" type="pres">
      <dgm:prSet presAssocID="{532700E4-D05C-4950-96F5-AD5CA672C992}" presName="accent_1" presStyleCnt="0"/>
      <dgm:spPr/>
    </dgm:pt>
    <dgm:pt modelId="{9D779EFA-2656-4839-A79B-F7342BCE588A}" type="pres">
      <dgm:prSet presAssocID="{532700E4-D05C-4950-96F5-AD5CA672C992}" presName="accentRepeatNode" presStyleLbl="solidFgAcc1" presStyleIdx="0" presStyleCnt="4"/>
      <dgm:spPr/>
    </dgm:pt>
    <dgm:pt modelId="{AC0C0520-35A7-4C29-93D4-AE08E6AD9925}" type="pres">
      <dgm:prSet presAssocID="{0C2873A2-2742-4BC7-B8AC-F340556187E1}" presName="text_2" presStyleLbl="node1" presStyleIdx="1" presStyleCnt="4">
        <dgm:presLayoutVars>
          <dgm:bulletEnabled val="1"/>
        </dgm:presLayoutVars>
      </dgm:prSet>
      <dgm:spPr>
        <a:xfrm>
          <a:off x="1088431" y="1667215"/>
          <a:ext cx="6962986" cy="833607"/>
        </a:xfrm>
        <a:prstGeom prst="rect">
          <a:avLst/>
        </a:prstGeom>
      </dgm:spPr>
    </dgm:pt>
    <dgm:pt modelId="{B7201D38-AFA5-4E67-8071-052BF8575C76}" type="pres">
      <dgm:prSet presAssocID="{0C2873A2-2742-4BC7-B8AC-F340556187E1}" presName="accent_2" presStyleCnt="0"/>
      <dgm:spPr/>
    </dgm:pt>
    <dgm:pt modelId="{B8C1EF4A-FAAF-425B-9356-22A9C5804A86}" type="pres">
      <dgm:prSet presAssocID="{0C2873A2-2742-4BC7-B8AC-F340556187E1}" presName="accentRepeatNode" presStyleLbl="solidFgAcc1" presStyleIdx="1" presStyleCnt="4"/>
      <dgm:spPr/>
    </dgm:pt>
    <dgm:pt modelId="{19809409-227B-4BB4-8B3B-974653B8D440}" type="pres">
      <dgm:prSet presAssocID="{A8D73065-CFB1-4341-9608-B76F4E7EAF84}" presName="text_3" presStyleLbl="node1" presStyleIdx="2" presStyleCnt="4">
        <dgm:presLayoutVars>
          <dgm:bulletEnabled val="1"/>
        </dgm:presLayoutVars>
      </dgm:prSet>
      <dgm:spPr/>
    </dgm:pt>
    <dgm:pt modelId="{19B1CE64-D828-4438-A888-EAACD2A6CA31}" type="pres">
      <dgm:prSet presAssocID="{A8D73065-CFB1-4341-9608-B76F4E7EAF84}" presName="accent_3" presStyleCnt="0"/>
      <dgm:spPr/>
    </dgm:pt>
    <dgm:pt modelId="{FC93FB28-FD0C-419C-9249-76F0072A8AC3}" type="pres">
      <dgm:prSet presAssocID="{A8D73065-CFB1-4341-9608-B76F4E7EAF84}" presName="accentRepeatNode" presStyleLbl="solidFgAcc1" presStyleIdx="2" presStyleCnt="4"/>
      <dgm:spPr/>
    </dgm:pt>
    <dgm:pt modelId="{1BBBF856-2548-452A-933E-3B2DAE8F94E9}" type="pres">
      <dgm:prSet presAssocID="{9D485947-C4F0-4947-8B5E-EC93C74EAD6B}" presName="text_4" presStyleLbl="node1" presStyleIdx="3" presStyleCnt="4">
        <dgm:presLayoutVars>
          <dgm:bulletEnabled val="1"/>
        </dgm:presLayoutVars>
      </dgm:prSet>
      <dgm:spPr/>
    </dgm:pt>
    <dgm:pt modelId="{1D833C3C-B786-4904-A930-5C8DA23AD412}" type="pres">
      <dgm:prSet presAssocID="{9D485947-C4F0-4947-8B5E-EC93C74EAD6B}" presName="accent_4" presStyleCnt="0"/>
      <dgm:spPr/>
    </dgm:pt>
    <dgm:pt modelId="{8B7043CC-325D-4772-BF73-06D8751855BD}" type="pres">
      <dgm:prSet presAssocID="{9D485947-C4F0-4947-8B5E-EC93C74EAD6B}" presName="accentRepeatNode" presStyleLbl="solidFgAcc1" presStyleIdx="3" presStyleCnt="4"/>
      <dgm:spPr/>
    </dgm:pt>
  </dgm:ptLst>
  <dgm:cxnLst>
    <dgm:cxn modelId="{BF24F414-5511-475F-AC20-339982BFE828}" srcId="{CD2807FF-AFCB-4942-AF0C-6C889878BF0F}" destId="{9D485947-C4F0-4947-8B5E-EC93C74EAD6B}" srcOrd="3" destOrd="0" parTransId="{03516F84-F564-40A3-98B9-209F77041E64}" sibTransId="{BBB6284B-F558-4EEE-87DE-B908FFC03ABF}"/>
    <dgm:cxn modelId="{E2F5381F-0D51-48AD-B87C-6D1FDA293EAB}" srcId="{CD2807FF-AFCB-4942-AF0C-6C889878BF0F}" destId="{0C2873A2-2742-4BC7-B8AC-F340556187E1}" srcOrd="1" destOrd="0" parTransId="{2734D83A-4F5C-4E37-9BE3-11ACFF6A5327}" sibTransId="{3CC9AE0C-BEE5-41C0-B828-2EDB40189939}"/>
    <dgm:cxn modelId="{3FD60F3B-C45B-4D0D-A367-5D56317B8923}" srcId="{CD2807FF-AFCB-4942-AF0C-6C889878BF0F}" destId="{532700E4-D05C-4950-96F5-AD5CA672C992}" srcOrd="0" destOrd="0" parTransId="{0F4B0F09-3E68-4848-82F7-41D556919942}" sibTransId="{DBE2496B-A671-43AC-BBB2-4BC0A348068D}"/>
    <dgm:cxn modelId="{2385B840-3AF2-4A0A-A029-8C50D658C6D8}" srcId="{CD2807FF-AFCB-4942-AF0C-6C889878BF0F}" destId="{A8D73065-CFB1-4341-9608-B76F4E7EAF84}" srcOrd="2" destOrd="0" parTransId="{F182C602-C805-4745-9A4A-BE78DC894019}" sibTransId="{65F8EE78-B1DB-4092-9D7C-14E72C369CC7}"/>
    <dgm:cxn modelId="{4307B152-DA6B-48E7-A27E-18FCDCE75CD5}" type="presOf" srcId="{532700E4-D05C-4950-96F5-AD5CA672C992}" destId="{4369CAD5-2587-4CA3-B183-994C1882B138}" srcOrd="0" destOrd="0" presId="urn:microsoft.com/office/officeart/2008/layout/VerticalCurvedList"/>
    <dgm:cxn modelId="{BB4BB076-0872-4827-80D1-14F3E01FFF58}" type="presOf" srcId="{9D485947-C4F0-4947-8B5E-EC93C74EAD6B}" destId="{1BBBF856-2548-452A-933E-3B2DAE8F94E9}" srcOrd="0" destOrd="0" presId="urn:microsoft.com/office/officeart/2008/layout/VerticalCurvedList"/>
    <dgm:cxn modelId="{CB4B2A7D-F976-449E-B8DF-347290F254A0}" type="presOf" srcId="{0C2873A2-2742-4BC7-B8AC-F340556187E1}" destId="{AC0C0520-35A7-4C29-93D4-AE08E6AD9925}" srcOrd="0" destOrd="0" presId="urn:microsoft.com/office/officeart/2008/layout/VerticalCurvedList"/>
    <dgm:cxn modelId="{C271F79C-C5C0-4ABD-87A2-8037277367FA}" type="presOf" srcId="{DBE2496B-A671-43AC-BBB2-4BC0A348068D}" destId="{98B12B89-523F-4E0B-AF35-7CBF36A1A510}" srcOrd="0" destOrd="0" presId="urn:microsoft.com/office/officeart/2008/layout/VerticalCurvedList"/>
    <dgm:cxn modelId="{27CF92CF-B0B4-472E-9AF6-0F9A2163D35E}" type="presOf" srcId="{A8D73065-CFB1-4341-9608-B76F4E7EAF84}" destId="{19809409-227B-4BB4-8B3B-974653B8D440}" srcOrd="0" destOrd="0" presId="urn:microsoft.com/office/officeart/2008/layout/VerticalCurvedList"/>
    <dgm:cxn modelId="{F68DC8F7-73D6-4466-8AA6-35879F2F33AA}" type="presOf" srcId="{CD2807FF-AFCB-4942-AF0C-6C889878BF0F}" destId="{03928F8E-C523-4957-8059-D6C48418CCDB}" srcOrd="0" destOrd="0" presId="urn:microsoft.com/office/officeart/2008/layout/VerticalCurvedList"/>
    <dgm:cxn modelId="{A0BFD12B-C861-476A-85AE-4A80369A120B}" type="presParOf" srcId="{03928F8E-C523-4957-8059-D6C48418CCDB}" destId="{794F4E30-7219-436F-B9F8-C84E67763504}" srcOrd="0" destOrd="0" presId="urn:microsoft.com/office/officeart/2008/layout/VerticalCurvedList"/>
    <dgm:cxn modelId="{633A0A24-C548-46ED-A8CC-F4134736692C}" type="presParOf" srcId="{794F4E30-7219-436F-B9F8-C84E67763504}" destId="{3217BF49-B2D5-41BA-92F6-229FD7B6DADF}" srcOrd="0" destOrd="0" presId="urn:microsoft.com/office/officeart/2008/layout/VerticalCurvedList"/>
    <dgm:cxn modelId="{87808D15-10F3-472E-9BB1-F6B3AA1F1F63}" type="presParOf" srcId="{3217BF49-B2D5-41BA-92F6-229FD7B6DADF}" destId="{6815F7BD-C2CF-4477-8A8D-067A940EEF16}" srcOrd="0" destOrd="0" presId="urn:microsoft.com/office/officeart/2008/layout/VerticalCurvedList"/>
    <dgm:cxn modelId="{26E89616-4279-4DF3-97C8-37CCCA7A4FED}" type="presParOf" srcId="{3217BF49-B2D5-41BA-92F6-229FD7B6DADF}" destId="{98B12B89-523F-4E0B-AF35-7CBF36A1A510}" srcOrd="1" destOrd="0" presId="urn:microsoft.com/office/officeart/2008/layout/VerticalCurvedList"/>
    <dgm:cxn modelId="{21144E4C-7285-403E-9290-97BBD6A4E377}" type="presParOf" srcId="{3217BF49-B2D5-41BA-92F6-229FD7B6DADF}" destId="{0ACF0C5C-77FC-4EDE-80C0-A83DAF18E139}" srcOrd="2" destOrd="0" presId="urn:microsoft.com/office/officeart/2008/layout/VerticalCurvedList"/>
    <dgm:cxn modelId="{80778162-DF0B-4421-AAEF-FAE699051057}" type="presParOf" srcId="{3217BF49-B2D5-41BA-92F6-229FD7B6DADF}" destId="{47EA8253-1D69-4BBE-9F5D-E9FC050EA98E}" srcOrd="3" destOrd="0" presId="urn:microsoft.com/office/officeart/2008/layout/VerticalCurvedList"/>
    <dgm:cxn modelId="{9724FF4C-2737-450D-B4DF-D370D4F300EC}" type="presParOf" srcId="{794F4E30-7219-436F-B9F8-C84E67763504}" destId="{4369CAD5-2587-4CA3-B183-994C1882B138}" srcOrd="1" destOrd="0" presId="urn:microsoft.com/office/officeart/2008/layout/VerticalCurvedList"/>
    <dgm:cxn modelId="{9498CAA7-E3FB-4730-8131-0D70545D1AF9}" type="presParOf" srcId="{794F4E30-7219-436F-B9F8-C84E67763504}" destId="{C32C0DF3-4757-4AAF-8D4E-A3071B8A7833}" srcOrd="2" destOrd="0" presId="urn:microsoft.com/office/officeart/2008/layout/VerticalCurvedList"/>
    <dgm:cxn modelId="{8501485E-0CF0-461E-9B45-4B36709E316F}" type="presParOf" srcId="{C32C0DF3-4757-4AAF-8D4E-A3071B8A7833}" destId="{9D779EFA-2656-4839-A79B-F7342BCE588A}" srcOrd="0" destOrd="0" presId="urn:microsoft.com/office/officeart/2008/layout/VerticalCurvedList"/>
    <dgm:cxn modelId="{8BE8B742-EED6-442B-9E73-47437D8E21EE}" type="presParOf" srcId="{794F4E30-7219-436F-B9F8-C84E67763504}" destId="{AC0C0520-35A7-4C29-93D4-AE08E6AD9925}" srcOrd="3" destOrd="0" presId="urn:microsoft.com/office/officeart/2008/layout/VerticalCurvedList"/>
    <dgm:cxn modelId="{9D81A404-077C-4837-910C-A1B07C9697AB}" type="presParOf" srcId="{794F4E30-7219-436F-B9F8-C84E67763504}" destId="{B7201D38-AFA5-4E67-8071-052BF8575C76}" srcOrd="4" destOrd="0" presId="urn:microsoft.com/office/officeart/2008/layout/VerticalCurvedList"/>
    <dgm:cxn modelId="{1BD24779-D601-4AB8-8C61-6E208E60F4A0}" type="presParOf" srcId="{B7201D38-AFA5-4E67-8071-052BF8575C76}" destId="{B8C1EF4A-FAAF-425B-9356-22A9C5804A86}" srcOrd="0" destOrd="0" presId="urn:microsoft.com/office/officeart/2008/layout/VerticalCurvedList"/>
    <dgm:cxn modelId="{DF3AA2F5-4F6E-4BE2-99C9-FC9421AC8374}" type="presParOf" srcId="{794F4E30-7219-436F-B9F8-C84E67763504}" destId="{19809409-227B-4BB4-8B3B-974653B8D440}" srcOrd="5" destOrd="0" presId="urn:microsoft.com/office/officeart/2008/layout/VerticalCurvedList"/>
    <dgm:cxn modelId="{3EB9343B-222F-46C1-B364-CDBE8E33E928}" type="presParOf" srcId="{794F4E30-7219-436F-B9F8-C84E67763504}" destId="{19B1CE64-D828-4438-A888-EAACD2A6CA31}" srcOrd="6" destOrd="0" presId="urn:microsoft.com/office/officeart/2008/layout/VerticalCurvedList"/>
    <dgm:cxn modelId="{9D831010-620B-4361-8299-9AEF132A24DF}" type="presParOf" srcId="{19B1CE64-D828-4438-A888-EAACD2A6CA31}" destId="{FC93FB28-FD0C-419C-9249-76F0072A8AC3}" srcOrd="0" destOrd="0" presId="urn:microsoft.com/office/officeart/2008/layout/VerticalCurvedList"/>
    <dgm:cxn modelId="{9711D02E-D5F7-437D-B27E-4193929FD3D2}" type="presParOf" srcId="{794F4E30-7219-436F-B9F8-C84E67763504}" destId="{1BBBF856-2548-452A-933E-3B2DAE8F94E9}" srcOrd="7" destOrd="0" presId="urn:microsoft.com/office/officeart/2008/layout/VerticalCurvedList"/>
    <dgm:cxn modelId="{29EB8041-D0DC-4921-927E-D48829969BCA}" type="presParOf" srcId="{794F4E30-7219-436F-B9F8-C84E67763504}" destId="{1D833C3C-B786-4904-A930-5C8DA23AD412}" srcOrd="8" destOrd="0" presId="urn:microsoft.com/office/officeart/2008/layout/VerticalCurvedList"/>
    <dgm:cxn modelId="{C6754230-526F-46DE-AFE8-30196AF7A98E}" type="presParOf" srcId="{1D833C3C-B786-4904-A930-5C8DA23AD412}" destId="{8B7043CC-325D-4772-BF73-06D8751855BD}"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D2807FF-AFCB-4942-AF0C-6C889878BF0F}"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532700E4-D05C-4950-96F5-AD5CA672C992}">
      <dgm:prSet phldrT="[Text]" custT="1"/>
      <dgm:spPr>
        <a:solidFill>
          <a:srgbClr val="0070C0"/>
        </a:solidFill>
      </dgm:spPr>
      <dgm:t>
        <a:bodyPr/>
        <a:lstStyle/>
        <a:p>
          <a:r>
            <a:rPr lang="en-US" sz="2000" baseline="0" dirty="0"/>
            <a:t>73% more programs/community events, 48% improved communication about offerings, </a:t>
          </a:r>
        </a:p>
      </dgm:t>
    </dgm:pt>
    <dgm:pt modelId="{0F4B0F09-3E68-4848-82F7-41D556919942}" type="parTrans" cxnId="{3FD60F3B-C45B-4D0D-A367-5D56317B8923}">
      <dgm:prSet/>
      <dgm:spPr/>
      <dgm:t>
        <a:bodyPr/>
        <a:lstStyle/>
        <a:p>
          <a:endParaRPr lang="en-US"/>
        </a:p>
      </dgm:t>
    </dgm:pt>
    <dgm:pt modelId="{DBE2496B-A671-43AC-BBB2-4BC0A348068D}" type="sibTrans" cxnId="{3FD60F3B-C45B-4D0D-A367-5D56317B8923}">
      <dgm:prSet/>
      <dgm:spPr/>
      <dgm:t>
        <a:bodyPr/>
        <a:lstStyle/>
        <a:p>
          <a:endParaRPr lang="en-US"/>
        </a:p>
      </dgm:t>
    </dgm:pt>
    <dgm:pt modelId="{0C2873A2-2742-4BC7-B8AC-F340556187E1}">
      <dgm:prSet phldrT="[Text]" custT="1"/>
      <dgm:spPr>
        <a:solidFill>
          <a:srgbClr val="0070C0"/>
        </a:solidFill>
        <a:ln w="12700" cap="flat" cmpd="sng" algn="ctr">
          <a:solidFill>
            <a:prstClr val="white">
              <a:hueOff val="0"/>
              <a:satOff val="0"/>
              <a:lumOff val="0"/>
              <a:alphaOff val="0"/>
            </a:prstClr>
          </a:solidFill>
          <a:prstDash val="solid"/>
          <a:miter lim="800000"/>
        </a:ln>
        <a:effectLst/>
      </dgm:spPr>
      <dgm:t>
        <a:bodyPr spcFirstLastPara="0" vert="horz" wrap="square" lIns="661676" tIns="50800" rIns="50800" bIns="50800" numCol="1" spcCol="1270" anchor="ctr" anchorCtr="0"/>
        <a:lstStyle/>
        <a:p>
          <a:pPr marL="0" lvl="0" indent="0" algn="l" defTabSz="889000">
            <a:lnSpc>
              <a:spcPct val="90000"/>
            </a:lnSpc>
            <a:spcBef>
              <a:spcPct val="0"/>
            </a:spcBef>
            <a:spcAft>
              <a:spcPct val="35000"/>
            </a:spcAft>
            <a:buNone/>
          </a:pPr>
          <a:r>
            <a:rPr lang="en-US" sz="2000" kern="1200" baseline="0" dirty="0">
              <a:solidFill>
                <a:prstClr val="white"/>
              </a:solidFill>
              <a:latin typeface="Arial"/>
              <a:ea typeface="+mn-ea"/>
              <a:cs typeface="+mn-cs"/>
            </a:rPr>
            <a:t>45% more facilities and amenities, 43% lower pricing/user fees for rentals</a:t>
          </a:r>
        </a:p>
      </dgm:t>
    </dgm:pt>
    <dgm:pt modelId="{2734D83A-4F5C-4E37-9BE3-11ACFF6A5327}" type="parTrans" cxnId="{E2F5381F-0D51-48AD-B87C-6D1FDA293EAB}">
      <dgm:prSet/>
      <dgm:spPr/>
      <dgm:t>
        <a:bodyPr/>
        <a:lstStyle/>
        <a:p>
          <a:endParaRPr lang="en-US"/>
        </a:p>
      </dgm:t>
    </dgm:pt>
    <dgm:pt modelId="{3CC9AE0C-BEE5-41C0-B828-2EDB40189939}" type="sibTrans" cxnId="{E2F5381F-0D51-48AD-B87C-6D1FDA293EAB}">
      <dgm:prSet/>
      <dgm:spPr/>
      <dgm:t>
        <a:bodyPr/>
        <a:lstStyle/>
        <a:p>
          <a:endParaRPr lang="en-US"/>
        </a:p>
      </dgm:t>
    </dgm:pt>
    <dgm:pt modelId="{A8D73065-CFB1-4341-9608-B76F4E7EAF84}">
      <dgm:prSet phldrT="[Text]" custT="1"/>
      <dgm:spPr>
        <a:solidFill>
          <a:srgbClr val="00B0F0"/>
        </a:solidFill>
        <a:ln w="12700" cap="flat" cmpd="sng" algn="ctr">
          <a:solidFill>
            <a:prstClr val="white">
              <a:hueOff val="0"/>
              <a:satOff val="0"/>
              <a:lumOff val="0"/>
              <a:alphaOff val="0"/>
            </a:prstClr>
          </a:solidFill>
          <a:prstDash val="solid"/>
          <a:miter lim="800000"/>
        </a:ln>
        <a:effectLst/>
      </dgm:spPr>
      <dgm:t>
        <a:bodyPr spcFirstLastPara="0" vert="horz" wrap="square" lIns="661676" tIns="50800" rIns="50800" bIns="50800" numCol="1" spcCol="1270" anchor="ctr" anchorCtr="0"/>
        <a:lstStyle/>
        <a:p>
          <a:pPr marL="0" lvl="0" indent="0" algn="l" defTabSz="889000">
            <a:lnSpc>
              <a:spcPct val="90000"/>
            </a:lnSpc>
            <a:spcBef>
              <a:spcPct val="0"/>
            </a:spcBef>
            <a:spcAft>
              <a:spcPct val="35000"/>
            </a:spcAft>
            <a:buNone/>
          </a:pPr>
          <a:r>
            <a:rPr lang="en-US" sz="2000" kern="1200" baseline="0" dirty="0">
              <a:solidFill>
                <a:prstClr val="black"/>
              </a:solidFill>
              <a:latin typeface="Arial"/>
              <a:ea typeface="+mn-ea"/>
              <a:cs typeface="+mn-cs"/>
            </a:rPr>
            <a:t>41% renovation very important, 28% somewhat important</a:t>
          </a:r>
        </a:p>
      </dgm:t>
    </dgm:pt>
    <dgm:pt modelId="{F182C602-C805-4745-9A4A-BE78DC894019}" type="parTrans" cxnId="{2385B840-3AF2-4A0A-A029-8C50D658C6D8}">
      <dgm:prSet/>
      <dgm:spPr/>
      <dgm:t>
        <a:bodyPr/>
        <a:lstStyle/>
        <a:p>
          <a:endParaRPr lang="en-US"/>
        </a:p>
      </dgm:t>
    </dgm:pt>
    <dgm:pt modelId="{65F8EE78-B1DB-4092-9D7C-14E72C369CC7}" type="sibTrans" cxnId="{2385B840-3AF2-4A0A-A029-8C50D658C6D8}">
      <dgm:prSet/>
      <dgm:spPr/>
      <dgm:t>
        <a:bodyPr/>
        <a:lstStyle/>
        <a:p>
          <a:endParaRPr lang="en-US"/>
        </a:p>
      </dgm:t>
    </dgm:pt>
    <dgm:pt modelId="{9D485947-C4F0-4947-8B5E-EC93C74EAD6B}">
      <dgm:prSet/>
      <dgm:spPr>
        <a:solidFill>
          <a:srgbClr val="00B050"/>
        </a:solidFill>
      </dgm:spPr>
      <dgm:t>
        <a:bodyPr/>
        <a:lstStyle/>
        <a:p>
          <a:r>
            <a:rPr lang="en-US" baseline="0" dirty="0">
              <a:solidFill>
                <a:srgbClr val="FFC000"/>
              </a:solidFill>
            </a:rPr>
            <a:t>56% of respondents are very familiar with the Carlson Center, 29% are moderately familiar, 15% are not familiar</a:t>
          </a:r>
        </a:p>
      </dgm:t>
    </dgm:pt>
    <dgm:pt modelId="{03516F84-F564-40A3-98B9-209F77041E64}" type="parTrans" cxnId="{BF24F414-5511-475F-AC20-339982BFE828}">
      <dgm:prSet/>
      <dgm:spPr/>
      <dgm:t>
        <a:bodyPr/>
        <a:lstStyle/>
        <a:p>
          <a:endParaRPr lang="en-US"/>
        </a:p>
      </dgm:t>
    </dgm:pt>
    <dgm:pt modelId="{BBB6284B-F558-4EEE-87DE-B908FFC03ABF}" type="sibTrans" cxnId="{BF24F414-5511-475F-AC20-339982BFE828}">
      <dgm:prSet/>
      <dgm:spPr/>
      <dgm:t>
        <a:bodyPr/>
        <a:lstStyle/>
        <a:p>
          <a:endParaRPr lang="en-US"/>
        </a:p>
      </dgm:t>
    </dgm:pt>
    <dgm:pt modelId="{03928F8E-C523-4957-8059-D6C48418CCDB}" type="pres">
      <dgm:prSet presAssocID="{CD2807FF-AFCB-4942-AF0C-6C889878BF0F}" presName="Name0" presStyleCnt="0">
        <dgm:presLayoutVars>
          <dgm:chMax val="7"/>
          <dgm:chPref val="7"/>
          <dgm:dir/>
        </dgm:presLayoutVars>
      </dgm:prSet>
      <dgm:spPr/>
    </dgm:pt>
    <dgm:pt modelId="{794F4E30-7219-436F-B9F8-C84E67763504}" type="pres">
      <dgm:prSet presAssocID="{CD2807FF-AFCB-4942-AF0C-6C889878BF0F}" presName="Name1" presStyleCnt="0"/>
      <dgm:spPr/>
    </dgm:pt>
    <dgm:pt modelId="{3217BF49-B2D5-41BA-92F6-229FD7B6DADF}" type="pres">
      <dgm:prSet presAssocID="{CD2807FF-AFCB-4942-AF0C-6C889878BF0F}" presName="cycle" presStyleCnt="0"/>
      <dgm:spPr/>
    </dgm:pt>
    <dgm:pt modelId="{6815F7BD-C2CF-4477-8A8D-067A940EEF16}" type="pres">
      <dgm:prSet presAssocID="{CD2807FF-AFCB-4942-AF0C-6C889878BF0F}" presName="srcNode" presStyleLbl="node1" presStyleIdx="0" presStyleCnt="4"/>
      <dgm:spPr/>
    </dgm:pt>
    <dgm:pt modelId="{98B12B89-523F-4E0B-AF35-7CBF36A1A510}" type="pres">
      <dgm:prSet presAssocID="{CD2807FF-AFCB-4942-AF0C-6C889878BF0F}" presName="conn" presStyleLbl="parChTrans1D2" presStyleIdx="0" presStyleCnt="1"/>
      <dgm:spPr/>
    </dgm:pt>
    <dgm:pt modelId="{0ACF0C5C-77FC-4EDE-80C0-A83DAF18E139}" type="pres">
      <dgm:prSet presAssocID="{CD2807FF-AFCB-4942-AF0C-6C889878BF0F}" presName="extraNode" presStyleLbl="node1" presStyleIdx="0" presStyleCnt="4"/>
      <dgm:spPr/>
    </dgm:pt>
    <dgm:pt modelId="{47EA8253-1D69-4BBE-9F5D-E9FC050EA98E}" type="pres">
      <dgm:prSet presAssocID="{CD2807FF-AFCB-4942-AF0C-6C889878BF0F}" presName="dstNode" presStyleLbl="node1" presStyleIdx="0" presStyleCnt="4"/>
      <dgm:spPr/>
    </dgm:pt>
    <dgm:pt modelId="{4369CAD5-2587-4CA3-B183-994C1882B138}" type="pres">
      <dgm:prSet presAssocID="{532700E4-D05C-4950-96F5-AD5CA672C992}" presName="text_1" presStyleLbl="node1" presStyleIdx="0" presStyleCnt="4">
        <dgm:presLayoutVars>
          <dgm:bulletEnabled val="1"/>
        </dgm:presLayoutVars>
      </dgm:prSet>
      <dgm:spPr/>
    </dgm:pt>
    <dgm:pt modelId="{C32C0DF3-4757-4AAF-8D4E-A3071B8A7833}" type="pres">
      <dgm:prSet presAssocID="{532700E4-D05C-4950-96F5-AD5CA672C992}" presName="accent_1" presStyleCnt="0"/>
      <dgm:spPr/>
    </dgm:pt>
    <dgm:pt modelId="{9D779EFA-2656-4839-A79B-F7342BCE588A}" type="pres">
      <dgm:prSet presAssocID="{532700E4-D05C-4950-96F5-AD5CA672C992}" presName="accentRepeatNode" presStyleLbl="solidFgAcc1" presStyleIdx="0" presStyleCnt="4"/>
      <dgm:spPr/>
    </dgm:pt>
    <dgm:pt modelId="{AC0C0520-35A7-4C29-93D4-AE08E6AD9925}" type="pres">
      <dgm:prSet presAssocID="{0C2873A2-2742-4BC7-B8AC-F340556187E1}" presName="text_2" presStyleLbl="node1" presStyleIdx="1" presStyleCnt="4">
        <dgm:presLayoutVars>
          <dgm:bulletEnabled val="1"/>
        </dgm:presLayoutVars>
      </dgm:prSet>
      <dgm:spPr>
        <a:xfrm>
          <a:off x="1088431" y="1667215"/>
          <a:ext cx="6962986" cy="833607"/>
        </a:xfrm>
        <a:prstGeom prst="rect">
          <a:avLst/>
        </a:prstGeom>
      </dgm:spPr>
    </dgm:pt>
    <dgm:pt modelId="{B7201D38-AFA5-4E67-8071-052BF8575C76}" type="pres">
      <dgm:prSet presAssocID="{0C2873A2-2742-4BC7-B8AC-F340556187E1}" presName="accent_2" presStyleCnt="0"/>
      <dgm:spPr/>
    </dgm:pt>
    <dgm:pt modelId="{B8C1EF4A-FAAF-425B-9356-22A9C5804A86}" type="pres">
      <dgm:prSet presAssocID="{0C2873A2-2742-4BC7-B8AC-F340556187E1}" presName="accentRepeatNode" presStyleLbl="solidFgAcc1" presStyleIdx="1" presStyleCnt="4"/>
      <dgm:spPr/>
    </dgm:pt>
    <dgm:pt modelId="{329A9A9D-5D75-463C-B066-9702DB6637C5}" type="pres">
      <dgm:prSet presAssocID="{A8D73065-CFB1-4341-9608-B76F4E7EAF84}" presName="text_3" presStyleLbl="node1" presStyleIdx="2" presStyleCnt="4">
        <dgm:presLayoutVars>
          <dgm:bulletEnabled val="1"/>
        </dgm:presLayoutVars>
      </dgm:prSet>
      <dgm:spPr>
        <a:xfrm>
          <a:off x="1088431" y="2917843"/>
          <a:ext cx="6962986" cy="833607"/>
        </a:xfrm>
        <a:prstGeom prst="rect">
          <a:avLst/>
        </a:prstGeom>
      </dgm:spPr>
    </dgm:pt>
    <dgm:pt modelId="{5D96A392-11AE-42E9-8708-2CFD8564601C}" type="pres">
      <dgm:prSet presAssocID="{A8D73065-CFB1-4341-9608-B76F4E7EAF84}" presName="accent_3" presStyleCnt="0"/>
      <dgm:spPr/>
    </dgm:pt>
    <dgm:pt modelId="{FC93FB28-FD0C-419C-9249-76F0072A8AC3}" type="pres">
      <dgm:prSet presAssocID="{A8D73065-CFB1-4341-9608-B76F4E7EAF84}" presName="accentRepeatNode" presStyleLbl="solidFgAcc1" presStyleIdx="2" presStyleCnt="4"/>
      <dgm:spPr/>
    </dgm:pt>
    <dgm:pt modelId="{0FC28962-B26F-4F0B-9C81-F989EA1175E4}" type="pres">
      <dgm:prSet presAssocID="{9D485947-C4F0-4947-8B5E-EC93C74EAD6B}" presName="text_4" presStyleLbl="node1" presStyleIdx="3" presStyleCnt="4">
        <dgm:presLayoutVars>
          <dgm:bulletEnabled val="1"/>
        </dgm:presLayoutVars>
      </dgm:prSet>
      <dgm:spPr/>
    </dgm:pt>
    <dgm:pt modelId="{48CF2A60-4AAD-4F94-A509-209469B61611}" type="pres">
      <dgm:prSet presAssocID="{9D485947-C4F0-4947-8B5E-EC93C74EAD6B}" presName="accent_4" presStyleCnt="0"/>
      <dgm:spPr/>
    </dgm:pt>
    <dgm:pt modelId="{8B7043CC-325D-4772-BF73-06D8751855BD}" type="pres">
      <dgm:prSet presAssocID="{9D485947-C4F0-4947-8B5E-EC93C74EAD6B}" presName="accentRepeatNode" presStyleLbl="solidFgAcc1" presStyleIdx="3" presStyleCnt="4"/>
      <dgm:spPr/>
    </dgm:pt>
  </dgm:ptLst>
  <dgm:cxnLst>
    <dgm:cxn modelId="{BF24F414-5511-475F-AC20-339982BFE828}" srcId="{CD2807FF-AFCB-4942-AF0C-6C889878BF0F}" destId="{9D485947-C4F0-4947-8B5E-EC93C74EAD6B}" srcOrd="3" destOrd="0" parTransId="{03516F84-F564-40A3-98B9-209F77041E64}" sibTransId="{BBB6284B-F558-4EEE-87DE-B908FFC03ABF}"/>
    <dgm:cxn modelId="{E2F5381F-0D51-48AD-B87C-6D1FDA293EAB}" srcId="{CD2807FF-AFCB-4942-AF0C-6C889878BF0F}" destId="{0C2873A2-2742-4BC7-B8AC-F340556187E1}" srcOrd="1" destOrd="0" parTransId="{2734D83A-4F5C-4E37-9BE3-11ACFF6A5327}" sibTransId="{3CC9AE0C-BEE5-41C0-B828-2EDB40189939}"/>
    <dgm:cxn modelId="{3FD60F3B-C45B-4D0D-A367-5D56317B8923}" srcId="{CD2807FF-AFCB-4942-AF0C-6C889878BF0F}" destId="{532700E4-D05C-4950-96F5-AD5CA672C992}" srcOrd="0" destOrd="0" parTransId="{0F4B0F09-3E68-4848-82F7-41D556919942}" sibTransId="{DBE2496B-A671-43AC-BBB2-4BC0A348068D}"/>
    <dgm:cxn modelId="{2385B840-3AF2-4A0A-A029-8C50D658C6D8}" srcId="{CD2807FF-AFCB-4942-AF0C-6C889878BF0F}" destId="{A8D73065-CFB1-4341-9608-B76F4E7EAF84}" srcOrd="2" destOrd="0" parTransId="{F182C602-C805-4745-9A4A-BE78DC894019}" sibTransId="{65F8EE78-B1DB-4092-9D7C-14E72C369CC7}"/>
    <dgm:cxn modelId="{4307B152-DA6B-48E7-A27E-18FCDCE75CD5}" type="presOf" srcId="{532700E4-D05C-4950-96F5-AD5CA672C992}" destId="{4369CAD5-2587-4CA3-B183-994C1882B138}" srcOrd="0" destOrd="0" presId="urn:microsoft.com/office/officeart/2008/layout/VerticalCurvedList"/>
    <dgm:cxn modelId="{CB4B2A7D-F976-449E-B8DF-347290F254A0}" type="presOf" srcId="{0C2873A2-2742-4BC7-B8AC-F340556187E1}" destId="{AC0C0520-35A7-4C29-93D4-AE08E6AD9925}" srcOrd="0" destOrd="0" presId="urn:microsoft.com/office/officeart/2008/layout/VerticalCurvedList"/>
    <dgm:cxn modelId="{C271F79C-C5C0-4ABD-87A2-8037277367FA}" type="presOf" srcId="{DBE2496B-A671-43AC-BBB2-4BC0A348068D}" destId="{98B12B89-523F-4E0B-AF35-7CBF36A1A510}" srcOrd="0" destOrd="0" presId="urn:microsoft.com/office/officeart/2008/layout/VerticalCurvedList"/>
    <dgm:cxn modelId="{748F329D-523C-4ACA-9EB4-DB76A21035E6}" type="presOf" srcId="{A8D73065-CFB1-4341-9608-B76F4E7EAF84}" destId="{329A9A9D-5D75-463C-B066-9702DB6637C5}" srcOrd="0" destOrd="0" presId="urn:microsoft.com/office/officeart/2008/layout/VerticalCurvedList"/>
    <dgm:cxn modelId="{F68DC8F7-73D6-4466-8AA6-35879F2F33AA}" type="presOf" srcId="{CD2807FF-AFCB-4942-AF0C-6C889878BF0F}" destId="{03928F8E-C523-4957-8059-D6C48418CCDB}" srcOrd="0" destOrd="0" presId="urn:microsoft.com/office/officeart/2008/layout/VerticalCurvedList"/>
    <dgm:cxn modelId="{355628FE-4FC0-4BCA-8D39-CAEAAFD5B0FA}" type="presOf" srcId="{9D485947-C4F0-4947-8B5E-EC93C74EAD6B}" destId="{0FC28962-B26F-4F0B-9C81-F989EA1175E4}" srcOrd="0" destOrd="0" presId="urn:microsoft.com/office/officeart/2008/layout/VerticalCurvedList"/>
    <dgm:cxn modelId="{A0BFD12B-C861-476A-85AE-4A80369A120B}" type="presParOf" srcId="{03928F8E-C523-4957-8059-D6C48418CCDB}" destId="{794F4E30-7219-436F-B9F8-C84E67763504}" srcOrd="0" destOrd="0" presId="urn:microsoft.com/office/officeart/2008/layout/VerticalCurvedList"/>
    <dgm:cxn modelId="{633A0A24-C548-46ED-A8CC-F4134736692C}" type="presParOf" srcId="{794F4E30-7219-436F-B9F8-C84E67763504}" destId="{3217BF49-B2D5-41BA-92F6-229FD7B6DADF}" srcOrd="0" destOrd="0" presId="urn:microsoft.com/office/officeart/2008/layout/VerticalCurvedList"/>
    <dgm:cxn modelId="{87808D15-10F3-472E-9BB1-F6B3AA1F1F63}" type="presParOf" srcId="{3217BF49-B2D5-41BA-92F6-229FD7B6DADF}" destId="{6815F7BD-C2CF-4477-8A8D-067A940EEF16}" srcOrd="0" destOrd="0" presId="urn:microsoft.com/office/officeart/2008/layout/VerticalCurvedList"/>
    <dgm:cxn modelId="{26E89616-4279-4DF3-97C8-37CCCA7A4FED}" type="presParOf" srcId="{3217BF49-B2D5-41BA-92F6-229FD7B6DADF}" destId="{98B12B89-523F-4E0B-AF35-7CBF36A1A510}" srcOrd="1" destOrd="0" presId="urn:microsoft.com/office/officeart/2008/layout/VerticalCurvedList"/>
    <dgm:cxn modelId="{21144E4C-7285-403E-9290-97BBD6A4E377}" type="presParOf" srcId="{3217BF49-B2D5-41BA-92F6-229FD7B6DADF}" destId="{0ACF0C5C-77FC-4EDE-80C0-A83DAF18E139}" srcOrd="2" destOrd="0" presId="urn:microsoft.com/office/officeart/2008/layout/VerticalCurvedList"/>
    <dgm:cxn modelId="{80778162-DF0B-4421-AAEF-FAE699051057}" type="presParOf" srcId="{3217BF49-B2D5-41BA-92F6-229FD7B6DADF}" destId="{47EA8253-1D69-4BBE-9F5D-E9FC050EA98E}" srcOrd="3" destOrd="0" presId="urn:microsoft.com/office/officeart/2008/layout/VerticalCurvedList"/>
    <dgm:cxn modelId="{9724FF4C-2737-450D-B4DF-D370D4F300EC}" type="presParOf" srcId="{794F4E30-7219-436F-B9F8-C84E67763504}" destId="{4369CAD5-2587-4CA3-B183-994C1882B138}" srcOrd="1" destOrd="0" presId="urn:microsoft.com/office/officeart/2008/layout/VerticalCurvedList"/>
    <dgm:cxn modelId="{9498CAA7-E3FB-4730-8131-0D70545D1AF9}" type="presParOf" srcId="{794F4E30-7219-436F-B9F8-C84E67763504}" destId="{C32C0DF3-4757-4AAF-8D4E-A3071B8A7833}" srcOrd="2" destOrd="0" presId="urn:microsoft.com/office/officeart/2008/layout/VerticalCurvedList"/>
    <dgm:cxn modelId="{8501485E-0CF0-461E-9B45-4B36709E316F}" type="presParOf" srcId="{C32C0DF3-4757-4AAF-8D4E-A3071B8A7833}" destId="{9D779EFA-2656-4839-A79B-F7342BCE588A}" srcOrd="0" destOrd="0" presId="urn:microsoft.com/office/officeart/2008/layout/VerticalCurvedList"/>
    <dgm:cxn modelId="{8BE8B742-EED6-442B-9E73-47437D8E21EE}" type="presParOf" srcId="{794F4E30-7219-436F-B9F8-C84E67763504}" destId="{AC0C0520-35A7-4C29-93D4-AE08E6AD9925}" srcOrd="3" destOrd="0" presId="urn:microsoft.com/office/officeart/2008/layout/VerticalCurvedList"/>
    <dgm:cxn modelId="{9D81A404-077C-4837-910C-A1B07C9697AB}" type="presParOf" srcId="{794F4E30-7219-436F-B9F8-C84E67763504}" destId="{B7201D38-AFA5-4E67-8071-052BF8575C76}" srcOrd="4" destOrd="0" presId="urn:microsoft.com/office/officeart/2008/layout/VerticalCurvedList"/>
    <dgm:cxn modelId="{1BD24779-D601-4AB8-8C61-6E208E60F4A0}" type="presParOf" srcId="{B7201D38-AFA5-4E67-8071-052BF8575C76}" destId="{B8C1EF4A-FAAF-425B-9356-22A9C5804A86}" srcOrd="0" destOrd="0" presId="urn:microsoft.com/office/officeart/2008/layout/VerticalCurvedList"/>
    <dgm:cxn modelId="{354A39EC-2767-482D-B474-7F1848FF61D0}" type="presParOf" srcId="{794F4E30-7219-436F-B9F8-C84E67763504}" destId="{329A9A9D-5D75-463C-B066-9702DB6637C5}" srcOrd="5" destOrd="0" presId="urn:microsoft.com/office/officeart/2008/layout/VerticalCurvedList"/>
    <dgm:cxn modelId="{41B7CE99-FCFB-4A5D-B55E-CAE65B591DDA}" type="presParOf" srcId="{794F4E30-7219-436F-B9F8-C84E67763504}" destId="{5D96A392-11AE-42E9-8708-2CFD8564601C}" srcOrd="6" destOrd="0" presId="urn:microsoft.com/office/officeart/2008/layout/VerticalCurvedList"/>
    <dgm:cxn modelId="{33B8A836-0536-4A1C-AEBE-272B7170F050}" type="presParOf" srcId="{5D96A392-11AE-42E9-8708-2CFD8564601C}" destId="{FC93FB28-FD0C-419C-9249-76F0072A8AC3}" srcOrd="0" destOrd="0" presId="urn:microsoft.com/office/officeart/2008/layout/VerticalCurvedList"/>
    <dgm:cxn modelId="{BC8852F2-3D47-4F56-94E4-AA5C26444633}" type="presParOf" srcId="{794F4E30-7219-436F-B9F8-C84E67763504}" destId="{0FC28962-B26F-4F0B-9C81-F989EA1175E4}" srcOrd="7" destOrd="0" presId="urn:microsoft.com/office/officeart/2008/layout/VerticalCurvedList"/>
    <dgm:cxn modelId="{D9831A9A-03E6-4F72-8609-80CC7C60682E}" type="presParOf" srcId="{794F4E30-7219-436F-B9F8-C84E67763504}" destId="{48CF2A60-4AAD-4F94-A509-209469B61611}" srcOrd="8" destOrd="0" presId="urn:microsoft.com/office/officeart/2008/layout/VerticalCurvedList"/>
    <dgm:cxn modelId="{2C4163AA-A270-4BBB-962F-79D66C1FBDDA}" type="presParOf" srcId="{48CF2A60-4AAD-4F94-A509-209469B61611}" destId="{8B7043CC-325D-4772-BF73-06D8751855BD}"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D2807FF-AFCB-4942-AF0C-6C889878BF0F}"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532700E4-D05C-4950-96F5-AD5CA672C992}">
      <dgm:prSet phldrT="[Text]" custT="1"/>
      <dgm:spPr/>
      <dgm:t>
        <a:bodyPr/>
        <a:lstStyle/>
        <a:p>
          <a:r>
            <a:rPr lang="en-US" sz="2000" baseline="0" dirty="0">
              <a:solidFill>
                <a:schemeClr val="tx1"/>
              </a:solidFill>
            </a:rPr>
            <a:t>Special events/festivals (4.1/4.2), concerts (3.9/3.8), trade shows (3.9/3.7), overall Carlson Center facility (3.7/3.9) as most important to their household</a:t>
          </a:r>
        </a:p>
      </dgm:t>
    </dgm:pt>
    <dgm:pt modelId="{0F4B0F09-3E68-4848-82F7-41D556919942}" type="parTrans" cxnId="{3FD60F3B-C45B-4D0D-A367-5D56317B8923}">
      <dgm:prSet/>
      <dgm:spPr/>
      <dgm:t>
        <a:bodyPr/>
        <a:lstStyle/>
        <a:p>
          <a:endParaRPr lang="en-US"/>
        </a:p>
      </dgm:t>
    </dgm:pt>
    <dgm:pt modelId="{DBE2496B-A671-43AC-BBB2-4BC0A348068D}" type="sibTrans" cxnId="{3FD60F3B-C45B-4D0D-A367-5D56317B8923}">
      <dgm:prSet/>
      <dgm:spPr/>
      <dgm:t>
        <a:bodyPr/>
        <a:lstStyle/>
        <a:p>
          <a:endParaRPr lang="en-US"/>
        </a:p>
      </dgm:t>
    </dgm:pt>
    <dgm:pt modelId="{0C2873A2-2742-4BC7-B8AC-F340556187E1}">
      <dgm:prSet phldrT="[Text]" custT="1"/>
      <dgm:spPr/>
      <dgm:t>
        <a:bodyPr/>
        <a:lstStyle/>
        <a:p>
          <a:r>
            <a:rPr lang="en-US" sz="2000" kern="1200" baseline="0" dirty="0">
              <a:solidFill>
                <a:schemeClr val="tx1"/>
              </a:solidFill>
              <a:latin typeface="Arial"/>
              <a:ea typeface="+mn-ea"/>
              <a:cs typeface="+mn-cs"/>
            </a:rPr>
            <a:t>Support of UAF Hockey( 3.2/3.3) and quality of rink and ice surfacing (3.1/3.3)</a:t>
          </a:r>
        </a:p>
      </dgm:t>
    </dgm:pt>
    <dgm:pt modelId="{2734D83A-4F5C-4E37-9BE3-11ACFF6A5327}" type="parTrans" cxnId="{E2F5381F-0D51-48AD-B87C-6D1FDA293EAB}">
      <dgm:prSet/>
      <dgm:spPr/>
      <dgm:t>
        <a:bodyPr/>
        <a:lstStyle/>
        <a:p>
          <a:endParaRPr lang="en-US"/>
        </a:p>
      </dgm:t>
    </dgm:pt>
    <dgm:pt modelId="{3CC9AE0C-BEE5-41C0-B828-2EDB40189939}" type="sibTrans" cxnId="{E2F5381F-0D51-48AD-B87C-6D1FDA293EAB}">
      <dgm:prSet/>
      <dgm:spPr/>
      <dgm:t>
        <a:bodyPr/>
        <a:lstStyle/>
        <a:p>
          <a:endParaRPr lang="en-US"/>
        </a:p>
      </dgm:t>
    </dgm:pt>
    <dgm:pt modelId="{0D118E14-82A0-4DC4-B197-72F796D2E1B1}">
      <dgm:prSet phldrT="[Text]" custT="1"/>
      <dgm:spPr>
        <a:solidFill>
          <a:srgbClr val="00B0F0"/>
        </a:solidFill>
      </dgm:spPr>
      <dgm:t>
        <a:bodyPr/>
        <a:lstStyle/>
        <a:p>
          <a:r>
            <a:rPr lang="en-US" sz="2000" kern="1200" baseline="0" dirty="0"/>
            <a:t> </a:t>
          </a:r>
          <a:r>
            <a:rPr lang="en-US" sz="2000" kern="1200" baseline="0" dirty="0">
              <a:solidFill>
                <a:prstClr val="white"/>
              </a:solidFill>
              <a:latin typeface="Arial"/>
              <a:ea typeface="+mn-ea"/>
              <a:cs typeface="+mn-cs"/>
            </a:rPr>
            <a:t>Trade shows (4.0/3.5), support of UAF Hockey program (3.5/3.9), and special events/festivals (3.9/3.4) were the top three meeting the community needs the best</a:t>
          </a:r>
        </a:p>
      </dgm:t>
    </dgm:pt>
    <dgm:pt modelId="{42DD657D-19F4-466F-A786-48642A830DCF}" type="parTrans" cxnId="{6703474E-01A6-48B6-A84C-60F60C108432}">
      <dgm:prSet/>
      <dgm:spPr/>
      <dgm:t>
        <a:bodyPr/>
        <a:lstStyle/>
        <a:p>
          <a:endParaRPr lang="en-US"/>
        </a:p>
      </dgm:t>
    </dgm:pt>
    <dgm:pt modelId="{7164A84C-D621-443A-BB5B-5D62C7F96C4B}" type="sibTrans" cxnId="{6703474E-01A6-48B6-A84C-60F60C108432}">
      <dgm:prSet/>
      <dgm:spPr/>
      <dgm:t>
        <a:bodyPr/>
        <a:lstStyle/>
        <a:p>
          <a:endParaRPr lang="en-US"/>
        </a:p>
      </dgm:t>
    </dgm:pt>
    <dgm:pt modelId="{7A84FF41-6D8B-4E91-B5E4-47A0184F20D2}">
      <dgm:prSet phldrT="[Text]" custT="1"/>
      <dgm:spPr/>
      <dgm:t>
        <a:bodyPr/>
        <a:lstStyle/>
        <a:p>
          <a:pPr>
            <a:buClrTx/>
            <a:buSzTx/>
            <a:buFontTx/>
            <a:buNone/>
          </a:pPr>
          <a:r>
            <a:rPr lang="en-US" sz="2000" dirty="0">
              <a:solidFill>
                <a:srgbClr val="FFC000"/>
              </a:solidFill>
              <a:latin typeface="Arial Black"/>
            </a:rPr>
            <a:t>Current Facilities and Programs</a:t>
          </a:r>
          <a:endParaRPr lang="en-US" sz="2000" baseline="0" dirty="0">
            <a:solidFill>
              <a:schemeClr val="tx1"/>
            </a:solidFill>
          </a:endParaRPr>
        </a:p>
      </dgm:t>
    </dgm:pt>
    <dgm:pt modelId="{71EE45FA-C247-42F4-BC12-4C3540E0EEDB}" type="parTrans" cxnId="{E497E1E4-FE76-4ADF-8D5F-D1F49FF50D03}">
      <dgm:prSet/>
      <dgm:spPr/>
      <dgm:t>
        <a:bodyPr/>
        <a:lstStyle/>
        <a:p>
          <a:endParaRPr lang="en-US"/>
        </a:p>
      </dgm:t>
    </dgm:pt>
    <dgm:pt modelId="{40735B64-7C6D-4793-94D6-2EA9F565D245}" type="sibTrans" cxnId="{E497E1E4-FE76-4ADF-8D5F-D1F49FF50D03}">
      <dgm:prSet/>
      <dgm:spPr/>
      <dgm:t>
        <a:bodyPr/>
        <a:lstStyle/>
        <a:p>
          <a:endParaRPr lang="en-US"/>
        </a:p>
      </dgm:t>
    </dgm:pt>
    <dgm:pt modelId="{03928F8E-C523-4957-8059-D6C48418CCDB}" type="pres">
      <dgm:prSet presAssocID="{CD2807FF-AFCB-4942-AF0C-6C889878BF0F}" presName="Name0" presStyleCnt="0">
        <dgm:presLayoutVars>
          <dgm:chMax val="7"/>
          <dgm:chPref val="7"/>
          <dgm:dir/>
        </dgm:presLayoutVars>
      </dgm:prSet>
      <dgm:spPr/>
    </dgm:pt>
    <dgm:pt modelId="{794F4E30-7219-436F-B9F8-C84E67763504}" type="pres">
      <dgm:prSet presAssocID="{CD2807FF-AFCB-4942-AF0C-6C889878BF0F}" presName="Name1" presStyleCnt="0"/>
      <dgm:spPr/>
    </dgm:pt>
    <dgm:pt modelId="{3217BF49-B2D5-41BA-92F6-229FD7B6DADF}" type="pres">
      <dgm:prSet presAssocID="{CD2807FF-AFCB-4942-AF0C-6C889878BF0F}" presName="cycle" presStyleCnt="0"/>
      <dgm:spPr/>
    </dgm:pt>
    <dgm:pt modelId="{6815F7BD-C2CF-4477-8A8D-067A940EEF16}" type="pres">
      <dgm:prSet presAssocID="{CD2807FF-AFCB-4942-AF0C-6C889878BF0F}" presName="srcNode" presStyleLbl="node1" presStyleIdx="0" presStyleCnt="4"/>
      <dgm:spPr/>
    </dgm:pt>
    <dgm:pt modelId="{98B12B89-523F-4E0B-AF35-7CBF36A1A510}" type="pres">
      <dgm:prSet presAssocID="{CD2807FF-AFCB-4942-AF0C-6C889878BF0F}" presName="conn" presStyleLbl="parChTrans1D2" presStyleIdx="0" presStyleCnt="1"/>
      <dgm:spPr/>
    </dgm:pt>
    <dgm:pt modelId="{0ACF0C5C-77FC-4EDE-80C0-A83DAF18E139}" type="pres">
      <dgm:prSet presAssocID="{CD2807FF-AFCB-4942-AF0C-6C889878BF0F}" presName="extraNode" presStyleLbl="node1" presStyleIdx="0" presStyleCnt="4"/>
      <dgm:spPr/>
    </dgm:pt>
    <dgm:pt modelId="{47EA8253-1D69-4BBE-9F5D-E9FC050EA98E}" type="pres">
      <dgm:prSet presAssocID="{CD2807FF-AFCB-4942-AF0C-6C889878BF0F}" presName="dstNode" presStyleLbl="node1" presStyleIdx="0" presStyleCnt="4"/>
      <dgm:spPr/>
    </dgm:pt>
    <dgm:pt modelId="{1B5997A0-E7DB-4960-AD33-4AEB441BC1FF}" type="pres">
      <dgm:prSet presAssocID="{7A84FF41-6D8B-4E91-B5E4-47A0184F20D2}" presName="text_1" presStyleLbl="node1" presStyleIdx="0" presStyleCnt="4">
        <dgm:presLayoutVars>
          <dgm:bulletEnabled val="1"/>
        </dgm:presLayoutVars>
      </dgm:prSet>
      <dgm:spPr/>
    </dgm:pt>
    <dgm:pt modelId="{C60E2609-55AE-4291-9BFC-4199ED37F5B0}" type="pres">
      <dgm:prSet presAssocID="{7A84FF41-6D8B-4E91-B5E4-47A0184F20D2}" presName="accent_1" presStyleCnt="0"/>
      <dgm:spPr/>
    </dgm:pt>
    <dgm:pt modelId="{952857CE-5683-4660-A0DD-5537EBE989A4}" type="pres">
      <dgm:prSet presAssocID="{7A84FF41-6D8B-4E91-B5E4-47A0184F20D2}" presName="accentRepeatNode" presStyleLbl="solidFgAcc1" presStyleIdx="0" presStyleCnt="4"/>
      <dgm:spPr/>
    </dgm:pt>
    <dgm:pt modelId="{A387E569-9B75-4A30-8F92-DFE9487DC5FD}" type="pres">
      <dgm:prSet presAssocID="{532700E4-D05C-4950-96F5-AD5CA672C992}" presName="text_2" presStyleLbl="node1" presStyleIdx="1" presStyleCnt="4">
        <dgm:presLayoutVars>
          <dgm:bulletEnabled val="1"/>
        </dgm:presLayoutVars>
      </dgm:prSet>
      <dgm:spPr/>
    </dgm:pt>
    <dgm:pt modelId="{89C90DD2-DD36-493B-8794-269DF201B827}" type="pres">
      <dgm:prSet presAssocID="{532700E4-D05C-4950-96F5-AD5CA672C992}" presName="accent_2" presStyleCnt="0"/>
      <dgm:spPr/>
    </dgm:pt>
    <dgm:pt modelId="{9D779EFA-2656-4839-A79B-F7342BCE588A}" type="pres">
      <dgm:prSet presAssocID="{532700E4-D05C-4950-96F5-AD5CA672C992}" presName="accentRepeatNode" presStyleLbl="solidFgAcc1" presStyleIdx="1" presStyleCnt="4"/>
      <dgm:spPr/>
    </dgm:pt>
    <dgm:pt modelId="{9FC30788-2830-401E-8CFE-E61BF896508D}" type="pres">
      <dgm:prSet presAssocID="{0C2873A2-2742-4BC7-B8AC-F340556187E1}" presName="text_3" presStyleLbl="node1" presStyleIdx="2" presStyleCnt="4">
        <dgm:presLayoutVars>
          <dgm:bulletEnabled val="1"/>
        </dgm:presLayoutVars>
      </dgm:prSet>
      <dgm:spPr/>
    </dgm:pt>
    <dgm:pt modelId="{18309D50-180A-4328-8197-2076CC9524EA}" type="pres">
      <dgm:prSet presAssocID="{0C2873A2-2742-4BC7-B8AC-F340556187E1}" presName="accent_3" presStyleCnt="0"/>
      <dgm:spPr/>
    </dgm:pt>
    <dgm:pt modelId="{B8C1EF4A-FAAF-425B-9356-22A9C5804A86}" type="pres">
      <dgm:prSet presAssocID="{0C2873A2-2742-4BC7-B8AC-F340556187E1}" presName="accentRepeatNode" presStyleLbl="solidFgAcc1" presStyleIdx="2" presStyleCnt="4"/>
      <dgm:spPr/>
    </dgm:pt>
    <dgm:pt modelId="{73F84835-7E39-4140-8899-BBD1F2251689}" type="pres">
      <dgm:prSet presAssocID="{0D118E14-82A0-4DC4-B197-72F796D2E1B1}" presName="text_4" presStyleLbl="node1" presStyleIdx="3" presStyleCnt="4">
        <dgm:presLayoutVars>
          <dgm:bulletEnabled val="1"/>
        </dgm:presLayoutVars>
      </dgm:prSet>
      <dgm:spPr/>
    </dgm:pt>
    <dgm:pt modelId="{1719180D-E5DD-44E7-AFB3-3860410F1171}" type="pres">
      <dgm:prSet presAssocID="{0D118E14-82A0-4DC4-B197-72F796D2E1B1}" presName="accent_4" presStyleCnt="0"/>
      <dgm:spPr/>
    </dgm:pt>
    <dgm:pt modelId="{E0398449-CEE1-46E2-88D0-0C584ECA63E1}" type="pres">
      <dgm:prSet presAssocID="{0D118E14-82A0-4DC4-B197-72F796D2E1B1}" presName="accentRepeatNode" presStyleLbl="solidFgAcc1" presStyleIdx="3" presStyleCnt="4"/>
      <dgm:spPr/>
    </dgm:pt>
  </dgm:ptLst>
  <dgm:cxnLst>
    <dgm:cxn modelId="{E2F5381F-0D51-48AD-B87C-6D1FDA293EAB}" srcId="{CD2807FF-AFCB-4942-AF0C-6C889878BF0F}" destId="{0C2873A2-2742-4BC7-B8AC-F340556187E1}" srcOrd="2" destOrd="0" parTransId="{2734D83A-4F5C-4E37-9BE3-11ACFF6A5327}" sibTransId="{3CC9AE0C-BEE5-41C0-B828-2EDB40189939}"/>
    <dgm:cxn modelId="{3FD60F3B-C45B-4D0D-A367-5D56317B8923}" srcId="{CD2807FF-AFCB-4942-AF0C-6C889878BF0F}" destId="{532700E4-D05C-4950-96F5-AD5CA672C992}" srcOrd="1" destOrd="0" parTransId="{0F4B0F09-3E68-4848-82F7-41D556919942}" sibTransId="{DBE2496B-A671-43AC-BBB2-4BC0A348068D}"/>
    <dgm:cxn modelId="{3F9A8042-6A28-4AA2-BBEA-C582FDD21795}" type="presOf" srcId="{0D118E14-82A0-4DC4-B197-72F796D2E1B1}" destId="{73F84835-7E39-4140-8899-BBD1F2251689}" srcOrd="0" destOrd="0" presId="urn:microsoft.com/office/officeart/2008/layout/VerticalCurvedList"/>
    <dgm:cxn modelId="{400B6169-04A9-4A3A-B0E5-F5EC80269275}" type="presOf" srcId="{532700E4-D05C-4950-96F5-AD5CA672C992}" destId="{A387E569-9B75-4A30-8F92-DFE9487DC5FD}" srcOrd="0" destOrd="0" presId="urn:microsoft.com/office/officeart/2008/layout/VerticalCurvedList"/>
    <dgm:cxn modelId="{6703474E-01A6-48B6-A84C-60F60C108432}" srcId="{CD2807FF-AFCB-4942-AF0C-6C889878BF0F}" destId="{0D118E14-82A0-4DC4-B197-72F796D2E1B1}" srcOrd="3" destOrd="0" parTransId="{42DD657D-19F4-466F-A786-48642A830DCF}" sibTransId="{7164A84C-D621-443A-BB5B-5D62C7F96C4B}"/>
    <dgm:cxn modelId="{B59B2675-38A9-4ADD-9B62-D77D500D54B4}" type="presOf" srcId="{40735B64-7C6D-4793-94D6-2EA9F565D245}" destId="{98B12B89-523F-4E0B-AF35-7CBF36A1A510}" srcOrd="0" destOrd="0" presId="urn:microsoft.com/office/officeart/2008/layout/VerticalCurvedList"/>
    <dgm:cxn modelId="{7C4EF6C0-C739-4E7F-9603-AC37096BDBFF}" type="presOf" srcId="{7A84FF41-6D8B-4E91-B5E4-47A0184F20D2}" destId="{1B5997A0-E7DB-4960-AD33-4AEB441BC1FF}" srcOrd="0" destOrd="0" presId="urn:microsoft.com/office/officeart/2008/layout/VerticalCurvedList"/>
    <dgm:cxn modelId="{E497E1E4-FE76-4ADF-8D5F-D1F49FF50D03}" srcId="{CD2807FF-AFCB-4942-AF0C-6C889878BF0F}" destId="{7A84FF41-6D8B-4E91-B5E4-47A0184F20D2}" srcOrd="0" destOrd="0" parTransId="{71EE45FA-C247-42F4-BC12-4C3540E0EEDB}" sibTransId="{40735B64-7C6D-4793-94D6-2EA9F565D245}"/>
    <dgm:cxn modelId="{F68DC8F7-73D6-4466-8AA6-35879F2F33AA}" type="presOf" srcId="{CD2807FF-AFCB-4942-AF0C-6C889878BF0F}" destId="{03928F8E-C523-4957-8059-D6C48418CCDB}" srcOrd="0" destOrd="0" presId="urn:microsoft.com/office/officeart/2008/layout/VerticalCurvedList"/>
    <dgm:cxn modelId="{559045F9-39F3-4F20-8246-A04C2665B001}" type="presOf" srcId="{0C2873A2-2742-4BC7-B8AC-F340556187E1}" destId="{9FC30788-2830-401E-8CFE-E61BF896508D}" srcOrd="0" destOrd="0" presId="urn:microsoft.com/office/officeart/2008/layout/VerticalCurvedList"/>
    <dgm:cxn modelId="{A0BFD12B-C861-476A-85AE-4A80369A120B}" type="presParOf" srcId="{03928F8E-C523-4957-8059-D6C48418CCDB}" destId="{794F4E30-7219-436F-B9F8-C84E67763504}" srcOrd="0" destOrd="0" presId="urn:microsoft.com/office/officeart/2008/layout/VerticalCurvedList"/>
    <dgm:cxn modelId="{633A0A24-C548-46ED-A8CC-F4134736692C}" type="presParOf" srcId="{794F4E30-7219-436F-B9F8-C84E67763504}" destId="{3217BF49-B2D5-41BA-92F6-229FD7B6DADF}" srcOrd="0" destOrd="0" presId="urn:microsoft.com/office/officeart/2008/layout/VerticalCurvedList"/>
    <dgm:cxn modelId="{87808D15-10F3-472E-9BB1-F6B3AA1F1F63}" type="presParOf" srcId="{3217BF49-B2D5-41BA-92F6-229FD7B6DADF}" destId="{6815F7BD-C2CF-4477-8A8D-067A940EEF16}" srcOrd="0" destOrd="0" presId="urn:microsoft.com/office/officeart/2008/layout/VerticalCurvedList"/>
    <dgm:cxn modelId="{26E89616-4279-4DF3-97C8-37CCCA7A4FED}" type="presParOf" srcId="{3217BF49-B2D5-41BA-92F6-229FD7B6DADF}" destId="{98B12B89-523F-4E0B-AF35-7CBF36A1A510}" srcOrd="1" destOrd="0" presId="urn:microsoft.com/office/officeart/2008/layout/VerticalCurvedList"/>
    <dgm:cxn modelId="{21144E4C-7285-403E-9290-97BBD6A4E377}" type="presParOf" srcId="{3217BF49-B2D5-41BA-92F6-229FD7B6DADF}" destId="{0ACF0C5C-77FC-4EDE-80C0-A83DAF18E139}" srcOrd="2" destOrd="0" presId="urn:microsoft.com/office/officeart/2008/layout/VerticalCurvedList"/>
    <dgm:cxn modelId="{80778162-DF0B-4421-AAEF-FAE699051057}" type="presParOf" srcId="{3217BF49-B2D5-41BA-92F6-229FD7B6DADF}" destId="{47EA8253-1D69-4BBE-9F5D-E9FC050EA98E}" srcOrd="3" destOrd="0" presId="urn:microsoft.com/office/officeart/2008/layout/VerticalCurvedList"/>
    <dgm:cxn modelId="{0863AE62-616D-4288-85A2-12A9C01DC12D}" type="presParOf" srcId="{794F4E30-7219-436F-B9F8-C84E67763504}" destId="{1B5997A0-E7DB-4960-AD33-4AEB441BC1FF}" srcOrd="1" destOrd="0" presId="urn:microsoft.com/office/officeart/2008/layout/VerticalCurvedList"/>
    <dgm:cxn modelId="{B14FB7A9-AFAD-46C8-863E-07855068767E}" type="presParOf" srcId="{794F4E30-7219-436F-B9F8-C84E67763504}" destId="{C60E2609-55AE-4291-9BFC-4199ED37F5B0}" srcOrd="2" destOrd="0" presId="urn:microsoft.com/office/officeart/2008/layout/VerticalCurvedList"/>
    <dgm:cxn modelId="{7966F1B7-668B-43D3-97FE-6DC2D0223B4E}" type="presParOf" srcId="{C60E2609-55AE-4291-9BFC-4199ED37F5B0}" destId="{952857CE-5683-4660-A0DD-5537EBE989A4}" srcOrd="0" destOrd="0" presId="urn:microsoft.com/office/officeart/2008/layout/VerticalCurvedList"/>
    <dgm:cxn modelId="{57BB0405-F0CC-44DD-B993-582F19A0AD39}" type="presParOf" srcId="{794F4E30-7219-436F-B9F8-C84E67763504}" destId="{A387E569-9B75-4A30-8F92-DFE9487DC5FD}" srcOrd="3" destOrd="0" presId="urn:microsoft.com/office/officeart/2008/layout/VerticalCurvedList"/>
    <dgm:cxn modelId="{8F282FB0-8FA4-4508-9269-A6473BA0FD77}" type="presParOf" srcId="{794F4E30-7219-436F-B9F8-C84E67763504}" destId="{89C90DD2-DD36-493B-8794-269DF201B827}" srcOrd="4" destOrd="0" presId="urn:microsoft.com/office/officeart/2008/layout/VerticalCurvedList"/>
    <dgm:cxn modelId="{1658F2B1-598A-4082-A8D0-C314C002074C}" type="presParOf" srcId="{89C90DD2-DD36-493B-8794-269DF201B827}" destId="{9D779EFA-2656-4839-A79B-F7342BCE588A}" srcOrd="0" destOrd="0" presId="urn:microsoft.com/office/officeart/2008/layout/VerticalCurvedList"/>
    <dgm:cxn modelId="{A3AFD3EB-6495-4637-9B95-D89D06A7501A}" type="presParOf" srcId="{794F4E30-7219-436F-B9F8-C84E67763504}" destId="{9FC30788-2830-401E-8CFE-E61BF896508D}" srcOrd="5" destOrd="0" presId="urn:microsoft.com/office/officeart/2008/layout/VerticalCurvedList"/>
    <dgm:cxn modelId="{903F572F-31A9-43A9-A9CC-DC960B26EBFF}" type="presParOf" srcId="{794F4E30-7219-436F-B9F8-C84E67763504}" destId="{18309D50-180A-4328-8197-2076CC9524EA}" srcOrd="6" destOrd="0" presId="urn:microsoft.com/office/officeart/2008/layout/VerticalCurvedList"/>
    <dgm:cxn modelId="{48CF6FAA-B6F8-4093-B123-1D15CE237737}" type="presParOf" srcId="{18309D50-180A-4328-8197-2076CC9524EA}" destId="{B8C1EF4A-FAAF-425B-9356-22A9C5804A86}" srcOrd="0" destOrd="0" presId="urn:microsoft.com/office/officeart/2008/layout/VerticalCurvedList"/>
    <dgm:cxn modelId="{AF76ED91-7452-4C52-8FA4-3874DC4AF327}" type="presParOf" srcId="{794F4E30-7219-436F-B9F8-C84E67763504}" destId="{73F84835-7E39-4140-8899-BBD1F2251689}" srcOrd="7" destOrd="0" presId="urn:microsoft.com/office/officeart/2008/layout/VerticalCurvedList"/>
    <dgm:cxn modelId="{4782BA0A-F750-4A9E-8252-0E0CBB893F7F}" type="presParOf" srcId="{794F4E30-7219-436F-B9F8-C84E67763504}" destId="{1719180D-E5DD-44E7-AFB3-3860410F1171}" srcOrd="8" destOrd="0" presId="urn:microsoft.com/office/officeart/2008/layout/VerticalCurvedList"/>
    <dgm:cxn modelId="{C11E5BD7-D10B-499E-8572-ADFB23DDD9EE}" type="presParOf" srcId="{1719180D-E5DD-44E7-AFB3-3860410F1171}" destId="{E0398449-CEE1-46E2-88D0-0C584ECA63E1}"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D2807FF-AFCB-4942-AF0C-6C889878BF0F}"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532700E4-D05C-4950-96F5-AD5CA672C992}">
      <dgm:prSet phldrT="[Text]" custT="1"/>
      <dgm:spPr/>
      <dgm:t>
        <a:bodyPr/>
        <a:lstStyle/>
        <a:p>
          <a:r>
            <a:rPr lang="en-US" sz="2000" baseline="0" dirty="0">
              <a:solidFill>
                <a:schemeClr val="tx1"/>
              </a:solidFill>
            </a:rPr>
            <a:t>More special events (4.2/4.0</a:t>
          </a:r>
          <a:r>
            <a:rPr lang="en-US" baseline="0" dirty="0">
              <a:solidFill>
                <a:schemeClr val="tx1"/>
              </a:solidFill>
            </a:rPr>
            <a:t>) </a:t>
          </a:r>
          <a:endParaRPr lang="en-US" sz="2000" baseline="0" dirty="0">
            <a:solidFill>
              <a:schemeClr val="tx1"/>
            </a:solidFill>
          </a:endParaRPr>
        </a:p>
      </dgm:t>
    </dgm:pt>
    <dgm:pt modelId="{0F4B0F09-3E68-4848-82F7-41D556919942}" type="parTrans" cxnId="{3FD60F3B-C45B-4D0D-A367-5D56317B8923}">
      <dgm:prSet/>
      <dgm:spPr/>
      <dgm:t>
        <a:bodyPr/>
        <a:lstStyle/>
        <a:p>
          <a:endParaRPr lang="en-US"/>
        </a:p>
      </dgm:t>
    </dgm:pt>
    <dgm:pt modelId="{DBE2496B-A671-43AC-BBB2-4BC0A348068D}" type="sibTrans" cxnId="{3FD60F3B-C45B-4D0D-A367-5D56317B8923}">
      <dgm:prSet/>
      <dgm:spPr/>
      <dgm:t>
        <a:bodyPr/>
        <a:lstStyle/>
        <a:p>
          <a:endParaRPr lang="en-US"/>
        </a:p>
      </dgm:t>
    </dgm:pt>
    <dgm:pt modelId="{42A30EEF-5EC4-4FB3-BBC1-D24C61472D16}">
      <dgm:prSet/>
      <dgm:spPr/>
      <dgm:t>
        <a:bodyPr/>
        <a:lstStyle/>
        <a:p>
          <a:r>
            <a:rPr lang="en-US" baseline="0" dirty="0">
              <a:solidFill>
                <a:schemeClr val="tx1"/>
              </a:solidFill>
            </a:rPr>
            <a:t>Increase utilization/more inclusive (3.8/4.1)</a:t>
          </a:r>
        </a:p>
      </dgm:t>
    </dgm:pt>
    <dgm:pt modelId="{832CFA68-238F-41C8-BBBB-D7F5D9DB12F6}" type="parTrans" cxnId="{9E1AEDAA-7DC0-49E9-B518-A7CA8D0204E0}">
      <dgm:prSet/>
      <dgm:spPr/>
      <dgm:t>
        <a:bodyPr/>
        <a:lstStyle/>
        <a:p>
          <a:endParaRPr lang="en-US"/>
        </a:p>
      </dgm:t>
    </dgm:pt>
    <dgm:pt modelId="{F690393A-564F-4AF5-AD14-C21244143F75}" type="sibTrans" cxnId="{9E1AEDAA-7DC0-49E9-B518-A7CA8D0204E0}">
      <dgm:prSet/>
      <dgm:spPr/>
      <dgm:t>
        <a:bodyPr/>
        <a:lstStyle/>
        <a:p>
          <a:endParaRPr lang="en-US"/>
        </a:p>
      </dgm:t>
    </dgm:pt>
    <dgm:pt modelId="{E42E7571-CC69-438A-8691-3CC2051E2B97}">
      <dgm:prSet custT="1"/>
      <dgm:spPr>
        <a:solidFill>
          <a:srgbClr val="00B0F0"/>
        </a:solidFill>
        <a:ln w="12700" cap="flat" cmpd="sng" algn="ctr">
          <a:solidFill>
            <a:prstClr val="white">
              <a:hueOff val="0"/>
              <a:satOff val="0"/>
              <a:lumOff val="0"/>
              <a:alphaOff val="0"/>
            </a:prstClr>
          </a:solidFill>
          <a:prstDash val="solid"/>
          <a:miter lim="800000"/>
        </a:ln>
        <a:effectLst/>
      </dgm:spPr>
      <dgm:t>
        <a:bodyPr spcFirstLastPara="0" vert="horz" wrap="square" lIns="537805" tIns="53340" rIns="53340" bIns="53340" numCol="1" spcCol="1270" anchor="ctr" anchorCtr="0"/>
        <a:lstStyle/>
        <a:p>
          <a:pPr marL="0" lvl="0" indent="0" algn="l" defTabSz="933450">
            <a:lnSpc>
              <a:spcPct val="90000"/>
            </a:lnSpc>
            <a:spcBef>
              <a:spcPct val="0"/>
            </a:spcBef>
            <a:spcAft>
              <a:spcPct val="35000"/>
            </a:spcAft>
            <a:buNone/>
          </a:pPr>
          <a:r>
            <a:rPr lang="en-US" sz="2100" kern="1200" baseline="0" dirty="0">
              <a:solidFill>
                <a:prstClr val="white"/>
              </a:solidFill>
              <a:latin typeface="Arial"/>
              <a:ea typeface="+mn-ea"/>
              <a:cs typeface="+mn-cs"/>
            </a:rPr>
            <a:t> Support for University of Alaska Fairbanks Hockey (30%)</a:t>
          </a:r>
        </a:p>
      </dgm:t>
    </dgm:pt>
    <dgm:pt modelId="{C4183FFD-70AC-47EE-BB0A-72194FE37354}" type="parTrans" cxnId="{3F919D07-E7BC-46D8-A9DD-42BA59E447CC}">
      <dgm:prSet/>
      <dgm:spPr/>
      <dgm:t>
        <a:bodyPr/>
        <a:lstStyle/>
        <a:p>
          <a:endParaRPr lang="en-US"/>
        </a:p>
      </dgm:t>
    </dgm:pt>
    <dgm:pt modelId="{D5FB019A-41EE-4E36-AC0A-191E6B37F754}" type="sibTrans" cxnId="{3F919D07-E7BC-46D8-A9DD-42BA59E447CC}">
      <dgm:prSet/>
      <dgm:spPr/>
      <dgm:t>
        <a:bodyPr/>
        <a:lstStyle/>
        <a:p>
          <a:endParaRPr lang="en-US"/>
        </a:p>
      </dgm:t>
    </dgm:pt>
    <dgm:pt modelId="{8A625742-24A8-4EAF-AF88-C874D8F85301}">
      <dgm:prSet custT="1"/>
      <dgm:spPr>
        <a:solidFill>
          <a:srgbClr val="00B0F0"/>
        </a:solidFill>
        <a:ln w="12700" cap="flat" cmpd="sng" algn="ctr">
          <a:solidFill>
            <a:prstClr val="white">
              <a:hueOff val="0"/>
              <a:satOff val="0"/>
              <a:lumOff val="0"/>
              <a:alphaOff val="0"/>
            </a:prstClr>
          </a:solidFill>
          <a:prstDash val="solid"/>
          <a:miter lim="800000"/>
        </a:ln>
        <a:effectLst/>
      </dgm:spPr>
      <dgm:t>
        <a:bodyPr spcFirstLastPara="0" vert="horz" wrap="square" lIns="537805" tIns="53340" rIns="53340" bIns="53340" numCol="1" spcCol="1270" anchor="ctr" anchorCtr="0"/>
        <a:lstStyle/>
        <a:p>
          <a:pPr marL="0" lvl="0" indent="0" algn="l" defTabSz="933450">
            <a:lnSpc>
              <a:spcPct val="90000"/>
            </a:lnSpc>
            <a:spcBef>
              <a:spcPct val="0"/>
            </a:spcBef>
            <a:spcAft>
              <a:spcPct val="35000"/>
            </a:spcAft>
            <a:buNone/>
          </a:pPr>
          <a:r>
            <a:rPr lang="en-US" sz="2100" kern="1200" baseline="0" dirty="0">
              <a:solidFill>
                <a:prstClr val="white"/>
              </a:solidFill>
              <a:latin typeface="Arial"/>
              <a:ea typeface="+mn-ea"/>
              <a:cs typeface="+mn-cs"/>
            </a:rPr>
            <a:t>Increase utilization/more inclusive (53%)</a:t>
          </a:r>
        </a:p>
      </dgm:t>
    </dgm:pt>
    <dgm:pt modelId="{3DA4B6B2-4C26-4F3F-9C41-77A3EED17AAA}" type="parTrans" cxnId="{8F072D1C-EBB0-4BCA-B09A-A3628527819B}">
      <dgm:prSet/>
      <dgm:spPr/>
      <dgm:t>
        <a:bodyPr/>
        <a:lstStyle/>
        <a:p>
          <a:endParaRPr lang="en-US"/>
        </a:p>
      </dgm:t>
    </dgm:pt>
    <dgm:pt modelId="{85BE907B-68C3-4C0D-8717-538180D0E092}" type="sibTrans" cxnId="{8F072D1C-EBB0-4BCA-B09A-A3628527819B}">
      <dgm:prSet/>
      <dgm:spPr/>
      <dgm:t>
        <a:bodyPr/>
        <a:lstStyle/>
        <a:p>
          <a:endParaRPr lang="en-US"/>
        </a:p>
      </dgm:t>
    </dgm:pt>
    <dgm:pt modelId="{50E77114-A7BB-43CF-9041-817E32BD9CE0}">
      <dgm:prSet/>
      <dgm:spPr>
        <a:solidFill>
          <a:srgbClr val="00B0F0"/>
        </a:solidFill>
      </dgm:spPr>
      <dgm:t>
        <a:bodyPr/>
        <a:lstStyle/>
        <a:p>
          <a:r>
            <a:rPr lang="en-US" baseline="0" dirty="0"/>
            <a:t>More special events (60%)</a:t>
          </a:r>
        </a:p>
      </dgm:t>
    </dgm:pt>
    <dgm:pt modelId="{2EB27D6C-A4E3-4BC6-8FCB-0C7CAAE24932}" type="parTrans" cxnId="{EC6ECBAB-B639-4413-8915-164FAEA9CCB1}">
      <dgm:prSet/>
      <dgm:spPr/>
      <dgm:t>
        <a:bodyPr/>
        <a:lstStyle/>
        <a:p>
          <a:endParaRPr lang="en-US"/>
        </a:p>
      </dgm:t>
    </dgm:pt>
    <dgm:pt modelId="{3BA06EDC-2F96-4CE2-9B47-A07C73CFA25E}" type="sibTrans" cxnId="{EC6ECBAB-B639-4413-8915-164FAEA9CCB1}">
      <dgm:prSet/>
      <dgm:spPr/>
      <dgm:t>
        <a:bodyPr/>
        <a:lstStyle/>
        <a:p>
          <a:endParaRPr lang="en-US"/>
        </a:p>
      </dgm:t>
    </dgm:pt>
    <dgm:pt modelId="{03928F8E-C523-4957-8059-D6C48418CCDB}" type="pres">
      <dgm:prSet presAssocID="{CD2807FF-AFCB-4942-AF0C-6C889878BF0F}" presName="Name0" presStyleCnt="0">
        <dgm:presLayoutVars>
          <dgm:chMax val="7"/>
          <dgm:chPref val="7"/>
          <dgm:dir/>
        </dgm:presLayoutVars>
      </dgm:prSet>
      <dgm:spPr/>
    </dgm:pt>
    <dgm:pt modelId="{794F4E30-7219-436F-B9F8-C84E67763504}" type="pres">
      <dgm:prSet presAssocID="{CD2807FF-AFCB-4942-AF0C-6C889878BF0F}" presName="Name1" presStyleCnt="0"/>
      <dgm:spPr/>
    </dgm:pt>
    <dgm:pt modelId="{3217BF49-B2D5-41BA-92F6-229FD7B6DADF}" type="pres">
      <dgm:prSet presAssocID="{CD2807FF-AFCB-4942-AF0C-6C889878BF0F}" presName="cycle" presStyleCnt="0"/>
      <dgm:spPr/>
    </dgm:pt>
    <dgm:pt modelId="{6815F7BD-C2CF-4477-8A8D-067A940EEF16}" type="pres">
      <dgm:prSet presAssocID="{CD2807FF-AFCB-4942-AF0C-6C889878BF0F}" presName="srcNode" presStyleLbl="node1" presStyleIdx="0" presStyleCnt="5"/>
      <dgm:spPr/>
    </dgm:pt>
    <dgm:pt modelId="{98B12B89-523F-4E0B-AF35-7CBF36A1A510}" type="pres">
      <dgm:prSet presAssocID="{CD2807FF-AFCB-4942-AF0C-6C889878BF0F}" presName="conn" presStyleLbl="parChTrans1D2" presStyleIdx="0" presStyleCnt="1"/>
      <dgm:spPr/>
    </dgm:pt>
    <dgm:pt modelId="{0ACF0C5C-77FC-4EDE-80C0-A83DAF18E139}" type="pres">
      <dgm:prSet presAssocID="{CD2807FF-AFCB-4942-AF0C-6C889878BF0F}" presName="extraNode" presStyleLbl="node1" presStyleIdx="0" presStyleCnt="5"/>
      <dgm:spPr/>
    </dgm:pt>
    <dgm:pt modelId="{47EA8253-1D69-4BBE-9F5D-E9FC050EA98E}" type="pres">
      <dgm:prSet presAssocID="{CD2807FF-AFCB-4942-AF0C-6C889878BF0F}" presName="dstNode" presStyleLbl="node1" presStyleIdx="0" presStyleCnt="5"/>
      <dgm:spPr/>
    </dgm:pt>
    <dgm:pt modelId="{4369CAD5-2587-4CA3-B183-994C1882B138}" type="pres">
      <dgm:prSet presAssocID="{532700E4-D05C-4950-96F5-AD5CA672C992}" presName="text_1" presStyleLbl="node1" presStyleIdx="0" presStyleCnt="5">
        <dgm:presLayoutVars>
          <dgm:bulletEnabled val="1"/>
        </dgm:presLayoutVars>
      </dgm:prSet>
      <dgm:spPr/>
    </dgm:pt>
    <dgm:pt modelId="{C32C0DF3-4757-4AAF-8D4E-A3071B8A7833}" type="pres">
      <dgm:prSet presAssocID="{532700E4-D05C-4950-96F5-AD5CA672C992}" presName="accent_1" presStyleCnt="0"/>
      <dgm:spPr/>
    </dgm:pt>
    <dgm:pt modelId="{9D779EFA-2656-4839-A79B-F7342BCE588A}" type="pres">
      <dgm:prSet presAssocID="{532700E4-D05C-4950-96F5-AD5CA672C992}" presName="accentRepeatNode" presStyleLbl="solidFgAcc1" presStyleIdx="0" presStyleCnt="5"/>
      <dgm:spPr/>
    </dgm:pt>
    <dgm:pt modelId="{709A8D74-8A54-427B-90B0-5273D959466B}" type="pres">
      <dgm:prSet presAssocID="{42A30EEF-5EC4-4FB3-BBC1-D24C61472D16}" presName="text_2" presStyleLbl="node1" presStyleIdx="1" presStyleCnt="5">
        <dgm:presLayoutVars>
          <dgm:bulletEnabled val="1"/>
        </dgm:presLayoutVars>
      </dgm:prSet>
      <dgm:spPr/>
    </dgm:pt>
    <dgm:pt modelId="{D1CDEB9C-B39F-43E1-8F74-13BBCB59A84C}" type="pres">
      <dgm:prSet presAssocID="{42A30EEF-5EC4-4FB3-BBC1-D24C61472D16}" presName="accent_2" presStyleCnt="0"/>
      <dgm:spPr/>
    </dgm:pt>
    <dgm:pt modelId="{2D1F5FDC-A52B-46FB-8A49-32F045A19081}" type="pres">
      <dgm:prSet presAssocID="{42A30EEF-5EC4-4FB3-BBC1-D24C61472D16}" presName="accentRepeatNode" presStyleLbl="solidFgAcc1" presStyleIdx="1" presStyleCnt="5"/>
      <dgm:spPr/>
    </dgm:pt>
    <dgm:pt modelId="{969C70E2-0219-4692-9A48-BC2C43E9F90A}" type="pres">
      <dgm:prSet presAssocID="{50E77114-A7BB-43CF-9041-817E32BD9CE0}" presName="text_3" presStyleLbl="node1" presStyleIdx="2" presStyleCnt="5">
        <dgm:presLayoutVars>
          <dgm:bulletEnabled val="1"/>
        </dgm:presLayoutVars>
      </dgm:prSet>
      <dgm:spPr/>
    </dgm:pt>
    <dgm:pt modelId="{24EADDF8-01F3-42A2-A7F1-912CABC55BB9}" type="pres">
      <dgm:prSet presAssocID="{50E77114-A7BB-43CF-9041-817E32BD9CE0}" presName="accent_3" presStyleCnt="0"/>
      <dgm:spPr/>
    </dgm:pt>
    <dgm:pt modelId="{EB6E7057-BE38-4ECA-B66D-BD931AC3C895}" type="pres">
      <dgm:prSet presAssocID="{50E77114-A7BB-43CF-9041-817E32BD9CE0}" presName="accentRepeatNode" presStyleLbl="solidFgAcc1" presStyleIdx="2" presStyleCnt="5"/>
      <dgm:spPr/>
    </dgm:pt>
    <dgm:pt modelId="{48D18F2A-A630-47A3-BE91-FE791723E28D}" type="pres">
      <dgm:prSet presAssocID="{8A625742-24A8-4EAF-AF88-C874D8F85301}" presName="text_4" presStyleLbl="node1" presStyleIdx="3" presStyleCnt="5">
        <dgm:presLayoutVars>
          <dgm:bulletEnabled val="1"/>
        </dgm:presLayoutVars>
      </dgm:prSet>
      <dgm:spPr>
        <a:xfrm>
          <a:off x="995230" y="3386558"/>
          <a:ext cx="7056187" cy="677550"/>
        </a:xfrm>
        <a:prstGeom prst="rect">
          <a:avLst/>
        </a:prstGeom>
      </dgm:spPr>
    </dgm:pt>
    <dgm:pt modelId="{A1F16020-4229-4429-8094-FC3C6B14690C}" type="pres">
      <dgm:prSet presAssocID="{8A625742-24A8-4EAF-AF88-C874D8F85301}" presName="accent_4" presStyleCnt="0"/>
      <dgm:spPr/>
    </dgm:pt>
    <dgm:pt modelId="{713D94A9-BA17-49CA-BB7C-1A6CF9220896}" type="pres">
      <dgm:prSet presAssocID="{8A625742-24A8-4EAF-AF88-C874D8F85301}" presName="accentRepeatNode" presStyleLbl="solidFgAcc1" presStyleIdx="3" presStyleCnt="5"/>
      <dgm:spPr/>
    </dgm:pt>
    <dgm:pt modelId="{C298AE42-F635-46C5-9118-27E48EB04B4D}" type="pres">
      <dgm:prSet presAssocID="{E42E7571-CC69-438A-8691-3CC2051E2B97}" presName="text_5" presStyleLbl="node1" presStyleIdx="4" presStyleCnt="5">
        <dgm:presLayoutVars>
          <dgm:bulletEnabled val="1"/>
        </dgm:presLayoutVars>
      </dgm:prSet>
      <dgm:spPr>
        <a:xfrm>
          <a:off x="509717" y="4402558"/>
          <a:ext cx="7541700" cy="677550"/>
        </a:xfrm>
        <a:prstGeom prst="rect">
          <a:avLst/>
        </a:prstGeom>
      </dgm:spPr>
    </dgm:pt>
    <dgm:pt modelId="{3D254365-B8E3-4E23-89AB-22D304785F40}" type="pres">
      <dgm:prSet presAssocID="{E42E7571-CC69-438A-8691-3CC2051E2B97}" presName="accent_5" presStyleCnt="0"/>
      <dgm:spPr/>
    </dgm:pt>
    <dgm:pt modelId="{3EDAFE08-06A0-4FB6-9E84-60AD8B248946}" type="pres">
      <dgm:prSet presAssocID="{E42E7571-CC69-438A-8691-3CC2051E2B97}" presName="accentRepeatNode" presStyleLbl="solidFgAcc1" presStyleIdx="4" presStyleCnt="5"/>
      <dgm:spPr/>
    </dgm:pt>
  </dgm:ptLst>
  <dgm:cxnLst>
    <dgm:cxn modelId="{3F919D07-E7BC-46D8-A9DD-42BA59E447CC}" srcId="{CD2807FF-AFCB-4942-AF0C-6C889878BF0F}" destId="{E42E7571-CC69-438A-8691-3CC2051E2B97}" srcOrd="4" destOrd="0" parTransId="{C4183FFD-70AC-47EE-BB0A-72194FE37354}" sibTransId="{D5FB019A-41EE-4E36-AC0A-191E6B37F754}"/>
    <dgm:cxn modelId="{9324C419-30AE-4EA4-A099-B055DB2319B3}" type="presOf" srcId="{42A30EEF-5EC4-4FB3-BBC1-D24C61472D16}" destId="{709A8D74-8A54-427B-90B0-5273D959466B}" srcOrd="0" destOrd="0" presId="urn:microsoft.com/office/officeart/2008/layout/VerticalCurvedList"/>
    <dgm:cxn modelId="{8F072D1C-EBB0-4BCA-B09A-A3628527819B}" srcId="{CD2807FF-AFCB-4942-AF0C-6C889878BF0F}" destId="{8A625742-24A8-4EAF-AF88-C874D8F85301}" srcOrd="3" destOrd="0" parTransId="{3DA4B6B2-4C26-4F3F-9C41-77A3EED17AAA}" sibTransId="{85BE907B-68C3-4C0D-8717-538180D0E092}"/>
    <dgm:cxn modelId="{3FD60F3B-C45B-4D0D-A367-5D56317B8923}" srcId="{CD2807FF-AFCB-4942-AF0C-6C889878BF0F}" destId="{532700E4-D05C-4950-96F5-AD5CA672C992}" srcOrd="0" destOrd="0" parTransId="{0F4B0F09-3E68-4848-82F7-41D556919942}" sibTransId="{DBE2496B-A671-43AC-BBB2-4BC0A348068D}"/>
    <dgm:cxn modelId="{30704340-D44F-4B9E-840C-7596358520C5}" type="presOf" srcId="{8A625742-24A8-4EAF-AF88-C874D8F85301}" destId="{48D18F2A-A630-47A3-BE91-FE791723E28D}" srcOrd="0" destOrd="0" presId="urn:microsoft.com/office/officeart/2008/layout/VerticalCurvedList"/>
    <dgm:cxn modelId="{4307B152-DA6B-48E7-A27E-18FCDCE75CD5}" type="presOf" srcId="{532700E4-D05C-4950-96F5-AD5CA672C992}" destId="{4369CAD5-2587-4CA3-B183-994C1882B138}" srcOrd="0" destOrd="0" presId="urn:microsoft.com/office/officeart/2008/layout/VerticalCurvedList"/>
    <dgm:cxn modelId="{C271F79C-C5C0-4ABD-87A2-8037277367FA}" type="presOf" srcId="{DBE2496B-A671-43AC-BBB2-4BC0A348068D}" destId="{98B12B89-523F-4E0B-AF35-7CBF36A1A510}" srcOrd="0" destOrd="0" presId="urn:microsoft.com/office/officeart/2008/layout/VerticalCurvedList"/>
    <dgm:cxn modelId="{9E1AEDAA-7DC0-49E9-B518-A7CA8D0204E0}" srcId="{CD2807FF-AFCB-4942-AF0C-6C889878BF0F}" destId="{42A30EEF-5EC4-4FB3-BBC1-D24C61472D16}" srcOrd="1" destOrd="0" parTransId="{832CFA68-238F-41C8-BBBB-D7F5D9DB12F6}" sibTransId="{F690393A-564F-4AF5-AD14-C21244143F75}"/>
    <dgm:cxn modelId="{EC6ECBAB-B639-4413-8915-164FAEA9CCB1}" srcId="{CD2807FF-AFCB-4942-AF0C-6C889878BF0F}" destId="{50E77114-A7BB-43CF-9041-817E32BD9CE0}" srcOrd="2" destOrd="0" parTransId="{2EB27D6C-A4E3-4BC6-8FCB-0C7CAAE24932}" sibTransId="{3BA06EDC-2F96-4CE2-9B47-A07C73CFA25E}"/>
    <dgm:cxn modelId="{CB1123D0-D00A-45EC-AF51-A590FD55DDBE}" type="presOf" srcId="{E42E7571-CC69-438A-8691-3CC2051E2B97}" destId="{C298AE42-F635-46C5-9118-27E48EB04B4D}" srcOrd="0" destOrd="0" presId="urn:microsoft.com/office/officeart/2008/layout/VerticalCurvedList"/>
    <dgm:cxn modelId="{EEB5F8D8-12AC-430B-9651-CE9B5BA7469E}" type="presOf" srcId="{50E77114-A7BB-43CF-9041-817E32BD9CE0}" destId="{969C70E2-0219-4692-9A48-BC2C43E9F90A}" srcOrd="0" destOrd="0" presId="urn:microsoft.com/office/officeart/2008/layout/VerticalCurvedList"/>
    <dgm:cxn modelId="{F68DC8F7-73D6-4466-8AA6-35879F2F33AA}" type="presOf" srcId="{CD2807FF-AFCB-4942-AF0C-6C889878BF0F}" destId="{03928F8E-C523-4957-8059-D6C48418CCDB}" srcOrd="0" destOrd="0" presId="urn:microsoft.com/office/officeart/2008/layout/VerticalCurvedList"/>
    <dgm:cxn modelId="{A0BFD12B-C861-476A-85AE-4A80369A120B}" type="presParOf" srcId="{03928F8E-C523-4957-8059-D6C48418CCDB}" destId="{794F4E30-7219-436F-B9F8-C84E67763504}" srcOrd="0" destOrd="0" presId="urn:microsoft.com/office/officeart/2008/layout/VerticalCurvedList"/>
    <dgm:cxn modelId="{633A0A24-C548-46ED-A8CC-F4134736692C}" type="presParOf" srcId="{794F4E30-7219-436F-B9F8-C84E67763504}" destId="{3217BF49-B2D5-41BA-92F6-229FD7B6DADF}" srcOrd="0" destOrd="0" presId="urn:microsoft.com/office/officeart/2008/layout/VerticalCurvedList"/>
    <dgm:cxn modelId="{87808D15-10F3-472E-9BB1-F6B3AA1F1F63}" type="presParOf" srcId="{3217BF49-B2D5-41BA-92F6-229FD7B6DADF}" destId="{6815F7BD-C2CF-4477-8A8D-067A940EEF16}" srcOrd="0" destOrd="0" presId="urn:microsoft.com/office/officeart/2008/layout/VerticalCurvedList"/>
    <dgm:cxn modelId="{26E89616-4279-4DF3-97C8-37CCCA7A4FED}" type="presParOf" srcId="{3217BF49-B2D5-41BA-92F6-229FD7B6DADF}" destId="{98B12B89-523F-4E0B-AF35-7CBF36A1A510}" srcOrd="1" destOrd="0" presId="urn:microsoft.com/office/officeart/2008/layout/VerticalCurvedList"/>
    <dgm:cxn modelId="{21144E4C-7285-403E-9290-97BBD6A4E377}" type="presParOf" srcId="{3217BF49-B2D5-41BA-92F6-229FD7B6DADF}" destId="{0ACF0C5C-77FC-4EDE-80C0-A83DAF18E139}" srcOrd="2" destOrd="0" presId="urn:microsoft.com/office/officeart/2008/layout/VerticalCurvedList"/>
    <dgm:cxn modelId="{80778162-DF0B-4421-AAEF-FAE699051057}" type="presParOf" srcId="{3217BF49-B2D5-41BA-92F6-229FD7B6DADF}" destId="{47EA8253-1D69-4BBE-9F5D-E9FC050EA98E}" srcOrd="3" destOrd="0" presId="urn:microsoft.com/office/officeart/2008/layout/VerticalCurvedList"/>
    <dgm:cxn modelId="{9724FF4C-2737-450D-B4DF-D370D4F300EC}" type="presParOf" srcId="{794F4E30-7219-436F-B9F8-C84E67763504}" destId="{4369CAD5-2587-4CA3-B183-994C1882B138}" srcOrd="1" destOrd="0" presId="urn:microsoft.com/office/officeart/2008/layout/VerticalCurvedList"/>
    <dgm:cxn modelId="{9498CAA7-E3FB-4730-8131-0D70545D1AF9}" type="presParOf" srcId="{794F4E30-7219-436F-B9F8-C84E67763504}" destId="{C32C0DF3-4757-4AAF-8D4E-A3071B8A7833}" srcOrd="2" destOrd="0" presId="urn:microsoft.com/office/officeart/2008/layout/VerticalCurvedList"/>
    <dgm:cxn modelId="{8501485E-0CF0-461E-9B45-4B36709E316F}" type="presParOf" srcId="{C32C0DF3-4757-4AAF-8D4E-A3071B8A7833}" destId="{9D779EFA-2656-4839-A79B-F7342BCE588A}" srcOrd="0" destOrd="0" presId="urn:microsoft.com/office/officeart/2008/layout/VerticalCurvedList"/>
    <dgm:cxn modelId="{A35A790F-9342-484A-AC41-B05032CB0EF7}" type="presParOf" srcId="{794F4E30-7219-436F-B9F8-C84E67763504}" destId="{709A8D74-8A54-427B-90B0-5273D959466B}" srcOrd="3" destOrd="0" presId="urn:microsoft.com/office/officeart/2008/layout/VerticalCurvedList"/>
    <dgm:cxn modelId="{B544D882-178E-44CB-976B-EE685D267CF4}" type="presParOf" srcId="{794F4E30-7219-436F-B9F8-C84E67763504}" destId="{D1CDEB9C-B39F-43E1-8F74-13BBCB59A84C}" srcOrd="4" destOrd="0" presId="urn:microsoft.com/office/officeart/2008/layout/VerticalCurvedList"/>
    <dgm:cxn modelId="{3ABCC548-CDAE-4214-A51B-BC9B41D57C52}" type="presParOf" srcId="{D1CDEB9C-B39F-43E1-8F74-13BBCB59A84C}" destId="{2D1F5FDC-A52B-46FB-8A49-32F045A19081}" srcOrd="0" destOrd="0" presId="urn:microsoft.com/office/officeart/2008/layout/VerticalCurvedList"/>
    <dgm:cxn modelId="{DAAEDB62-C97D-4E3D-AF31-25BF210C49AF}" type="presParOf" srcId="{794F4E30-7219-436F-B9F8-C84E67763504}" destId="{969C70E2-0219-4692-9A48-BC2C43E9F90A}" srcOrd="5" destOrd="0" presId="urn:microsoft.com/office/officeart/2008/layout/VerticalCurvedList"/>
    <dgm:cxn modelId="{F4D874AE-B074-4FCC-A28C-A06579E73E95}" type="presParOf" srcId="{794F4E30-7219-436F-B9F8-C84E67763504}" destId="{24EADDF8-01F3-42A2-A7F1-912CABC55BB9}" srcOrd="6" destOrd="0" presId="urn:microsoft.com/office/officeart/2008/layout/VerticalCurvedList"/>
    <dgm:cxn modelId="{05B0DE41-A85A-4DCD-9A5E-B734907F96C5}" type="presParOf" srcId="{24EADDF8-01F3-42A2-A7F1-912CABC55BB9}" destId="{EB6E7057-BE38-4ECA-B66D-BD931AC3C895}" srcOrd="0" destOrd="0" presId="urn:microsoft.com/office/officeart/2008/layout/VerticalCurvedList"/>
    <dgm:cxn modelId="{44F14B69-7B97-47D0-B34A-57D0BDA0E526}" type="presParOf" srcId="{794F4E30-7219-436F-B9F8-C84E67763504}" destId="{48D18F2A-A630-47A3-BE91-FE791723E28D}" srcOrd="7" destOrd="0" presId="urn:microsoft.com/office/officeart/2008/layout/VerticalCurvedList"/>
    <dgm:cxn modelId="{4D43C29A-785E-4FC8-84F1-828F21B64408}" type="presParOf" srcId="{794F4E30-7219-436F-B9F8-C84E67763504}" destId="{A1F16020-4229-4429-8094-FC3C6B14690C}" srcOrd="8" destOrd="0" presId="urn:microsoft.com/office/officeart/2008/layout/VerticalCurvedList"/>
    <dgm:cxn modelId="{FFA83D96-CD50-48BC-91F5-6E2F3EB92EBF}" type="presParOf" srcId="{A1F16020-4229-4429-8094-FC3C6B14690C}" destId="{713D94A9-BA17-49CA-BB7C-1A6CF9220896}" srcOrd="0" destOrd="0" presId="urn:microsoft.com/office/officeart/2008/layout/VerticalCurvedList"/>
    <dgm:cxn modelId="{3D77A748-79A4-43F7-9BE9-964232E23C69}" type="presParOf" srcId="{794F4E30-7219-436F-B9F8-C84E67763504}" destId="{C298AE42-F635-46C5-9118-27E48EB04B4D}" srcOrd="9" destOrd="0" presId="urn:microsoft.com/office/officeart/2008/layout/VerticalCurvedList"/>
    <dgm:cxn modelId="{3BBB8D46-645F-4BA6-8B93-EB54F74FF8C5}" type="presParOf" srcId="{794F4E30-7219-436F-B9F8-C84E67763504}" destId="{3D254365-B8E3-4E23-89AB-22D304785F40}" srcOrd="10" destOrd="0" presId="urn:microsoft.com/office/officeart/2008/layout/VerticalCurvedList"/>
    <dgm:cxn modelId="{3B071723-CBF1-41CB-BBCD-796B91595781}" type="presParOf" srcId="{3D254365-B8E3-4E23-89AB-22D304785F40}" destId="{3EDAFE08-06A0-4FB6-9E84-60AD8B248946}"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D2807FF-AFCB-4942-AF0C-6C889878BF0F}"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532700E4-D05C-4950-96F5-AD5CA672C992}">
      <dgm:prSet phldrT="[Text]" custT="1"/>
      <dgm:spPr/>
      <dgm:t>
        <a:bodyPr/>
        <a:lstStyle/>
        <a:p>
          <a:r>
            <a:rPr lang="en-US" sz="2000" baseline="0" dirty="0"/>
            <a:t>Fitness - indoor walking track, an indoor turf field, locker rooms/restrooms, and a multi-activity gym. </a:t>
          </a:r>
        </a:p>
      </dgm:t>
    </dgm:pt>
    <dgm:pt modelId="{0F4B0F09-3E68-4848-82F7-41D556919942}" type="parTrans" cxnId="{3FD60F3B-C45B-4D0D-A367-5D56317B8923}">
      <dgm:prSet/>
      <dgm:spPr/>
      <dgm:t>
        <a:bodyPr/>
        <a:lstStyle/>
        <a:p>
          <a:endParaRPr lang="en-US"/>
        </a:p>
      </dgm:t>
    </dgm:pt>
    <dgm:pt modelId="{DBE2496B-A671-43AC-BBB2-4BC0A348068D}" type="sibTrans" cxnId="{3FD60F3B-C45B-4D0D-A367-5D56317B8923}">
      <dgm:prSet/>
      <dgm:spPr/>
      <dgm:t>
        <a:bodyPr/>
        <a:lstStyle/>
        <a:p>
          <a:endParaRPr lang="en-US"/>
        </a:p>
      </dgm:t>
    </dgm:pt>
    <dgm:pt modelId="{42A30EEF-5EC4-4FB3-BBC1-D24C61472D16}">
      <dgm:prSet custT="1"/>
      <dgm:spPr/>
      <dgm:t>
        <a:bodyPr/>
        <a:lstStyle/>
        <a:p>
          <a:r>
            <a:rPr lang="en-US" sz="2000" baseline="0" dirty="0"/>
            <a:t>Youth - indoor playground and youth after-school activities/classroom areas. </a:t>
          </a:r>
        </a:p>
      </dgm:t>
    </dgm:pt>
    <dgm:pt modelId="{832CFA68-238F-41C8-BBBB-D7F5D9DB12F6}" type="parTrans" cxnId="{9E1AEDAA-7DC0-49E9-B518-A7CA8D0204E0}">
      <dgm:prSet/>
      <dgm:spPr/>
      <dgm:t>
        <a:bodyPr/>
        <a:lstStyle/>
        <a:p>
          <a:endParaRPr lang="en-US"/>
        </a:p>
      </dgm:t>
    </dgm:pt>
    <dgm:pt modelId="{F690393A-564F-4AF5-AD14-C21244143F75}" type="sibTrans" cxnId="{9E1AEDAA-7DC0-49E9-B518-A7CA8D0204E0}">
      <dgm:prSet/>
      <dgm:spPr/>
      <dgm:t>
        <a:bodyPr/>
        <a:lstStyle/>
        <a:p>
          <a:endParaRPr lang="en-US"/>
        </a:p>
      </dgm:t>
    </dgm:pt>
    <dgm:pt modelId="{50E77114-A7BB-43CF-9041-817E32BD9CE0}">
      <dgm:prSet custT="1"/>
      <dgm:spPr/>
      <dgm:t>
        <a:bodyPr/>
        <a:lstStyle/>
        <a:p>
          <a:r>
            <a:rPr lang="en-US" sz="2000" baseline="0" dirty="0"/>
            <a:t>Other - space for arts and culture, community meeting rooms/event spaces, small-separate auditorium and theater, and a multi-purpose classroom. </a:t>
          </a:r>
        </a:p>
      </dgm:t>
    </dgm:pt>
    <dgm:pt modelId="{2EB27D6C-A4E3-4BC6-8FCB-0C7CAAE24932}" type="parTrans" cxnId="{EC6ECBAB-B639-4413-8915-164FAEA9CCB1}">
      <dgm:prSet/>
      <dgm:spPr/>
      <dgm:t>
        <a:bodyPr/>
        <a:lstStyle/>
        <a:p>
          <a:endParaRPr lang="en-US"/>
        </a:p>
      </dgm:t>
    </dgm:pt>
    <dgm:pt modelId="{3BA06EDC-2F96-4CE2-9B47-A07C73CFA25E}" type="sibTrans" cxnId="{EC6ECBAB-B639-4413-8915-164FAEA9CCB1}">
      <dgm:prSet/>
      <dgm:spPr/>
      <dgm:t>
        <a:bodyPr/>
        <a:lstStyle/>
        <a:p>
          <a:endParaRPr lang="en-US"/>
        </a:p>
      </dgm:t>
    </dgm:pt>
    <dgm:pt modelId="{03928F8E-C523-4957-8059-D6C48418CCDB}" type="pres">
      <dgm:prSet presAssocID="{CD2807FF-AFCB-4942-AF0C-6C889878BF0F}" presName="Name0" presStyleCnt="0">
        <dgm:presLayoutVars>
          <dgm:chMax val="7"/>
          <dgm:chPref val="7"/>
          <dgm:dir/>
        </dgm:presLayoutVars>
      </dgm:prSet>
      <dgm:spPr/>
    </dgm:pt>
    <dgm:pt modelId="{794F4E30-7219-436F-B9F8-C84E67763504}" type="pres">
      <dgm:prSet presAssocID="{CD2807FF-AFCB-4942-AF0C-6C889878BF0F}" presName="Name1" presStyleCnt="0"/>
      <dgm:spPr/>
    </dgm:pt>
    <dgm:pt modelId="{3217BF49-B2D5-41BA-92F6-229FD7B6DADF}" type="pres">
      <dgm:prSet presAssocID="{CD2807FF-AFCB-4942-AF0C-6C889878BF0F}" presName="cycle" presStyleCnt="0"/>
      <dgm:spPr/>
    </dgm:pt>
    <dgm:pt modelId="{6815F7BD-C2CF-4477-8A8D-067A940EEF16}" type="pres">
      <dgm:prSet presAssocID="{CD2807FF-AFCB-4942-AF0C-6C889878BF0F}" presName="srcNode" presStyleLbl="node1" presStyleIdx="0" presStyleCnt="3"/>
      <dgm:spPr/>
    </dgm:pt>
    <dgm:pt modelId="{98B12B89-523F-4E0B-AF35-7CBF36A1A510}" type="pres">
      <dgm:prSet presAssocID="{CD2807FF-AFCB-4942-AF0C-6C889878BF0F}" presName="conn" presStyleLbl="parChTrans1D2" presStyleIdx="0" presStyleCnt="1"/>
      <dgm:spPr/>
    </dgm:pt>
    <dgm:pt modelId="{0ACF0C5C-77FC-4EDE-80C0-A83DAF18E139}" type="pres">
      <dgm:prSet presAssocID="{CD2807FF-AFCB-4942-AF0C-6C889878BF0F}" presName="extraNode" presStyleLbl="node1" presStyleIdx="0" presStyleCnt="3"/>
      <dgm:spPr/>
    </dgm:pt>
    <dgm:pt modelId="{47EA8253-1D69-4BBE-9F5D-E9FC050EA98E}" type="pres">
      <dgm:prSet presAssocID="{CD2807FF-AFCB-4942-AF0C-6C889878BF0F}" presName="dstNode" presStyleLbl="node1" presStyleIdx="0" presStyleCnt="3"/>
      <dgm:spPr/>
    </dgm:pt>
    <dgm:pt modelId="{4369CAD5-2587-4CA3-B183-994C1882B138}" type="pres">
      <dgm:prSet presAssocID="{532700E4-D05C-4950-96F5-AD5CA672C992}" presName="text_1" presStyleLbl="node1" presStyleIdx="0" presStyleCnt="3">
        <dgm:presLayoutVars>
          <dgm:bulletEnabled val="1"/>
        </dgm:presLayoutVars>
      </dgm:prSet>
      <dgm:spPr/>
    </dgm:pt>
    <dgm:pt modelId="{C32C0DF3-4757-4AAF-8D4E-A3071B8A7833}" type="pres">
      <dgm:prSet presAssocID="{532700E4-D05C-4950-96F5-AD5CA672C992}" presName="accent_1" presStyleCnt="0"/>
      <dgm:spPr/>
    </dgm:pt>
    <dgm:pt modelId="{9D779EFA-2656-4839-A79B-F7342BCE588A}" type="pres">
      <dgm:prSet presAssocID="{532700E4-D05C-4950-96F5-AD5CA672C992}" presName="accentRepeatNode" presStyleLbl="solidFgAcc1" presStyleIdx="0" presStyleCnt="3"/>
      <dgm:spPr/>
    </dgm:pt>
    <dgm:pt modelId="{709A8D74-8A54-427B-90B0-5273D959466B}" type="pres">
      <dgm:prSet presAssocID="{42A30EEF-5EC4-4FB3-BBC1-D24C61472D16}" presName="text_2" presStyleLbl="node1" presStyleIdx="1" presStyleCnt="3">
        <dgm:presLayoutVars>
          <dgm:bulletEnabled val="1"/>
        </dgm:presLayoutVars>
      </dgm:prSet>
      <dgm:spPr/>
    </dgm:pt>
    <dgm:pt modelId="{D1CDEB9C-B39F-43E1-8F74-13BBCB59A84C}" type="pres">
      <dgm:prSet presAssocID="{42A30EEF-5EC4-4FB3-BBC1-D24C61472D16}" presName="accent_2" presStyleCnt="0"/>
      <dgm:spPr/>
    </dgm:pt>
    <dgm:pt modelId="{2D1F5FDC-A52B-46FB-8A49-32F045A19081}" type="pres">
      <dgm:prSet presAssocID="{42A30EEF-5EC4-4FB3-BBC1-D24C61472D16}" presName="accentRepeatNode" presStyleLbl="solidFgAcc1" presStyleIdx="1" presStyleCnt="3"/>
      <dgm:spPr/>
    </dgm:pt>
    <dgm:pt modelId="{969C70E2-0219-4692-9A48-BC2C43E9F90A}" type="pres">
      <dgm:prSet presAssocID="{50E77114-A7BB-43CF-9041-817E32BD9CE0}" presName="text_3" presStyleLbl="node1" presStyleIdx="2" presStyleCnt="3" custScaleY="134584">
        <dgm:presLayoutVars>
          <dgm:bulletEnabled val="1"/>
        </dgm:presLayoutVars>
      </dgm:prSet>
      <dgm:spPr/>
    </dgm:pt>
    <dgm:pt modelId="{24EADDF8-01F3-42A2-A7F1-912CABC55BB9}" type="pres">
      <dgm:prSet presAssocID="{50E77114-A7BB-43CF-9041-817E32BD9CE0}" presName="accent_3" presStyleCnt="0"/>
      <dgm:spPr/>
    </dgm:pt>
    <dgm:pt modelId="{EB6E7057-BE38-4ECA-B66D-BD931AC3C895}" type="pres">
      <dgm:prSet presAssocID="{50E77114-A7BB-43CF-9041-817E32BD9CE0}" presName="accentRepeatNode" presStyleLbl="solidFgAcc1" presStyleIdx="2" presStyleCnt="3"/>
      <dgm:spPr/>
    </dgm:pt>
  </dgm:ptLst>
  <dgm:cxnLst>
    <dgm:cxn modelId="{9324C419-30AE-4EA4-A099-B055DB2319B3}" type="presOf" srcId="{42A30EEF-5EC4-4FB3-BBC1-D24C61472D16}" destId="{709A8D74-8A54-427B-90B0-5273D959466B}" srcOrd="0" destOrd="0" presId="urn:microsoft.com/office/officeart/2008/layout/VerticalCurvedList"/>
    <dgm:cxn modelId="{3FD60F3B-C45B-4D0D-A367-5D56317B8923}" srcId="{CD2807FF-AFCB-4942-AF0C-6C889878BF0F}" destId="{532700E4-D05C-4950-96F5-AD5CA672C992}" srcOrd="0" destOrd="0" parTransId="{0F4B0F09-3E68-4848-82F7-41D556919942}" sibTransId="{DBE2496B-A671-43AC-BBB2-4BC0A348068D}"/>
    <dgm:cxn modelId="{4307B152-DA6B-48E7-A27E-18FCDCE75CD5}" type="presOf" srcId="{532700E4-D05C-4950-96F5-AD5CA672C992}" destId="{4369CAD5-2587-4CA3-B183-994C1882B138}" srcOrd="0" destOrd="0" presId="urn:microsoft.com/office/officeart/2008/layout/VerticalCurvedList"/>
    <dgm:cxn modelId="{C271F79C-C5C0-4ABD-87A2-8037277367FA}" type="presOf" srcId="{DBE2496B-A671-43AC-BBB2-4BC0A348068D}" destId="{98B12B89-523F-4E0B-AF35-7CBF36A1A510}" srcOrd="0" destOrd="0" presId="urn:microsoft.com/office/officeart/2008/layout/VerticalCurvedList"/>
    <dgm:cxn modelId="{9E1AEDAA-7DC0-49E9-B518-A7CA8D0204E0}" srcId="{CD2807FF-AFCB-4942-AF0C-6C889878BF0F}" destId="{42A30EEF-5EC4-4FB3-BBC1-D24C61472D16}" srcOrd="1" destOrd="0" parTransId="{832CFA68-238F-41C8-BBBB-D7F5D9DB12F6}" sibTransId="{F690393A-564F-4AF5-AD14-C21244143F75}"/>
    <dgm:cxn modelId="{EC6ECBAB-B639-4413-8915-164FAEA9CCB1}" srcId="{CD2807FF-AFCB-4942-AF0C-6C889878BF0F}" destId="{50E77114-A7BB-43CF-9041-817E32BD9CE0}" srcOrd="2" destOrd="0" parTransId="{2EB27D6C-A4E3-4BC6-8FCB-0C7CAAE24932}" sibTransId="{3BA06EDC-2F96-4CE2-9B47-A07C73CFA25E}"/>
    <dgm:cxn modelId="{EEB5F8D8-12AC-430B-9651-CE9B5BA7469E}" type="presOf" srcId="{50E77114-A7BB-43CF-9041-817E32BD9CE0}" destId="{969C70E2-0219-4692-9A48-BC2C43E9F90A}" srcOrd="0" destOrd="0" presId="urn:microsoft.com/office/officeart/2008/layout/VerticalCurvedList"/>
    <dgm:cxn modelId="{F68DC8F7-73D6-4466-8AA6-35879F2F33AA}" type="presOf" srcId="{CD2807FF-AFCB-4942-AF0C-6C889878BF0F}" destId="{03928F8E-C523-4957-8059-D6C48418CCDB}" srcOrd="0" destOrd="0" presId="urn:microsoft.com/office/officeart/2008/layout/VerticalCurvedList"/>
    <dgm:cxn modelId="{A0BFD12B-C861-476A-85AE-4A80369A120B}" type="presParOf" srcId="{03928F8E-C523-4957-8059-D6C48418CCDB}" destId="{794F4E30-7219-436F-B9F8-C84E67763504}" srcOrd="0" destOrd="0" presId="urn:microsoft.com/office/officeart/2008/layout/VerticalCurvedList"/>
    <dgm:cxn modelId="{633A0A24-C548-46ED-A8CC-F4134736692C}" type="presParOf" srcId="{794F4E30-7219-436F-B9F8-C84E67763504}" destId="{3217BF49-B2D5-41BA-92F6-229FD7B6DADF}" srcOrd="0" destOrd="0" presId="urn:microsoft.com/office/officeart/2008/layout/VerticalCurvedList"/>
    <dgm:cxn modelId="{87808D15-10F3-472E-9BB1-F6B3AA1F1F63}" type="presParOf" srcId="{3217BF49-B2D5-41BA-92F6-229FD7B6DADF}" destId="{6815F7BD-C2CF-4477-8A8D-067A940EEF16}" srcOrd="0" destOrd="0" presId="urn:microsoft.com/office/officeart/2008/layout/VerticalCurvedList"/>
    <dgm:cxn modelId="{26E89616-4279-4DF3-97C8-37CCCA7A4FED}" type="presParOf" srcId="{3217BF49-B2D5-41BA-92F6-229FD7B6DADF}" destId="{98B12B89-523F-4E0B-AF35-7CBF36A1A510}" srcOrd="1" destOrd="0" presId="urn:microsoft.com/office/officeart/2008/layout/VerticalCurvedList"/>
    <dgm:cxn modelId="{21144E4C-7285-403E-9290-97BBD6A4E377}" type="presParOf" srcId="{3217BF49-B2D5-41BA-92F6-229FD7B6DADF}" destId="{0ACF0C5C-77FC-4EDE-80C0-A83DAF18E139}" srcOrd="2" destOrd="0" presId="urn:microsoft.com/office/officeart/2008/layout/VerticalCurvedList"/>
    <dgm:cxn modelId="{80778162-DF0B-4421-AAEF-FAE699051057}" type="presParOf" srcId="{3217BF49-B2D5-41BA-92F6-229FD7B6DADF}" destId="{47EA8253-1D69-4BBE-9F5D-E9FC050EA98E}" srcOrd="3" destOrd="0" presId="urn:microsoft.com/office/officeart/2008/layout/VerticalCurvedList"/>
    <dgm:cxn modelId="{9724FF4C-2737-450D-B4DF-D370D4F300EC}" type="presParOf" srcId="{794F4E30-7219-436F-B9F8-C84E67763504}" destId="{4369CAD5-2587-4CA3-B183-994C1882B138}" srcOrd="1" destOrd="0" presId="urn:microsoft.com/office/officeart/2008/layout/VerticalCurvedList"/>
    <dgm:cxn modelId="{9498CAA7-E3FB-4730-8131-0D70545D1AF9}" type="presParOf" srcId="{794F4E30-7219-436F-B9F8-C84E67763504}" destId="{C32C0DF3-4757-4AAF-8D4E-A3071B8A7833}" srcOrd="2" destOrd="0" presId="urn:microsoft.com/office/officeart/2008/layout/VerticalCurvedList"/>
    <dgm:cxn modelId="{8501485E-0CF0-461E-9B45-4B36709E316F}" type="presParOf" srcId="{C32C0DF3-4757-4AAF-8D4E-A3071B8A7833}" destId="{9D779EFA-2656-4839-A79B-F7342BCE588A}" srcOrd="0" destOrd="0" presId="urn:microsoft.com/office/officeart/2008/layout/VerticalCurvedList"/>
    <dgm:cxn modelId="{A35A790F-9342-484A-AC41-B05032CB0EF7}" type="presParOf" srcId="{794F4E30-7219-436F-B9F8-C84E67763504}" destId="{709A8D74-8A54-427B-90B0-5273D959466B}" srcOrd="3" destOrd="0" presId="urn:microsoft.com/office/officeart/2008/layout/VerticalCurvedList"/>
    <dgm:cxn modelId="{B544D882-178E-44CB-976B-EE685D267CF4}" type="presParOf" srcId="{794F4E30-7219-436F-B9F8-C84E67763504}" destId="{D1CDEB9C-B39F-43E1-8F74-13BBCB59A84C}" srcOrd="4" destOrd="0" presId="urn:microsoft.com/office/officeart/2008/layout/VerticalCurvedList"/>
    <dgm:cxn modelId="{3ABCC548-CDAE-4214-A51B-BC9B41D57C52}" type="presParOf" srcId="{D1CDEB9C-B39F-43E1-8F74-13BBCB59A84C}" destId="{2D1F5FDC-A52B-46FB-8A49-32F045A19081}" srcOrd="0" destOrd="0" presId="urn:microsoft.com/office/officeart/2008/layout/VerticalCurvedList"/>
    <dgm:cxn modelId="{DAAEDB62-C97D-4E3D-AF31-25BF210C49AF}" type="presParOf" srcId="{794F4E30-7219-436F-B9F8-C84E67763504}" destId="{969C70E2-0219-4692-9A48-BC2C43E9F90A}" srcOrd="5" destOrd="0" presId="urn:microsoft.com/office/officeart/2008/layout/VerticalCurvedList"/>
    <dgm:cxn modelId="{F4D874AE-B074-4FCC-A28C-A06579E73E95}" type="presParOf" srcId="{794F4E30-7219-436F-B9F8-C84E67763504}" destId="{24EADDF8-01F3-42A2-A7F1-912CABC55BB9}" srcOrd="6" destOrd="0" presId="urn:microsoft.com/office/officeart/2008/layout/VerticalCurvedList"/>
    <dgm:cxn modelId="{05B0DE41-A85A-4DCD-9A5E-B734907F96C5}" type="presParOf" srcId="{24EADDF8-01F3-42A2-A7F1-912CABC55BB9}" destId="{EB6E7057-BE38-4ECA-B66D-BD931AC3C895}"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919786-BF97-4B64-94EC-C4AD4272409B}">
      <dsp:nvSpPr>
        <dsp:cNvPr id="0" name=""/>
        <dsp:cNvSpPr/>
      </dsp:nvSpPr>
      <dsp:spPr>
        <a:xfrm>
          <a:off x="-6440352" y="-985051"/>
          <a:ext cx="7665750" cy="7665750"/>
        </a:xfrm>
        <a:prstGeom prst="blockArc">
          <a:avLst>
            <a:gd name="adj1" fmla="val 18900000"/>
            <a:gd name="adj2" fmla="val 2700000"/>
            <a:gd name="adj3" fmla="val 282"/>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073FF5-4C2F-4DD7-9311-F4A4F4DE1BFD}">
      <dsp:nvSpPr>
        <dsp:cNvPr id="0" name=""/>
        <dsp:cNvSpPr/>
      </dsp:nvSpPr>
      <dsp:spPr>
        <a:xfrm>
          <a:off x="456142" y="299932"/>
          <a:ext cx="9054574" cy="599637"/>
        </a:xfrm>
        <a:prstGeom prst="rect">
          <a:avLst/>
        </a:prstGeom>
        <a:solidFill>
          <a:srgbClr val="5A93BE">
            <a:hueOff val="0"/>
            <a:satOff val="0"/>
            <a:lumOff val="0"/>
            <a:alphaOff val="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50800" rIns="50800" bIns="50800" numCol="1" spcCol="1270" anchor="ctr" anchorCtr="0">
          <a:noAutofit/>
        </a:bodyPr>
        <a:lstStyle/>
        <a:p>
          <a:pPr marL="0" lvl="0" indent="0" algn="l" defTabSz="1066800">
            <a:lnSpc>
              <a:spcPct val="90000"/>
            </a:lnSpc>
            <a:spcBef>
              <a:spcPct val="0"/>
            </a:spcBef>
            <a:spcAft>
              <a:spcPct val="35000"/>
            </a:spcAft>
            <a:buNone/>
          </a:pPr>
          <a:r>
            <a:rPr kumimoji="0" lang="en-US" sz="2400" b="0" i="0" u="none" strike="noStrike" kern="1200" cap="none" spc="0" normalizeH="0" baseline="0" noProof="0" dirty="0">
              <a:ln>
                <a:noFill/>
              </a:ln>
              <a:solidFill>
                <a:prstClr val="white"/>
              </a:solidFill>
              <a:effectLst/>
              <a:uLnTx/>
              <a:uFillTx/>
              <a:latin typeface="Calibri"/>
              <a:ea typeface="+mn-ea"/>
              <a:cs typeface="+mn-cs"/>
            </a:rPr>
            <a:t>July 27, 2020 - 2 Focus Groups - 16 participants</a:t>
          </a:r>
          <a:endParaRPr lang="en-US" sz="2000" kern="1200" dirty="0">
            <a:solidFill>
              <a:schemeClr val="bg2"/>
            </a:solidFill>
            <a:latin typeface="+mn-lt"/>
          </a:endParaRPr>
        </a:p>
      </dsp:txBody>
      <dsp:txXfrm>
        <a:off x="456142" y="299932"/>
        <a:ext cx="9054574" cy="599637"/>
      </dsp:txXfrm>
    </dsp:sp>
    <dsp:sp modelId="{427755D8-E97C-4FA4-94E9-179493C4E696}">
      <dsp:nvSpPr>
        <dsp:cNvPr id="0" name=""/>
        <dsp:cNvSpPr/>
      </dsp:nvSpPr>
      <dsp:spPr>
        <a:xfrm>
          <a:off x="81369" y="224978"/>
          <a:ext cx="749547" cy="74954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03B8931-D87A-42A8-85EA-0180BDEC24DA}">
      <dsp:nvSpPr>
        <dsp:cNvPr id="0" name=""/>
        <dsp:cNvSpPr/>
      </dsp:nvSpPr>
      <dsp:spPr>
        <a:xfrm>
          <a:off x="949386" y="1199275"/>
          <a:ext cx="8561331" cy="599637"/>
        </a:xfrm>
        <a:prstGeom prst="rect">
          <a:avLst/>
        </a:prstGeom>
        <a:solidFill>
          <a:srgbClr val="5A93BE">
            <a:hueOff val="0"/>
            <a:satOff val="0"/>
            <a:lumOff val="0"/>
            <a:alphaOff val="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50800" rIns="50800" bIns="50800" numCol="1" spcCol="1270" anchor="ctr" anchorCtr="0">
          <a:noAutofit/>
        </a:bodyPr>
        <a:lstStyle/>
        <a:p>
          <a:pPr marL="0" lvl="0" indent="0" algn="l" defTabSz="1066800">
            <a:lnSpc>
              <a:spcPct val="90000"/>
            </a:lnSpc>
            <a:spcBef>
              <a:spcPct val="0"/>
            </a:spcBef>
            <a:spcAft>
              <a:spcPct val="35000"/>
            </a:spcAft>
            <a:buNone/>
          </a:pPr>
          <a:r>
            <a:rPr kumimoji="0" lang="en-US" sz="2400" b="0" i="0" u="none" strike="noStrike" kern="1200" cap="none" spc="0" normalizeH="0" baseline="0" noProof="0" dirty="0">
              <a:ln>
                <a:noFill/>
              </a:ln>
              <a:solidFill>
                <a:prstClr val="white"/>
              </a:solidFill>
              <a:effectLst/>
              <a:uLnTx/>
              <a:uFillTx/>
              <a:latin typeface="Calibri"/>
              <a:ea typeface="+mn-ea"/>
              <a:cs typeface="+mn-cs"/>
            </a:rPr>
            <a:t>July 29, 2020 - 4 Stakeholder Interviews -14 participants</a:t>
          </a:r>
        </a:p>
      </dsp:txBody>
      <dsp:txXfrm>
        <a:off x="949386" y="1199275"/>
        <a:ext cx="8561331" cy="599637"/>
      </dsp:txXfrm>
    </dsp:sp>
    <dsp:sp modelId="{ED346BB3-E1E2-420A-AA72-43E646FA93D2}">
      <dsp:nvSpPr>
        <dsp:cNvPr id="0" name=""/>
        <dsp:cNvSpPr/>
      </dsp:nvSpPr>
      <dsp:spPr>
        <a:xfrm>
          <a:off x="574612" y="1124320"/>
          <a:ext cx="749547" cy="74954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CCBBBF-8758-4247-BB1E-BC52E4CA84D9}">
      <dsp:nvSpPr>
        <dsp:cNvPr id="0" name=""/>
        <dsp:cNvSpPr/>
      </dsp:nvSpPr>
      <dsp:spPr>
        <a:xfrm>
          <a:off x="1174933" y="2098618"/>
          <a:ext cx="8335783" cy="599637"/>
        </a:xfrm>
        <a:prstGeom prst="rect">
          <a:avLst/>
        </a:prstGeom>
        <a:solidFill>
          <a:srgbClr val="5A93BE">
            <a:hueOff val="0"/>
            <a:satOff val="0"/>
            <a:lumOff val="0"/>
            <a:alphaOff val="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50800" rIns="50800" bIns="50800" numCol="1" spcCol="1270" anchor="ctr" anchorCtr="0">
          <a:noAutofit/>
        </a:bodyPr>
        <a:lstStyle/>
        <a:p>
          <a:pPr marL="0" lvl="0" indent="0" algn="l" defTabSz="1066800">
            <a:lnSpc>
              <a:spcPct val="90000"/>
            </a:lnSpc>
            <a:spcBef>
              <a:spcPct val="0"/>
            </a:spcBef>
            <a:spcAft>
              <a:spcPct val="35000"/>
            </a:spcAft>
            <a:buNone/>
          </a:pPr>
          <a:r>
            <a:rPr kumimoji="0" lang="en-US" sz="2400" b="0" i="0" u="none" strike="noStrike" kern="1200" cap="none" spc="0" normalizeH="0" baseline="0" noProof="0" dirty="0">
              <a:ln>
                <a:noFill/>
              </a:ln>
              <a:solidFill>
                <a:prstClr val="white"/>
              </a:solidFill>
              <a:effectLst/>
              <a:uLnTx/>
              <a:uFillTx/>
              <a:latin typeface="Calibri"/>
              <a:ea typeface="+mn-ea"/>
              <a:cs typeface="+mn-cs"/>
            </a:rPr>
            <a:t>July 30, 2020 Public Zoom Webinar – 118 participants</a:t>
          </a:r>
        </a:p>
      </dsp:txBody>
      <dsp:txXfrm>
        <a:off x="1174933" y="2098618"/>
        <a:ext cx="8335783" cy="599637"/>
      </dsp:txXfrm>
    </dsp:sp>
    <dsp:sp modelId="{F3E12BF3-21C0-4937-BD3B-BB70F6975643}">
      <dsp:nvSpPr>
        <dsp:cNvPr id="0" name=""/>
        <dsp:cNvSpPr/>
      </dsp:nvSpPr>
      <dsp:spPr>
        <a:xfrm>
          <a:off x="800160" y="2023663"/>
          <a:ext cx="749547" cy="74954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F66147-FF68-488E-BB7F-F0B66385A8D9}">
      <dsp:nvSpPr>
        <dsp:cNvPr id="0" name=""/>
        <dsp:cNvSpPr/>
      </dsp:nvSpPr>
      <dsp:spPr>
        <a:xfrm>
          <a:off x="1174933" y="2997391"/>
          <a:ext cx="8335783" cy="599637"/>
        </a:xfrm>
        <a:prstGeom prst="rect">
          <a:avLst/>
        </a:prstGeom>
        <a:solidFill>
          <a:srgbClr val="5A93BE">
            <a:hueOff val="0"/>
            <a:satOff val="0"/>
            <a:lumOff val="0"/>
            <a:alphaOff val="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50800" rIns="50800" bIns="50800" numCol="1" spcCol="1270" anchor="ctr" anchorCtr="0">
          <a:noAutofit/>
        </a:bodyPr>
        <a:lstStyle/>
        <a:p>
          <a:pPr marL="0" lvl="0" indent="0" algn="l" defTabSz="1066800">
            <a:lnSpc>
              <a:spcPct val="90000"/>
            </a:lnSpc>
            <a:spcBef>
              <a:spcPct val="0"/>
            </a:spcBef>
            <a:spcAft>
              <a:spcPct val="35000"/>
            </a:spcAft>
            <a:buNone/>
          </a:pPr>
          <a:r>
            <a:rPr kumimoji="0" lang="en-US" sz="2400" b="0" i="0" u="none" strike="noStrike" kern="1200" cap="none" spc="0" normalizeH="0" baseline="0" noProof="0" dirty="0">
              <a:ln>
                <a:noFill/>
              </a:ln>
              <a:solidFill>
                <a:prstClr val="white"/>
              </a:solidFill>
              <a:effectLst/>
              <a:uLnTx/>
              <a:uFillTx/>
              <a:latin typeface="Calibri"/>
              <a:ea typeface="+mn-ea"/>
              <a:cs typeface="+mn-cs"/>
            </a:rPr>
            <a:t>August</a:t>
          </a:r>
          <a:r>
            <a:rPr kumimoji="0" lang="en-US" sz="2400" b="1" i="0" u="none" strike="noStrike" kern="1200" cap="none" spc="0" normalizeH="0" baseline="0" noProof="0" dirty="0">
              <a:ln>
                <a:noFill/>
              </a:ln>
              <a:solidFill>
                <a:prstClr val="white"/>
              </a:solidFill>
              <a:effectLst/>
              <a:uLnTx/>
              <a:uFillTx/>
              <a:latin typeface="Calibri"/>
              <a:ea typeface="+mn-ea"/>
              <a:cs typeface="+mn-cs"/>
            </a:rPr>
            <a:t>/September 2020 - 1,845</a:t>
          </a:r>
          <a:r>
            <a:rPr kumimoji="0" lang="en-US" sz="2400" b="0" i="0" u="none" strike="noStrike" kern="1200" cap="none" spc="0" normalizeH="0" baseline="0" noProof="0" dirty="0">
              <a:ln>
                <a:noFill/>
              </a:ln>
              <a:solidFill>
                <a:prstClr val="white"/>
              </a:solidFill>
              <a:effectLst/>
              <a:uLnTx/>
              <a:uFillTx/>
              <a:latin typeface="Calibri"/>
              <a:ea typeface="+mn-ea"/>
              <a:cs typeface="+mn-cs"/>
            </a:rPr>
            <a:t> Completed Surveys</a:t>
          </a:r>
        </a:p>
      </dsp:txBody>
      <dsp:txXfrm>
        <a:off x="1174933" y="2997391"/>
        <a:ext cx="8335783" cy="599637"/>
      </dsp:txXfrm>
    </dsp:sp>
    <dsp:sp modelId="{1C2DD6D7-BC35-4674-96BE-6732CFB38865}">
      <dsp:nvSpPr>
        <dsp:cNvPr id="0" name=""/>
        <dsp:cNvSpPr/>
      </dsp:nvSpPr>
      <dsp:spPr>
        <a:xfrm>
          <a:off x="800160" y="2922436"/>
          <a:ext cx="749547" cy="74954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F8EDBB-58AF-4D61-9E75-E9A34E578E6B}">
      <dsp:nvSpPr>
        <dsp:cNvPr id="0" name=""/>
        <dsp:cNvSpPr/>
      </dsp:nvSpPr>
      <dsp:spPr>
        <a:xfrm>
          <a:off x="949386" y="3896734"/>
          <a:ext cx="8561331" cy="599637"/>
        </a:xfrm>
        <a:prstGeom prst="rect">
          <a:avLst/>
        </a:prstGeom>
        <a:solidFill>
          <a:srgbClr val="5A93BE">
            <a:hueOff val="0"/>
            <a:satOff val="0"/>
            <a:lumOff val="0"/>
            <a:alphaOff val="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50800" rIns="50800" bIns="50800" numCol="1" spcCol="1270" anchor="ctr" anchorCtr="0">
          <a:noAutofit/>
        </a:bodyPr>
        <a:lstStyle/>
        <a:p>
          <a:pPr marL="0" lvl="0" indent="0" algn="l" defTabSz="1066800">
            <a:lnSpc>
              <a:spcPct val="90000"/>
            </a:lnSpc>
            <a:spcBef>
              <a:spcPct val="0"/>
            </a:spcBef>
            <a:spcAft>
              <a:spcPct val="35000"/>
            </a:spcAft>
            <a:buNone/>
          </a:pPr>
          <a:r>
            <a:rPr kumimoji="0" lang="en-US" sz="2400" b="0" i="0" u="none" strike="noStrike" kern="1200" cap="none" spc="0" normalizeH="0" baseline="0" dirty="0">
              <a:ln>
                <a:noFill/>
              </a:ln>
              <a:solidFill>
                <a:prstClr val="white"/>
              </a:solidFill>
              <a:effectLst/>
              <a:uLnTx/>
              <a:uFillTx/>
              <a:latin typeface="Calibri"/>
              <a:ea typeface="+mn-ea"/>
              <a:cs typeface="+mn-cs"/>
            </a:rPr>
            <a:t>October 29, 2020 Findings Webinar Presentation</a:t>
          </a:r>
        </a:p>
      </dsp:txBody>
      <dsp:txXfrm>
        <a:off x="949386" y="3896734"/>
        <a:ext cx="8561331" cy="599637"/>
      </dsp:txXfrm>
    </dsp:sp>
    <dsp:sp modelId="{FA36119D-8940-48D0-9006-7115D463DAC2}">
      <dsp:nvSpPr>
        <dsp:cNvPr id="0" name=""/>
        <dsp:cNvSpPr/>
      </dsp:nvSpPr>
      <dsp:spPr>
        <a:xfrm>
          <a:off x="574612" y="3821779"/>
          <a:ext cx="749547" cy="74954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4DA3C3-A512-4D36-8DCC-C8874BEB54D6}">
      <dsp:nvSpPr>
        <dsp:cNvPr id="0" name=""/>
        <dsp:cNvSpPr/>
      </dsp:nvSpPr>
      <dsp:spPr>
        <a:xfrm>
          <a:off x="456142" y="4796077"/>
          <a:ext cx="9054574" cy="599637"/>
        </a:xfrm>
        <a:prstGeom prst="rect">
          <a:avLst/>
        </a:prstGeom>
        <a:solidFill>
          <a:srgbClr val="0070C0"/>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50800" rIns="50800" bIns="50800" numCol="1" spcCol="1270" anchor="ctr" anchorCtr="0">
          <a:noAutofit/>
        </a:bodyPr>
        <a:lstStyle/>
        <a:p>
          <a:pPr marL="0" lvl="0" indent="0" algn="l" defTabSz="1066800">
            <a:lnSpc>
              <a:spcPct val="90000"/>
            </a:lnSpc>
            <a:spcBef>
              <a:spcPct val="0"/>
            </a:spcBef>
            <a:spcAft>
              <a:spcPct val="35000"/>
            </a:spcAft>
            <a:buNone/>
          </a:pPr>
          <a:r>
            <a:rPr kumimoji="0" lang="en-US" sz="2400" b="0" i="0" u="none" strike="noStrike" kern="1200" cap="none" spc="0" normalizeH="0" baseline="0" dirty="0">
              <a:ln>
                <a:noFill/>
              </a:ln>
              <a:solidFill>
                <a:prstClr val="white"/>
              </a:solidFill>
              <a:effectLst/>
              <a:uLnTx/>
              <a:uFillTx/>
              <a:latin typeface="Calibri"/>
              <a:ea typeface="+mn-ea"/>
              <a:cs typeface="+mn-cs"/>
            </a:rPr>
            <a:t>November 17, 2020 Final Report Webinar Presentation</a:t>
          </a:r>
        </a:p>
      </dsp:txBody>
      <dsp:txXfrm>
        <a:off x="456142" y="4796077"/>
        <a:ext cx="9054574" cy="599637"/>
      </dsp:txXfrm>
    </dsp:sp>
    <dsp:sp modelId="{A85A003E-1491-4B8A-BD35-78BB98D9534B}">
      <dsp:nvSpPr>
        <dsp:cNvPr id="0" name=""/>
        <dsp:cNvSpPr/>
      </dsp:nvSpPr>
      <dsp:spPr>
        <a:xfrm>
          <a:off x="81369" y="4721122"/>
          <a:ext cx="749547" cy="74954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919786-BF97-4B64-94EC-C4AD4272409B}">
      <dsp:nvSpPr>
        <dsp:cNvPr id="0" name=""/>
        <dsp:cNvSpPr/>
      </dsp:nvSpPr>
      <dsp:spPr>
        <a:xfrm>
          <a:off x="-6435432" y="-1024499"/>
          <a:ext cx="7665750" cy="7665750"/>
        </a:xfrm>
        <a:prstGeom prst="blockArc">
          <a:avLst>
            <a:gd name="adj1" fmla="val 18900000"/>
            <a:gd name="adj2" fmla="val 2700000"/>
            <a:gd name="adj3" fmla="val 282"/>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073FF5-4C2F-4DD7-9311-F4A4F4DE1BFD}">
      <dsp:nvSpPr>
        <dsp:cNvPr id="0" name=""/>
        <dsp:cNvSpPr/>
      </dsp:nvSpPr>
      <dsp:spPr>
        <a:xfrm>
          <a:off x="399549" y="219476"/>
          <a:ext cx="9116087" cy="517620"/>
        </a:xfrm>
        <a:prstGeom prst="rect">
          <a:avLst/>
        </a:prstGeom>
        <a:solidFill>
          <a:srgbClr val="5A93BE">
            <a:hueOff val="0"/>
            <a:satOff val="0"/>
            <a:lumOff val="0"/>
            <a:alphaOff val="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50800" rIns="50800" bIns="50800" numCol="1" spcCol="1270" anchor="ctr" anchorCtr="0">
          <a:noAutofit/>
        </a:bodyPr>
        <a:lstStyle/>
        <a:p>
          <a:pPr marL="0" lvl="0" indent="0" algn="l" defTabSz="1066800">
            <a:lnSpc>
              <a:spcPct val="90000"/>
            </a:lnSpc>
            <a:spcBef>
              <a:spcPct val="0"/>
            </a:spcBef>
            <a:spcAft>
              <a:spcPct val="35000"/>
            </a:spcAft>
            <a:buNone/>
          </a:pPr>
          <a:r>
            <a:rPr lang="en-US" sz="2400" kern="1200" baseline="0" dirty="0">
              <a:solidFill>
                <a:prstClr val="white"/>
              </a:solidFill>
              <a:latin typeface="+mn-lt"/>
              <a:ea typeface="+mn-ea"/>
              <a:cs typeface="+mn-cs"/>
            </a:rPr>
            <a:t>Objectives</a:t>
          </a:r>
          <a:r>
            <a:rPr lang="en-US" sz="2400" kern="1200" dirty="0">
              <a:solidFill>
                <a:schemeClr val="bg2"/>
              </a:solidFill>
              <a:latin typeface="+mn-lt"/>
            </a:rPr>
            <a:t> for this plan include</a:t>
          </a:r>
          <a:r>
            <a:rPr lang="en-US" sz="2000" kern="1200" dirty="0">
              <a:solidFill>
                <a:schemeClr val="bg2"/>
              </a:solidFill>
              <a:latin typeface="+mn-lt"/>
            </a:rPr>
            <a:t>:</a:t>
          </a:r>
        </a:p>
      </dsp:txBody>
      <dsp:txXfrm>
        <a:off x="399549" y="219476"/>
        <a:ext cx="9116087" cy="517620"/>
      </dsp:txXfrm>
    </dsp:sp>
    <dsp:sp modelId="{427755D8-E97C-4FA4-94E9-179493C4E696}">
      <dsp:nvSpPr>
        <dsp:cNvPr id="0" name=""/>
        <dsp:cNvSpPr/>
      </dsp:nvSpPr>
      <dsp:spPr>
        <a:xfrm>
          <a:off x="76036" y="154773"/>
          <a:ext cx="647025" cy="647025"/>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06DE32-66FD-4F81-9BD9-2D832FA5EE90}">
      <dsp:nvSpPr>
        <dsp:cNvPr id="0" name=""/>
        <dsp:cNvSpPr/>
      </dsp:nvSpPr>
      <dsp:spPr>
        <a:xfrm>
          <a:off x="868301" y="996362"/>
          <a:ext cx="8647335" cy="517620"/>
        </a:xfrm>
        <a:prstGeom prst="rect">
          <a:avLst/>
        </a:prstGeom>
        <a:solidFill>
          <a:srgbClr val="5A93BE">
            <a:hueOff val="0"/>
            <a:satOff val="0"/>
            <a:lumOff val="0"/>
            <a:alphaOff val="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baseline="0" dirty="0">
              <a:solidFill>
                <a:prstClr val="white"/>
              </a:solidFill>
              <a:latin typeface="+mn-lt"/>
              <a:ea typeface="+mn-ea"/>
              <a:cs typeface="+mn-cs"/>
            </a:rPr>
            <a:t>Engagement of community, staff, and stakeholders</a:t>
          </a:r>
        </a:p>
      </dsp:txBody>
      <dsp:txXfrm>
        <a:off x="868301" y="996362"/>
        <a:ext cx="8647335" cy="517620"/>
      </dsp:txXfrm>
    </dsp:sp>
    <dsp:sp modelId="{916FBD12-6966-41D4-B8AE-AEFCF79B3F9A}">
      <dsp:nvSpPr>
        <dsp:cNvPr id="0" name=""/>
        <dsp:cNvSpPr/>
      </dsp:nvSpPr>
      <dsp:spPr>
        <a:xfrm>
          <a:off x="544788" y="931660"/>
          <a:ext cx="647025" cy="647025"/>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76F677-9456-4695-A3CF-09CA7E4F6D50}">
      <dsp:nvSpPr>
        <dsp:cNvPr id="0" name=""/>
        <dsp:cNvSpPr/>
      </dsp:nvSpPr>
      <dsp:spPr>
        <a:xfrm>
          <a:off x="1201212" y="1742165"/>
          <a:ext cx="8390461" cy="517620"/>
        </a:xfrm>
        <a:prstGeom prst="rect">
          <a:avLst/>
        </a:prstGeom>
        <a:solidFill>
          <a:srgbClr val="5A93BE">
            <a:hueOff val="0"/>
            <a:satOff val="0"/>
            <a:lumOff val="0"/>
            <a:alphaOff val="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baseline="0" dirty="0">
              <a:solidFill>
                <a:prstClr val="white"/>
              </a:solidFill>
              <a:latin typeface="+mn-lt"/>
              <a:ea typeface="+mn-ea"/>
              <a:cs typeface="+mn-cs"/>
            </a:rPr>
            <a:t>Identification of community needs</a:t>
          </a:r>
        </a:p>
      </dsp:txBody>
      <dsp:txXfrm>
        <a:off x="1201212" y="1742165"/>
        <a:ext cx="8390461" cy="517620"/>
      </dsp:txXfrm>
    </dsp:sp>
    <dsp:sp modelId="{4B3AD478-CBC5-4FBE-BCEA-02E0CA07723E}">
      <dsp:nvSpPr>
        <dsp:cNvPr id="0" name=""/>
        <dsp:cNvSpPr/>
      </dsp:nvSpPr>
      <dsp:spPr>
        <a:xfrm>
          <a:off x="801662" y="1707977"/>
          <a:ext cx="647025" cy="647025"/>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F6F97C-5AE4-4939-ADE0-68903BEC36F8}">
      <dsp:nvSpPr>
        <dsp:cNvPr id="0" name=""/>
        <dsp:cNvSpPr/>
      </dsp:nvSpPr>
      <dsp:spPr>
        <a:xfrm>
          <a:off x="1207192" y="2549566"/>
          <a:ext cx="8308444" cy="517620"/>
        </a:xfrm>
        <a:prstGeom prst="rect">
          <a:avLst/>
        </a:prstGeom>
        <a:solidFill>
          <a:srgbClr val="5A93BE">
            <a:hueOff val="0"/>
            <a:satOff val="0"/>
            <a:lumOff val="0"/>
            <a:alphaOff val="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baseline="0" dirty="0">
              <a:solidFill>
                <a:prstClr val="white"/>
              </a:solidFill>
              <a:latin typeface="+mn-lt"/>
              <a:ea typeface="+mn-ea"/>
              <a:cs typeface="+mn-cs"/>
            </a:rPr>
            <a:t>Evaluation of current facility operations &amp; maintenance</a:t>
          </a:r>
        </a:p>
      </dsp:txBody>
      <dsp:txXfrm>
        <a:off x="1207192" y="2549566"/>
        <a:ext cx="8308444" cy="517620"/>
      </dsp:txXfrm>
    </dsp:sp>
    <dsp:sp modelId="{F53ADA9C-5E87-4A88-AF1C-EFFD6C1DE5BB}">
      <dsp:nvSpPr>
        <dsp:cNvPr id="0" name=""/>
        <dsp:cNvSpPr/>
      </dsp:nvSpPr>
      <dsp:spPr>
        <a:xfrm>
          <a:off x="883679" y="2484863"/>
          <a:ext cx="647025" cy="647025"/>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224FB5-61FC-40CD-82BB-61DDA86F4539}">
      <dsp:nvSpPr>
        <dsp:cNvPr id="0" name=""/>
        <dsp:cNvSpPr/>
      </dsp:nvSpPr>
      <dsp:spPr>
        <a:xfrm>
          <a:off x="1125175" y="3326452"/>
          <a:ext cx="8390461" cy="517620"/>
        </a:xfrm>
        <a:prstGeom prst="rect">
          <a:avLst/>
        </a:prstGeom>
        <a:solidFill>
          <a:srgbClr val="5A93BE">
            <a:hueOff val="0"/>
            <a:satOff val="0"/>
            <a:lumOff val="0"/>
            <a:alphaOff val="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baseline="0" dirty="0">
              <a:solidFill>
                <a:prstClr val="white"/>
              </a:solidFill>
              <a:latin typeface="+mn-lt"/>
              <a:ea typeface="+mn-ea"/>
              <a:cs typeface="+mn-cs"/>
            </a:rPr>
            <a:t>Assessment of FNSB Parks and Recreation</a:t>
          </a:r>
        </a:p>
      </dsp:txBody>
      <dsp:txXfrm>
        <a:off x="1125175" y="3326452"/>
        <a:ext cx="8390461" cy="517620"/>
      </dsp:txXfrm>
    </dsp:sp>
    <dsp:sp modelId="{01F3DC37-0591-42EC-AC2D-E8C299B2CDDE}">
      <dsp:nvSpPr>
        <dsp:cNvPr id="0" name=""/>
        <dsp:cNvSpPr/>
      </dsp:nvSpPr>
      <dsp:spPr>
        <a:xfrm>
          <a:off x="801662" y="3261749"/>
          <a:ext cx="647025" cy="647025"/>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A2E938-D7CD-4656-91CB-54757FD112CF}">
      <dsp:nvSpPr>
        <dsp:cNvPr id="0" name=""/>
        <dsp:cNvSpPr/>
      </dsp:nvSpPr>
      <dsp:spPr>
        <a:xfrm>
          <a:off x="868301" y="4102769"/>
          <a:ext cx="8647335" cy="517620"/>
        </a:xfrm>
        <a:prstGeom prst="rect">
          <a:avLst/>
        </a:prstGeom>
        <a:solidFill>
          <a:srgbClr val="5A93BE">
            <a:hueOff val="0"/>
            <a:satOff val="0"/>
            <a:lumOff val="0"/>
            <a:alphaOff val="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baseline="0" dirty="0">
              <a:solidFill>
                <a:prstClr val="white"/>
              </a:solidFill>
              <a:latin typeface="+mn-lt"/>
              <a:ea typeface="+mn-ea"/>
              <a:cs typeface="+mn-cs"/>
            </a:rPr>
            <a:t>Assessment of partnerships,</a:t>
          </a:r>
        </a:p>
      </dsp:txBody>
      <dsp:txXfrm>
        <a:off x="868301" y="4102769"/>
        <a:ext cx="8647335" cy="517620"/>
      </dsp:txXfrm>
    </dsp:sp>
    <dsp:sp modelId="{75A3C2B6-FB12-4B12-9214-6777A777328B}">
      <dsp:nvSpPr>
        <dsp:cNvPr id="0" name=""/>
        <dsp:cNvSpPr/>
      </dsp:nvSpPr>
      <dsp:spPr>
        <a:xfrm>
          <a:off x="544788" y="4038066"/>
          <a:ext cx="647025" cy="647025"/>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D8A7B3A-CA6A-4881-BF89-B78B3507E5C8}">
      <dsp:nvSpPr>
        <dsp:cNvPr id="0" name=""/>
        <dsp:cNvSpPr/>
      </dsp:nvSpPr>
      <dsp:spPr>
        <a:xfrm>
          <a:off x="399549" y="4665226"/>
          <a:ext cx="9116087" cy="946479"/>
        </a:xfrm>
        <a:prstGeom prst="rect">
          <a:avLst/>
        </a:prstGeom>
        <a:solidFill>
          <a:srgbClr val="5A93BE">
            <a:hueOff val="0"/>
            <a:satOff val="0"/>
            <a:lumOff val="0"/>
            <a:alphaOff val="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baseline="0" dirty="0">
              <a:solidFill>
                <a:prstClr val="white"/>
              </a:solidFill>
              <a:latin typeface="+mn-lt"/>
              <a:ea typeface="+mn-ea"/>
              <a:cs typeface="+mn-cs"/>
            </a:rPr>
            <a:t>Development of recommendations for the best method to manage the Carlson Center.</a:t>
          </a:r>
        </a:p>
      </dsp:txBody>
      <dsp:txXfrm>
        <a:off x="399549" y="4665226"/>
        <a:ext cx="9116087" cy="946479"/>
      </dsp:txXfrm>
    </dsp:sp>
    <dsp:sp modelId="{6A7F4C2E-FFBD-44A8-95C0-17E77CAB0D39}">
      <dsp:nvSpPr>
        <dsp:cNvPr id="0" name=""/>
        <dsp:cNvSpPr/>
      </dsp:nvSpPr>
      <dsp:spPr>
        <a:xfrm>
          <a:off x="76036" y="4814953"/>
          <a:ext cx="647025" cy="647025"/>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B12B89-523F-4E0B-AF35-7CBF36A1A510}">
      <dsp:nvSpPr>
        <dsp:cNvPr id="0" name=""/>
        <dsp:cNvSpPr/>
      </dsp:nvSpPr>
      <dsp:spPr>
        <a:xfrm>
          <a:off x="-6126981" y="-937410"/>
          <a:ext cx="7293488" cy="7293488"/>
        </a:xfrm>
        <a:prstGeom prst="blockArc">
          <a:avLst>
            <a:gd name="adj1" fmla="val 18900000"/>
            <a:gd name="adj2" fmla="val 2700000"/>
            <a:gd name="adj3" fmla="val 296"/>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369CAD5-2587-4CA3-B183-994C1882B138}">
      <dsp:nvSpPr>
        <dsp:cNvPr id="0" name=""/>
        <dsp:cNvSpPr/>
      </dsp:nvSpPr>
      <dsp:spPr>
        <a:xfrm>
          <a:off x="610504" y="416587"/>
          <a:ext cx="7440913" cy="833607"/>
        </a:xfrm>
        <a:prstGeom prst="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baseline="0" dirty="0">
              <a:solidFill>
                <a:schemeClr val="tx1"/>
              </a:solidFill>
            </a:rPr>
            <a:t>69% of respondents are current users of Alaska Centennial Center for the Arts programs and facilities</a:t>
          </a:r>
        </a:p>
      </dsp:txBody>
      <dsp:txXfrm>
        <a:off x="610504" y="416587"/>
        <a:ext cx="7440913" cy="833607"/>
      </dsp:txXfrm>
    </dsp:sp>
    <dsp:sp modelId="{9D779EFA-2656-4839-A79B-F7342BCE588A}">
      <dsp:nvSpPr>
        <dsp:cNvPr id="0" name=""/>
        <dsp:cNvSpPr/>
      </dsp:nvSpPr>
      <dsp:spPr>
        <a:xfrm>
          <a:off x="89500" y="312386"/>
          <a:ext cx="1042009" cy="104200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C0C0520-35A7-4C29-93D4-AE08E6AD9925}">
      <dsp:nvSpPr>
        <dsp:cNvPr id="0" name=""/>
        <dsp:cNvSpPr/>
      </dsp:nvSpPr>
      <dsp:spPr>
        <a:xfrm>
          <a:off x="1088431" y="1667215"/>
          <a:ext cx="6962986" cy="833607"/>
        </a:xfrm>
        <a:prstGeom prst="rect">
          <a:avLst/>
        </a:prstGeom>
        <a:solidFill>
          <a:srgbClr val="00B0F0"/>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baseline="0" dirty="0">
              <a:solidFill>
                <a:schemeClr val="tx1"/>
              </a:solidFill>
              <a:latin typeface="Arial"/>
              <a:ea typeface="+mn-ea"/>
              <a:cs typeface="+mn-cs"/>
            </a:rPr>
            <a:t>87% of respondents use programs or facilities at the Carlson Center.  </a:t>
          </a:r>
        </a:p>
      </dsp:txBody>
      <dsp:txXfrm>
        <a:off x="1088431" y="1667215"/>
        <a:ext cx="6962986" cy="833607"/>
      </dsp:txXfrm>
    </dsp:sp>
    <dsp:sp modelId="{B8C1EF4A-FAAF-425B-9356-22A9C5804A86}">
      <dsp:nvSpPr>
        <dsp:cNvPr id="0" name=""/>
        <dsp:cNvSpPr/>
      </dsp:nvSpPr>
      <dsp:spPr>
        <a:xfrm>
          <a:off x="567426" y="1563014"/>
          <a:ext cx="1042009" cy="104200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9809409-227B-4BB4-8B3B-974653B8D440}">
      <dsp:nvSpPr>
        <dsp:cNvPr id="0" name=""/>
        <dsp:cNvSpPr/>
      </dsp:nvSpPr>
      <dsp:spPr>
        <a:xfrm>
          <a:off x="1088431" y="2917843"/>
          <a:ext cx="6962986" cy="8336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baseline="0" dirty="0"/>
            <a:t>36% of respondents are very familiar with the Alaska Centennial Center for the Arts, 27% are moderately familiar, 36% are not familiar</a:t>
          </a:r>
        </a:p>
      </dsp:txBody>
      <dsp:txXfrm>
        <a:off x="1088431" y="2917843"/>
        <a:ext cx="6962986" cy="833607"/>
      </dsp:txXfrm>
    </dsp:sp>
    <dsp:sp modelId="{FC93FB28-FD0C-419C-9249-76F0072A8AC3}">
      <dsp:nvSpPr>
        <dsp:cNvPr id="0" name=""/>
        <dsp:cNvSpPr/>
      </dsp:nvSpPr>
      <dsp:spPr>
        <a:xfrm>
          <a:off x="567426" y="2813642"/>
          <a:ext cx="1042009" cy="104200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BBBF856-2548-452A-933E-3B2DAE8F94E9}">
      <dsp:nvSpPr>
        <dsp:cNvPr id="0" name=""/>
        <dsp:cNvSpPr/>
      </dsp:nvSpPr>
      <dsp:spPr>
        <a:xfrm>
          <a:off x="610504" y="4168472"/>
          <a:ext cx="7440913" cy="8336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baseline="0" dirty="0"/>
            <a:t>56% of respondents are very familiar with the Carlson Center, 29% are moderately familiar, 15% are not familiar</a:t>
          </a:r>
        </a:p>
      </dsp:txBody>
      <dsp:txXfrm>
        <a:off x="610504" y="4168472"/>
        <a:ext cx="7440913" cy="833607"/>
      </dsp:txXfrm>
    </dsp:sp>
    <dsp:sp modelId="{8B7043CC-325D-4772-BF73-06D8751855BD}">
      <dsp:nvSpPr>
        <dsp:cNvPr id="0" name=""/>
        <dsp:cNvSpPr/>
      </dsp:nvSpPr>
      <dsp:spPr>
        <a:xfrm>
          <a:off x="89500" y="4064271"/>
          <a:ext cx="1042009" cy="104200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B12B89-523F-4E0B-AF35-7CBF36A1A510}">
      <dsp:nvSpPr>
        <dsp:cNvPr id="0" name=""/>
        <dsp:cNvSpPr/>
      </dsp:nvSpPr>
      <dsp:spPr>
        <a:xfrm>
          <a:off x="-6126981" y="-937410"/>
          <a:ext cx="7293488" cy="7293488"/>
        </a:xfrm>
        <a:prstGeom prst="blockArc">
          <a:avLst>
            <a:gd name="adj1" fmla="val 18900000"/>
            <a:gd name="adj2" fmla="val 2700000"/>
            <a:gd name="adj3" fmla="val 296"/>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369CAD5-2587-4CA3-B183-994C1882B138}">
      <dsp:nvSpPr>
        <dsp:cNvPr id="0" name=""/>
        <dsp:cNvSpPr/>
      </dsp:nvSpPr>
      <dsp:spPr>
        <a:xfrm>
          <a:off x="610504" y="416587"/>
          <a:ext cx="7440913" cy="833607"/>
        </a:xfrm>
        <a:prstGeom prst="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baseline="0" dirty="0"/>
            <a:t>73% more programs/community events, 48% improved communication about offerings, </a:t>
          </a:r>
        </a:p>
      </dsp:txBody>
      <dsp:txXfrm>
        <a:off x="610504" y="416587"/>
        <a:ext cx="7440913" cy="833607"/>
      </dsp:txXfrm>
    </dsp:sp>
    <dsp:sp modelId="{9D779EFA-2656-4839-A79B-F7342BCE588A}">
      <dsp:nvSpPr>
        <dsp:cNvPr id="0" name=""/>
        <dsp:cNvSpPr/>
      </dsp:nvSpPr>
      <dsp:spPr>
        <a:xfrm>
          <a:off x="89500" y="312386"/>
          <a:ext cx="1042009" cy="104200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C0C0520-35A7-4C29-93D4-AE08E6AD9925}">
      <dsp:nvSpPr>
        <dsp:cNvPr id="0" name=""/>
        <dsp:cNvSpPr/>
      </dsp:nvSpPr>
      <dsp:spPr>
        <a:xfrm>
          <a:off x="1088431" y="1667215"/>
          <a:ext cx="6962986" cy="833607"/>
        </a:xfrm>
        <a:prstGeom prst="rect">
          <a:avLst/>
        </a:prstGeom>
        <a:solidFill>
          <a:srgbClr val="0070C0"/>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baseline="0" dirty="0">
              <a:solidFill>
                <a:prstClr val="white"/>
              </a:solidFill>
              <a:latin typeface="Arial"/>
              <a:ea typeface="+mn-ea"/>
              <a:cs typeface="+mn-cs"/>
            </a:rPr>
            <a:t>45% more facilities and amenities, 43% lower pricing/user fees for rentals</a:t>
          </a:r>
        </a:p>
      </dsp:txBody>
      <dsp:txXfrm>
        <a:off x="1088431" y="1667215"/>
        <a:ext cx="6962986" cy="833607"/>
      </dsp:txXfrm>
    </dsp:sp>
    <dsp:sp modelId="{B8C1EF4A-FAAF-425B-9356-22A9C5804A86}">
      <dsp:nvSpPr>
        <dsp:cNvPr id="0" name=""/>
        <dsp:cNvSpPr/>
      </dsp:nvSpPr>
      <dsp:spPr>
        <a:xfrm>
          <a:off x="567426" y="1563014"/>
          <a:ext cx="1042009" cy="104200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29A9A9D-5D75-463C-B066-9702DB6637C5}">
      <dsp:nvSpPr>
        <dsp:cNvPr id="0" name=""/>
        <dsp:cNvSpPr/>
      </dsp:nvSpPr>
      <dsp:spPr>
        <a:xfrm>
          <a:off x="1088431" y="2917843"/>
          <a:ext cx="6962986" cy="833607"/>
        </a:xfrm>
        <a:prstGeom prst="rect">
          <a:avLst/>
        </a:prstGeom>
        <a:solidFill>
          <a:srgbClr val="00B0F0"/>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baseline="0" dirty="0">
              <a:solidFill>
                <a:prstClr val="black"/>
              </a:solidFill>
              <a:latin typeface="Arial"/>
              <a:ea typeface="+mn-ea"/>
              <a:cs typeface="+mn-cs"/>
            </a:rPr>
            <a:t>41% renovation very important, 28% somewhat important</a:t>
          </a:r>
        </a:p>
      </dsp:txBody>
      <dsp:txXfrm>
        <a:off x="1088431" y="2917843"/>
        <a:ext cx="6962986" cy="833607"/>
      </dsp:txXfrm>
    </dsp:sp>
    <dsp:sp modelId="{FC93FB28-FD0C-419C-9249-76F0072A8AC3}">
      <dsp:nvSpPr>
        <dsp:cNvPr id="0" name=""/>
        <dsp:cNvSpPr/>
      </dsp:nvSpPr>
      <dsp:spPr>
        <a:xfrm>
          <a:off x="567426" y="2813642"/>
          <a:ext cx="1042009" cy="104200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FC28962-B26F-4F0B-9C81-F989EA1175E4}">
      <dsp:nvSpPr>
        <dsp:cNvPr id="0" name=""/>
        <dsp:cNvSpPr/>
      </dsp:nvSpPr>
      <dsp:spPr>
        <a:xfrm>
          <a:off x="610504" y="4168472"/>
          <a:ext cx="7440913" cy="833607"/>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baseline="0" dirty="0">
              <a:solidFill>
                <a:srgbClr val="FFC000"/>
              </a:solidFill>
            </a:rPr>
            <a:t>56% of respondents are very familiar with the Carlson Center, 29% are moderately familiar, 15% are not familiar</a:t>
          </a:r>
        </a:p>
      </dsp:txBody>
      <dsp:txXfrm>
        <a:off x="610504" y="4168472"/>
        <a:ext cx="7440913" cy="833607"/>
      </dsp:txXfrm>
    </dsp:sp>
    <dsp:sp modelId="{8B7043CC-325D-4772-BF73-06D8751855BD}">
      <dsp:nvSpPr>
        <dsp:cNvPr id="0" name=""/>
        <dsp:cNvSpPr/>
      </dsp:nvSpPr>
      <dsp:spPr>
        <a:xfrm>
          <a:off x="89500" y="4064271"/>
          <a:ext cx="1042009" cy="104200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B12B89-523F-4E0B-AF35-7CBF36A1A510}">
      <dsp:nvSpPr>
        <dsp:cNvPr id="0" name=""/>
        <dsp:cNvSpPr/>
      </dsp:nvSpPr>
      <dsp:spPr>
        <a:xfrm>
          <a:off x="-6126981" y="-937410"/>
          <a:ext cx="7293488" cy="7293488"/>
        </a:xfrm>
        <a:prstGeom prst="blockArc">
          <a:avLst>
            <a:gd name="adj1" fmla="val 18900000"/>
            <a:gd name="adj2" fmla="val 2700000"/>
            <a:gd name="adj3" fmla="val 296"/>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B5997A0-E7DB-4960-AD33-4AEB441BC1FF}">
      <dsp:nvSpPr>
        <dsp:cNvPr id="0" name=""/>
        <dsp:cNvSpPr/>
      </dsp:nvSpPr>
      <dsp:spPr>
        <a:xfrm>
          <a:off x="610504" y="416587"/>
          <a:ext cx="7440913" cy="8336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50800" rIns="50800" bIns="50800" numCol="1" spcCol="1270" anchor="ctr" anchorCtr="0">
          <a:noAutofit/>
        </a:bodyPr>
        <a:lstStyle/>
        <a:p>
          <a:pPr marL="0" lvl="0" indent="0" algn="l" defTabSz="889000">
            <a:lnSpc>
              <a:spcPct val="90000"/>
            </a:lnSpc>
            <a:spcBef>
              <a:spcPct val="0"/>
            </a:spcBef>
            <a:spcAft>
              <a:spcPct val="35000"/>
            </a:spcAft>
            <a:buClrTx/>
            <a:buSzTx/>
            <a:buFontTx/>
            <a:buNone/>
          </a:pPr>
          <a:r>
            <a:rPr lang="en-US" sz="2000" kern="1200" dirty="0">
              <a:solidFill>
                <a:srgbClr val="FFC000"/>
              </a:solidFill>
              <a:latin typeface="Arial Black"/>
            </a:rPr>
            <a:t>Current Facilities and Programs</a:t>
          </a:r>
          <a:endParaRPr lang="en-US" sz="2000" kern="1200" baseline="0" dirty="0">
            <a:solidFill>
              <a:schemeClr val="tx1"/>
            </a:solidFill>
          </a:endParaRPr>
        </a:p>
      </dsp:txBody>
      <dsp:txXfrm>
        <a:off x="610504" y="416587"/>
        <a:ext cx="7440913" cy="833607"/>
      </dsp:txXfrm>
    </dsp:sp>
    <dsp:sp modelId="{952857CE-5683-4660-A0DD-5537EBE989A4}">
      <dsp:nvSpPr>
        <dsp:cNvPr id="0" name=""/>
        <dsp:cNvSpPr/>
      </dsp:nvSpPr>
      <dsp:spPr>
        <a:xfrm>
          <a:off x="89500" y="312386"/>
          <a:ext cx="1042009" cy="104200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387E569-9B75-4A30-8F92-DFE9487DC5FD}">
      <dsp:nvSpPr>
        <dsp:cNvPr id="0" name=""/>
        <dsp:cNvSpPr/>
      </dsp:nvSpPr>
      <dsp:spPr>
        <a:xfrm>
          <a:off x="1088431" y="1667215"/>
          <a:ext cx="6962986" cy="8336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baseline="0" dirty="0">
              <a:solidFill>
                <a:schemeClr val="tx1"/>
              </a:solidFill>
            </a:rPr>
            <a:t>Special events/festivals (4.1/4.2), concerts (3.9/3.8), trade shows (3.9/3.7), overall Carlson Center facility (3.7/3.9) as most important to their household</a:t>
          </a:r>
        </a:p>
      </dsp:txBody>
      <dsp:txXfrm>
        <a:off x="1088431" y="1667215"/>
        <a:ext cx="6962986" cy="833607"/>
      </dsp:txXfrm>
    </dsp:sp>
    <dsp:sp modelId="{9D779EFA-2656-4839-A79B-F7342BCE588A}">
      <dsp:nvSpPr>
        <dsp:cNvPr id="0" name=""/>
        <dsp:cNvSpPr/>
      </dsp:nvSpPr>
      <dsp:spPr>
        <a:xfrm>
          <a:off x="567426" y="1563014"/>
          <a:ext cx="1042009" cy="104200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FC30788-2830-401E-8CFE-E61BF896508D}">
      <dsp:nvSpPr>
        <dsp:cNvPr id="0" name=""/>
        <dsp:cNvSpPr/>
      </dsp:nvSpPr>
      <dsp:spPr>
        <a:xfrm>
          <a:off x="1088431" y="2917843"/>
          <a:ext cx="6962986" cy="8336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baseline="0" dirty="0">
              <a:solidFill>
                <a:schemeClr val="tx1"/>
              </a:solidFill>
              <a:latin typeface="Arial"/>
              <a:ea typeface="+mn-ea"/>
              <a:cs typeface="+mn-cs"/>
            </a:rPr>
            <a:t>Support of UAF Hockey( 3.2/3.3) and quality of rink and ice surfacing (3.1/3.3)</a:t>
          </a:r>
        </a:p>
      </dsp:txBody>
      <dsp:txXfrm>
        <a:off x="1088431" y="2917843"/>
        <a:ext cx="6962986" cy="833607"/>
      </dsp:txXfrm>
    </dsp:sp>
    <dsp:sp modelId="{B8C1EF4A-FAAF-425B-9356-22A9C5804A86}">
      <dsp:nvSpPr>
        <dsp:cNvPr id="0" name=""/>
        <dsp:cNvSpPr/>
      </dsp:nvSpPr>
      <dsp:spPr>
        <a:xfrm>
          <a:off x="567426" y="2813642"/>
          <a:ext cx="1042009" cy="104200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3F84835-7E39-4140-8899-BBD1F2251689}">
      <dsp:nvSpPr>
        <dsp:cNvPr id="0" name=""/>
        <dsp:cNvSpPr/>
      </dsp:nvSpPr>
      <dsp:spPr>
        <a:xfrm>
          <a:off x="610504" y="4168472"/>
          <a:ext cx="7440913" cy="833607"/>
        </a:xfrm>
        <a:prstGeom prst="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baseline="0" dirty="0"/>
            <a:t> </a:t>
          </a:r>
          <a:r>
            <a:rPr lang="en-US" sz="2000" kern="1200" baseline="0" dirty="0">
              <a:solidFill>
                <a:prstClr val="white"/>
              </a:solidFill>
              <a:latin typeface="Arial"/>
              <a:ea typeface="+mn-ea"/>
              <a:cs typeface="+mn-cs"/>
            </a:rPr>
            <a:t>Trade shows (4.0/3.5), support of UAF Hockey program (3.5/3.9), and special events/festivals (3.9/3.4) were the top three meeting the community needs the best</a:t>
          </a:r>
        </a:p>
      </dsp:txBody>
      <dsp:txXfrm>
        <a:off x="610504" y="4168472"/>
        <a:ext cx="7440913" cy="833607"/>
      </dsp:txXfrm>
    </dsp:sp>
    <dsp:sp modelId="{E0398449-CEE1-46E2-88D0-0C584ECA63E1}">
      <dsp:nvSpPr>
        <dsp:cNvPr id="0" name=""/>
        <dsp:cNvSpPr/>
      </dsp:nvSpPr>
      <dsp:spPr>
        <a:xfrm>
          <a:off x="89500" y="4064271"/>
          <a:ext cx="1042009" cy="104200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B12B89-523F-4E0B-AF35-7CBF36A1A510}">
      <dsp:nvSpPr>
        <dsp:cNvPr id="0" name=""/>
        <dsp:cNvSpPr/>
      </dsp:nvSpPr>
      <dsp:spPr>
        <a:xfrm>
          <a:off x="-6126981" y="-937410"/>
          <a:ext cx="7293488" cy="7293488"/>
        </a:xfrm>
        <a:prstGeom prst="blockArc">
          <a:avLst>
            <a:gd name="adj1" fmla="val 18900000"/>
            <a:gd name="adj2" fmla="val 2700000"/>
            <a:gd name="adj3" fmla="val 296"/>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369CAD5-2587-4CA3-B183-994C1882B138}">
      <dsp:nvSpPr>
        <dsp:cNvPr id="0" name=""/>
        <dsp:cNvSpPr/>
      </dsp:nvSpPr>
      <dsp:spPr>
        <a:xfrm>
          <a:off x="509717" y="338558"/>
          <a:ext cx="7541700" cy="6775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baseline="0" dirty="0">
              <a:solidFill>
                <a:schemeClr val="tx1"/>
              </a:solidFill>
            </a:rPr>
            <a:t>More special events (4.2/4.0</a:t>
          </a:r>
          <a:r>
            <a:rPr lang="en-US" kern="1200" baseline="0" dirty="0">
              <a:solidFill>
                <a:schemeClr val="tx1"/>
              </a:solidFill>
            </a:rPr>
            <a:t>) </a:t>
          </a:r>
          <a:endParaRPr lang="en-US" sz="2000" kern="1200" baseline="0" dirty="0">
            <a:solidFill>
              <a:schemeClr val="tx1"/>
            </a:solidFill>
          </a:endParaRPr>
        </a:p>
      </dsp:txBody>
      <dsp:txXfrm>
        <a:off x="509717" y="338558"/>
        <a:ext cx="7541700" cy="677550"/>
      </dsp:txXfrm>
    </dsp:sp>
    <dsp:sp modelId="{9D779EFA-2656-4839-A79B-F7342BCE588A}">
      <dsp:nvSpPr>
        <dsp:cNvPr id="0" name=""/>
        <dsp:cNvSpPr/>
      </dsp:nvSpPr>
      <dsp:spPr>
        <a:xfrm>
          <a:off x="86248" y="253864"/>
          <a:ext cx="846937" cy="84693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09A8D74-8A54-427B-90B0-5273D959466B}">
      <dsp:nvSpPr>
        <dsp:cNvPr id="0" name=""/>
        <dsp:cNvSpPr/>
      </dsp:nvSpPr>
      <dsp:spPr>
        <a:xfrm>
          <a:off x="995230" y="1354558"/>
          <a:ext cx="7056187" cy="6775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66040" rIns="66040" bIns="66040" numCol="1" spcCol="1270" anchor="ctr" anchorCtr="0">
          <a:noAutofit/>
        </a:bodyPr>
        <a:lstStyle/>
        <a:p>
          <a:pPr marL="0" lvl="0" indent="0" algn="l" defTabSz="1155700">
            <a:lnSpc>
              <a:spcPct val="90000"/>
            </a:lnSpc>
            <a:spcBef>
              <a:spcPct val="0"/>
            </a:spcBef>
            <a:spcAft>
              <a:spcPct val="35000"/>
            </a:spcAft>
            <a:buNone/>
          </a:pPr>
          <a:r>
            <a:rPr lang="en-US" sz="2600" kern="1200" baseline="0" dirty="0">
              <a:solidFill>
                <a:schemeClr val="tx1"/>
              </a:solidFill>
            </a:rPr>
            <a:t>Increase utilization/more inclusive (3.8/4.1)</a:t>
          </a:r>
        </a:p>
      </dsp:txBody>
      <dsp:txXfrm>
        <a:off x="995230" y="1354558"/>
        <a:ext cx="7056187" cy="677550"/>
      </dsp:txXfrm>
    </dsp:sp>
    <dsp:sp modelId="{2D1F5FDC-A52B-46FB-8A49-32F045A19081}">
      <dsp:nvSpPr>
        <dsp:cNvPr id="0" name=""/>
        <dsp:cNvSpPr/>
      </dsp:nvSpPr>
      <dsp:spPr>
        <a:xfrm>
          <a:off x="571761" y="1269864"/>
          <a:ext cx="846937" cy="84693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9C70E2-0219-4692-9A48-BC2C43E9F90A}">
      <dsp:nvSpPr>
        <dsp:cNvPr id="0" name=""/>
        <dsp:cNvSpPr/>
      </dsp:nvSpPr>
      <dsp:spPr>
        <a:xfrm>
          <a:off x="1144243" y="2370558"/>
          <a:ext cx="6907174" cy="677550"/>
        </a:xfrm>
        <a:prstGeom prst="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66040" rIns="66040" bIns="66040" numCol="1" spcCol="1270" anchor="ctr" anchorCtr="0">
          <a:noAutofit/>
        </a:bodyPr>
        <a:lstStyle/>
        <a:p>
          <a:pPr marL="0" lvl="0" indent="0" algn="l" defTabSz="1155700">
            <a:lnSpc>
              <a:spcPct val="90000"/>
            </a:lnSpc>
            <a:spcBef>
              <a:spcPct val="0"/>
            </a:spcBef>
            <a:spcAft>
              <a:spcPct val="35000"/>
            </a:spcAft>
            <a:buNone/>
          </a:pPr>
          <a:r>
            <a:rPr lang="en-US" sz="2600" kern="1200" baseline="0" dirty="0"/>
            <a:t>More special events (60%)</a:t>
          </a:r>
        </a:p>
      </dsp:txBody>
      <dsp:txXfrm>
        <a:off x="1144243" y="2370558"/>
        <a:ext cx="6907174" cy="677550"/>
      </dsp:txXfrm>
    </dsp:sp>
    <dsp:sp modelId="{EB6E7057-BE38-4ECA-B66D-BD931AC3C895}">
      <dsp:nvSpPr>
        <dsp:cNvPr id="0" name=""/>
        <dsp:cNvSpPr/>
      </dsp:nvSpPr>
      <dsp:spPr>
        <a:xfrm>
          <a:off x="720774" y="2285864"/>
          <a:ext cx="846937" cy="84693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8D18F2A-A630-47A3-BE91-FE791723E28D}">
      <dsp:nvSpPr>
        <dsp:cNvPr id="0" name=""/>
        <dsp:cNvSpPr/>
      </dsp:nvSpPr>
      <dsp:spPr>
        <a:xfrm>
          <a:off x="995230" y="3386558"/>
          <a:ext cx="7056187" cy="677550"/>
        </a:xfrm>
        <a:prstGeom prst="rect">
          <a:avLst/>
        </a:prstGeom>
        <a:solidFill>
          <a:srgbClr val="00B0F0"/>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baseline="0" dirty="0">
              <a:solidFill>
                <a:prstClr val="white"/>
              </a:solidFill>
              <a:latin typeface="Arial"/>
              <a:ea typeface="+mn-ea"/>
              <a:cs typeface="+mn-cs"/>
            </a:rPr>
            <a:t>Increase utilization/more inclusive (53%)</a:t>
          </a:r>
        </a:p>
      </dsp:txBody>
      <dsp:txXfrm>
        <a:off x="995230" y="3386558"/>
        <a:ext cx="7056187" cy="677550"/>
      </dsp:txXfrm>
    </dsp:sp>
    <dsp:sp modelId="{713D94A9-BA17-49CA-BB7C-1A6CF9220896}">
      <dsp:nvSpPr>
        <dsp:cNvPr id="0" name=""/>
        <dsp:cNvSpPr/>
      </dsp:nvSpPr>
      <dsp:spPr>
        <a:xfrm>
          <a:off x="571761" y="3301864"/>
          <a:ext cx="846937" cy="84693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298AE42-F635-46C5-9118-27E48EB04B4D}">
      <dsp:nvSpPr>
        <dsp:cNvPr id="0" name=""/>
        <dsp:cNvSpPr/>
      </dsp:nvSpPr>
      <dsp:spPr>
        <a:xfrm>
          <a:off x="509717" y="4402558"/>
          <a:ext cx="7541700" cy="677550"/>
        </a:xfrm>
        <a:prstGeom prst="rect">
          <a:avLst/>
        </a:prstGeom>
        <a:solidFill>
          <a:srgbClr val="00B0F0"/>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baseline="0" dirty="0">
              <a:solidFill>
                <a:prstClr val="white"/>
              </a:solidFill>
              <a:latin typeface="Arial"/>
              <a:ea typeface="+mn-ea"/>
              <a:cs typeface="+mn-cs"/>
            </a:rPr>
            <a:t> Support for University of Alaska Fairbanks Hockey (30%)</a:t>
          </a:r>
        </a:p>
      </dsp:txBody>
      <dsp:txXfrm>
        <a:off x="509717" y="4402558"/>
        <a:ext cx="7541700" cy="677550"/>
      </dsp:txXfrm>
    </dsp:sp>
    <dsp:sp modelId="{3EDAFE08-06A0-4FB6-9E84-60AD8B248946}">
      <dsp:nvSpPr>
        <dsp:cNvPr id="0" name=""/>
        <dsp:cNvSpPr/>
      </dsp:nvSpPr>
      <dsp:spPr>
        <a:xfrm>
          <a:off x="86248" y="4317864"/>
          <a:ext cx="846937" cy="84693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B12B89-523F-4E0B-AF35-7CBF36A1A510}">
      <dsp:nvSpPr>
        <dsp:cNvPr id="0" name=""/>
        <dsp:cNvSpPr/>
      </dsp:nvSpPr>
      <dsp:spPr>
        <a:xfrm>
          <a:off x="-4364433" y="-669456"/>
          <a:ext cx="5199708" cy="5199708"/>
        </a:xfrm>
        <a:prstGeom prst="blockArc">
          <a:avLst>
            <a:gd name="adj1" fmla="val 18900000"/>
            <a:gd name="adj2" fmla="val 2700000"/>
            <a:gd name="adj3" fmla="val 415"/>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369CAD5-2587-4CA3-B183-994C1882B138}">
      <dsp:nvSpPr>
        <dsp:cNvPr id="0" name=""/>
        <dsp:cNvSpPr/>
      </dsp:nvSpPr>
      <dsp:spPr>
        <a:xfrm>
          <a:off x="537180" y="386079"/>
          <a:ext cx="7538842" cy="7721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2901"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baseline="0" dirty="0"/>
            <a:t>Fitness - indoor walking track, an indoor turf field, locker rooms/restrooms, and a multi-activity gym. </a:t>
          </a:r>
        </a:p>
      </dsp:txBody>
      <dsp:txXfrm>
        <a:off x="537180" y="386079"/>
        <a:ext cx="7538842" cy="772159"/>
      </dsp:txXfrm>
    </dsp:sp>
    <dsp:sp modelId="{9D779EFA-2656-4839-A79B-F7342BCE588A}">
      <dsp:nvSpPr>
        <dsp:cNvPr id="0" name=""/>
        <dsp:cNvSpPr/>
      </dsp:nvSpPr>
      <dsp:spPr>
        <a:xfrm>
          <a:off x="54580" y="289559"/>
          <a:ext cx="965198" cy="96519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09A8D74-8A54-427B-90B0-5273D959466B}">
      <dsp:nvSpPr>
        <dsp:cNvPr id="0" name=""/>
        <dsp:cNvSpPr/>
      </dsp:nvSpPr>
      <dsp:spPr>
        <a:xfrm>
          <a:off x="817859" y="1544318"/>
          <a:ext cx="7258162" cy="7721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2901"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baseline="0" dirty="0"/>
            <a:t>Youth - indoor playground and youth after-school activities/classroom areas. </a:t>
          </a:r>
        </a:p>
      </dsp:txBody>
      <dsp:txXfrm>
        <a:off x="817859" y="1544318"/>
        <a:ext cx="7258162" cy="772159"/>
      </dsp:txXfrm>
    </dsp:sp>
    <dsp:sp modelId="{2D1F5FDC-A52B-46FB-8A49-32F045A19081}">
      <dsp:nvSpPr>
        <dsp:cNvPr id="0" name=""/>
        <dsp:cNvSpPr/>
      </dsp:nvSpPr>
      <dsp:spPr>
        <a:xfrm>
          <a:off x="335260" y="1447798"/>
          <a:ext cx="965198" cy="96519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9C70E2-0219-4692-9A48-BC2C43E9F90A}">
      <dsp:nvSpPr>
        <dsp:cNvPr id="0" name=""/>
        <dsp:cNvSpPr/>
      </dsp:nvSpPr>
      <dsp:spPr>
        <a:xfrm>
          <a:off x="537180" y="2569034"/>
          <a:ext cx="7538842" cy="103920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2901"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baseline="0" dirty="0"/>
            <a:t>Other - space for arts and culture, community meeting rooms/event spaces, small-separate auditorium and theater, and a multi-purpose classroom. </a:t>
          </a:r>
        </a:p>
      </dsp:txBody>
      <dsp:txXfrm>
        <a:off x="537180" y="2569034"/>
        <a:ext cx="7538842" cy="1039202"/>
      </dsp:txXfrm>
    </dsp:sp>
    <dsp:sp modelId="{EB6E7057-BE38-4ECA-B66D-BD931AC3C895}">
      <dsp:nvSpPr>
        <dsp:cNvPr id="0" name=""/>
        <dsp:cNvSpPr/>
      </dsp:nvSpPr>
      <dsp:spPr>
        <a:xfrm>
          <a:off x="54580" y="2606036"/>
          <a:ext cx="965198" cy="96519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1" y="8"/>
            <a:ext cx="3065975" cy="468315"/>
          </a:xfrm>
          <a:prstGeom prst="rect">
            <a:avLst/>
          </a:prstGeom>
          <a:noFill/>
          <a:ln>
            <a:noFill/>
          </a:ln>
          <a:effectLst/>
        </p:spPr>
        <p:txBody>
          <a:bodyPr vert="horz" wrap="square" lIns="94085" tIns="47042" rIns="94085" bIns="47042" numCol="1" anchor="t" anchorCtr="0" compatLnSpc="1">
            <a:prstTxWarp prst="textNoShape">
              <a:avLst/>
            </a:prstTxWarp>
          </a:bodyPr>
          <a:lstStyle>
            <a:lvl1pPr defTabSz="940322">
              <a:defRPr sz="1200">
                <a:latin typeface="Arial" charset="0"/>
              </a:defRPr>
            </a:lvl1pPr>
          </a:lstStyle>
          <a:p>
            <a:pPr>
              <a:defRPr/>
            </a:pPr>
            <a:endParaRPr lang="en-US" altLang="en-US" dirty="0">
              <a:latin typeface="Calibri" panose="020F0502020204030204" pitchFamily="34" charset="0"/>
            </a:endParaRPr>
          </a:p>
        </p:txBody>
      </p:sp>
      <p:sp>
        <p:nvSpPr>
          <p:cNvPr id="37891" name="Rectangle 3"/>
          <p:cNvSpPr>
            <a:spLocks noGrp="1" noChangeArrowheads="1"/>
          </p:cNvSpPr>
          <p:nvPr>
            <p:ph type="dt" sz="quarter" idx="1"/>
          </p:nvPr>
        </p:nvSpPr>
        <p:spPr bwMode="auto">
          <a:xfrm>
            <a:off x="4009479" y="8"/>
            <a:ext cx="3065975" cy="468315"/>
          </a:xfrm>
          <a:prstGeom prst="rect">
            <a:avLst/>
          </a:prstGeom>
          <a:noFill/>
          <a:ln>
            <a:noFill/>
          </a:ln>
          <a:effectLst/>
        </p:spPr>
        <p:txBody>
          <a:bodyPr vert="horz" wrap="square" lIns="94085" tIns="47042" rIns="94085" bIns="47042" numCol="1" anchor="t" anchorCtr="0" compatLnSpc="1">
            <a:prstTxWarp prst="textNoShape">
              <a:avLst/>
            </a:prstTxWarp>
          </a:bodyPr>
          <a:lstStyle>
            <a:lvl1pPr algn="r" defTabSz="940322">
              <a:defRPr sz="1200">
                <a:latin typeface="Arial" charset="0"/>
              </a:defRPr>
            </a:lvl1pPr>
          </a:lstStyle>
          <a:p>
            <a:pPr>
              <a:defRPr/>
            </a:pPr>
            <a:endParaRPr lang="en-US" altLang="en-US" dirty="0">
              <a:latin typeface="Calibri" panose="020F0502020204030204" pitchFamily="34" charset="0"/>
            </a:endParaRPr>
          </a:p>
        </p:txBody>
      </p:sp>
      <p:sp>
        <p:nvSpPr>
          <p:cNvPr id="37892" name="Rectangle 4"/>
          <p:cNvSpPr>
            <a:spLocks noGrp="1" noChangeArrowheads="1"/>
          </p:cNvSpPr>
          <p:nvPr>
            <p:ph type="ftr" sz="quarter" idx="2"/>
          </p:nvPr>
        </p:nvSpPr>
        <p:spPr bwMode="auto">
          <a:xfrm>
            <a:off x="1" y="8893153"/>
            <a:ext cx="3065975" cy="468315"/>
          </a:xfrm>
          <a:prstGeom prst="rect">
            <a:avLst/>
          </a:prstGeom>
          <a:noFill/>
          <a:ln>
            <a:noFill/>
          </a:ln>
          <a:effectLst/>
        </p:spPr>
        <p:txBody>
          <a:bodyPr vert="horz" wrap="square" lIns="94085" tIns="47042" rIns="94085" bIns="47042" numCol="1" anchor="b" anchorCtr="0" compatLnSpc="1">
            <a:prstTxWarp prst="textNoShape">
              <a:avLst/>
            </a:prstTxWarp>
          </a:bodyPr>
          <a:lstStyle>
            <a:lvl1pPr defTabSz="940322">
              <a:defRPr sz="1200">
                <a:latin typeface="Arial" charset="0"/>
              </a:defRPr>
            </a:lvl1pPr>
          </a:lstStyle>
          <a:p>
            <a:pPr>
              <a:defRPr/>
            </a:pPr>
            <a:endParaRPr lang="en-US" altLang="en-US" dirty="0">
              <a:latin typeface="Calibri" panose="020F0502020204030204" pitchFamily="34" charset="0"/>
            </a:endParaRPr>
          </a:p>
        </p:txBody>
      </p:sp>
      <p:sp>
        <p:nvSpPr>
          <p:cNvPr id="37893" name="Rectangle 5"/>
          <p:cNvSpPr>
            <a:spLocks noGrp="1" noChangeArrowheads="1"/>
          </p:cNvSpPr>
          <p:nvPr>
            <p:ph type="sldNum" sz="quarter" idx="3"/>
          </p:nvPr>
        </p:nvSpPr>
        <p:spPr bwMode="auto">
          <a:xfrm>
            <a:off x="4009479" y="8893153"/>
            <a:ext cx="3065975" cy="468315"/>
          </a:xfrm>
          <a:prstGeom prst="rect">
            <a:avLst/>
          </a:prstGeom>
          <a:noFill/>
          <a:ln>
            <a:noFill/>
          </a:ln>
          <a:effectLst/>
        </p:spPr>
        <p:txBody>
          <a:bodyPr vert="horz" wrap="square" lIns="94085" tIns="47042" rIns="94085" bIns="47042" numCol="1" anchor="b" anchorCtr="0" compatLnSpc="1">
            <a:prstTxWarp prst="textNoShape">
              <a:avLst/>
            </a:prstTxWarp>
          </a:bodyPr>
          <a:lstStyle>
            <a:lvl1pPr algn="r" defTabSz="940322">
              <a:defRPr sz="1200"/>
            </a:lvl1pPr>
          </a:lstStyle>
          <a:p>
            <a:fld id="{21622B47-4C42-4EC0-88B6-8FC6941F8487}" type="slidenum">
              <a:rPr lang="en-US" altLang="en-US">
                <a:latin typeface="Calibri" panose="020F0502020204030204" pitchFamily="34" charset="0"/>
              </a:rPr>
              <a:pPr/>
              <a:t>‹#›</a:t>
            </a:fld>
            <a:endParaRPr lang="en-US" altLang="en-US" dirty="0">
              <a:latin typeface="Calibri" panose="020F0502020204030204" pitchFamily="34" charset="0"/>
            </a:endParaRPr>
          </a:p>
        </p:txBody>
      </p:sp>
    </p:spTree>
    <p:extLst>
      <p:ext uri="{BB962C8B-B14F-4D97-AF65-F5344CB8AC3E}">
        <p14:creationId xmlns:p14="http://schemas.microsoft.com/office/powerpoint/2010/main" val="23532249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1" y="8"/>
            <a:ext cx="3065975" cy="468315"/>
          </a:xfrm>
          <a:prstGeom prst="rect">
            <a:avLst/>
          </a:prstGeom>
          <a:noFill/>
          <a:ln>
            <a:noFill/>
          </a:ln>
          <a:effectLst/>
        </p:spPr>
        <p:txBody>
          <a:bodyPr vert="horz" wrap="square" lIns="94085" tIns="47042" rIns="94085" bIns="47042" numCol="1" anchor="t" anchorCtr="0" compatLnSpc="1">
            <a:prstTxWarp prst="textNoShape">
              <a:avLst/>
            </a:prstTxWarp>
          </a:bodyPr>
          <a:lstStyle>
            <a:lvl1pPr defTabSz="940322">
              <a:defRPr sz="1200">
                <a:latin typeface="Calibri" panose="020F0502020204030204" pitchFamily="34" charset="0"/>
              </a:defRPr>
            </a:lvl1pPr>
          </a:lstStyle>
          <a:p>
            <a:pPr>
              <a:defRPr/>
            </a:pPr>
            <a:endParaRPr lang="en-US" altLang="en-US" dirty="0"/>
          </a:p>
        </p:txBody>
      </p:sp>
      <p:sp>
        <p:nvSpPr>
          <p:cNvPr id="64515" name="Rectangle 3"/>
          <p:cNvSpPr>
            <a:spLocks noGrp="1" noChangeArrowheads="1"/>
          </p:cNvSpPr>
          <p:nvPr>
            <p:ph type="dt" idx="1"/>
          </p:nvPr>
        </p:nvSpPr>
        <p:spPr bwMode="auto">
          <a:xfrm>
            <a:off x="4009479" y="8"/>
            <a:ext cx="3065975" cy="468315"/>
          </a:xfrm>
          <a:prstGeom prst="rect">
            <a:avLst/>
          </a:prstGeom>
          <a:noFill/>
          <a:ln>
            <a:noFill/>
          </a:ln>
          <a:effectLst/>
        </p:spPr>
        <p:txBody>
          <a:bodyPr vert="horz" wrap="square" lIns="94085" tIns="47042" rIns="94085" bIns="47042" numCol="1" anchor="t" anchorCtr="0" compatLnSpc="1">
            <a:prstTxWarp prst="textNoShape">
              <a:avLst/>
            </a:prstTxWarp>
          </a:bodyPr>
          <a:lstStyle>
            <a:lvl1pPr algn="r" defTabSz="940322">
              <a:defRPr sz="1200">
                <a:latin typeface="Calibri" panose="020F0502020204030204" pitchFamily="34" charset="0"/>
              </a:defRPr>
            </a:lvl1pPr>
          </a:lstStyle>
          <a:p>
            <a:pPr>
              <a:defRPr/>
            </a:pPr>
            <a:endParaRPr lang="en-US" altLang="en-US" dirty="0"/>
          </a:p>
        </p:txBody>
      </p:sp>
      <p:sp>
        <p:nvSpPr>
          <p:cNvPr id="6148" name="Rectangle 4"/>
          <p:cNvSpPr>
            <a:spLocks noGrp="1" noRot="1" noChangeAspect="1" noChangeArrowheads="1" noTextEdit="1"/>
          </p:cNvSpPr>
          <p:nvPr>
            <p:ph type="sldImg" idx="2"/>
          </p:nvPr>
        </p:nvSpPr>
        <p:spPr bwMode="auto">
          <a:xfrm>
            <a:off x="417513" y="701675"/>
            <a:ext cx="6242050" cy="35115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7" name="Rectangle 5"/>
          <p:cNvSpPr>
            <a:spLocks noGrp="1" noChangeArrowheads="1"/>
          </p:cNvSpPr>
          <p:nvPr>
            <p:ph type="body" sz="quarter" idx="3"/>
          </p:nvPr>
        </p:nvSpPr>
        <p:spPr bwMode="auto">
          <a:xfrm>
            <a:off x="708040" y="4447385"/>
            <a:ext cx="5661011" cy="4213222"/>
          </a:xfrm>
          <a:prstGeom prst="rect">
            <a:avLst/>
          </a:prstGeom>
          <a:noFill/>
          <a:ln>
            <a:noFill/>
          </a:ln>
          <a:effectLst/>
        </p:spPr>
        <p:txBody>
          <a:bodyPr vert="horz" wrap="square" lIns="94085" tIns="47042" rIns="94085" bIns="47042" numCol="1" anchor="t" anchorCtr="0" compatLnSpc="1">
            <a:prstTxWarp prst="textNoShape">
              <a:avLst/>
            </a:prstTxWarp>
          </a:bodyPr>
          <a:lstStyle/>
          <a:p>
            <a:pPr lvl="0"/>
            <a:r>
              <a:rPr lang="en-US" altLang="en-US" noProof="0" dirty="0"/>
              <a:t>Click to edit Master text styles</a:t>
            </a:r>
          </a:p>
          <a:p>
            <a:pPr lvl="1"/>
            <a:r>
              <a:rPr lang="en-US" altLang="en-US" noProof="0" dirty="0"/>
              <a:t>Second level</a:t>
            </a:r>
          </a:p>
          <a:p>
            <a:pPr lvl="2"/>
            <a:r>
              <a:rPr lang="en-US" altLang="en-US" noProof="0" dirty="0"/>
              <a:t>Third level</a:t>
            </a:r>
          </a:p>
          <a:p>
            <a:pPr lvl="3"/>
            <a:r>
              <a:rPr lang="en-US" altLang="en-US" noProof="0" dirty="0"/>
              <a:t>Fourth level</a:t>
            </a:r>
          </a:p>
          <a:p>
            <a:pPr lvl="4"/>
            <a:r>
              <a:rPr lang="en-US" altLang="en-US" noProof="0" dirty="0"/>
              <a:t>Fifth level</a:t>
            </a:r>
          </a:p>
        </p:txBody>
      </p:sp>
      <p:sp>
        <p:nvSpPr>
          <p:cNvPr id="64518" name="Rectangle 6"/>
          <p:cNvSpPr>
            <a:spLocks noGrp="1" noChangeArrowheads="1"/>
          </p:cNvSpPr>
          <p:nvPr>
            <p:ph type="ftr" sz="quarter" idx="4"/>
          </p:nvPr>
        </p:nvSpPr>
        <p:spPr bwMode="auto">
          <a:xfrm>
            <a:off x="1" y="8893153"/>
            <a:ext cx="3065975" cy="468315"/>
          </a:xfrm>
          <a:prstGeom prst="rect">
            <a:avLst/>
          </a:prstGeom>
          <a:noFill/>
          <a:ln>
            <a:noFill/>
          </a:ln>
          <a:effectLst/>
        </p:spPr>
        <p:txBody>
          <a:bodyPr vert="horz" wrap="square" lIns="94085" tIns="47042" rIns="94085" bIns="47042" numCol="1" anchor="b" anchorCtr="0" compatLnSpc="1">
            <a:prstTxWarp prst="textNoShape">
              <a:avLst/>
            </a:prstTxWarp>
          </a:bodyPr>
          <a:lstStyle>
            <a:lvl1pPr defTabSz="940322">
              <a:defRPr sz="1200">
                <a:latin typeface="Calibri" panose="020F0502020204030204" pitchFamily="34" charset="0"/>
              </a:defRPr>
            </a:lvl1pPr>
          </a:lstStyle>
          <a:p>
            <a:pPr>
              <a:defRPr/>
            </a:pPr>
            <a:endParaRPr lang="en-US" altLang="en-US" dirty="0"/>
          </a:p>
        </p:txBody>
      </p:sp>
      <p:sp>
        <p:nvSpPr>
          <p:cNvPr id="64519" name="Rectangle 7"/>
          <p:cNvSpPr>
            <a:spLocks noGrp="1" noChangeArrowheads="1"/>
          </p:cNvSpPr>
          <p:nvPr>
            <p:ph type="sldNum" sz="quarter" idx="5"/>
          </p:nvPr>
        </p:nvSpPr>
        <p:spPr bwMode="auto">
          <a:xfrm>
            <a:off x="4009479" y="8893153"/>
            <a:ext cx="3065975" cy="468315"/>
          </a:xfrm>
          <a:prstGeom prst="rect">
            <a:avLst/>
          </a:prstGeom>
          <a:noFill/>
          <a:ln>
            <a:noFill/>
          </a:ln>
          <a:effectLst/>
        </p:spPr>
        <p:txBody>
          <a:bodyPr vert="horz" wrap="square" lIns="94085" tIns="47042" rIns="94085" bIns="47042" numCol="1" anchor="b" anchorCtr="0" compatLnSpc="1">
            <a:prstTxWarp prst="textNoShape">
              <a:avLst/>
            </a:prstTxWarp>
          </a:bodyPr>
          <a:lstStyle>
            <a:lvl1pPr algn="r" defTabSz="940322">
              <a:defRPr sz="1200">
                <a:latin typeface="Calibri" panose="020F0502020204030204" pitchFamily="34" charset="0"/>
              </a:defRPr>
            </a:lvl1pPr>
          </a:lstStyle>
          <a:p>
            <a:fld id="{AF276D1F-03D4-47BD-B762-72A900579A98}" type="slidenum">
              <a:rPr lang="en-US" altLang="en-US" smtClean="0"/>
              <a:pPr/>
              <a:t>‹#›</a:t>
            </a:fld>
            <a:endParaRPr lang="en-US" altLang="en-US" dirty="0"/>
          </a:p>
        </p:txBody>
      </p:sp>
    </p:spTree>
    <p:extLst>
      <p:ext uri="{BB962C8B-B14F-4D97-AF65-F5344CB8AC3E}">
        <p14:creationId xmlns:p14="http://schemas.microsoft.com/office/powerpoint/2010/main" val="992998888"/>
      </p:ext>
    </p:extLst>
  </p:cSld>
  <p:clrMap bg1="lt1" tx1="dk1" bg2="lt2" tx2="dk2" accent1="accent1" accent2="accent2" accent3="accent3" accent4="accent4" accent5="accent5" accent6="accent6" hlink="hlink" folHlink="folHlink"/>
  <p:notesStyle>
    <a:lvl1pPr algn="l" defTabSz="912813"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1pPr>
    <a:lvl2pPr marL="455613" algn="l" defTabSz="912813"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2pPr>
    <a:lvl3pPr marL="912813" algn="l" defTabSz="912813"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3pPr>
    <a:lvl4pPr marL="1370013" algn="l" defTabSz="912813"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4pPr>
    <a:lvl5pPr marL="1827213" algn="l" defTabSz="912813"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724">
              <a:spcBef>
                <a:spcPct val="30000"/>
              </a:spcBef>
              <a:defRPr sz="1200">
                <a:solidFill>
                  <a:schemeClr val="tx1"/>
                </a:solidFill>
                <a:latin typeface="Times New Roman" panose="02020603050405020304" pitchFamily="18" charset="0"/>
              </a:defRPr>
            </a:lvl1pPr>
            <a:lvl2pPr marL="720486" indent="-276241" defTabSz="933724">
              <a:spcBef>
                <a:spcPct val="30000"/>
              </a:spcBef>
              <a:defRPr sz="1200">
                <a:solidFill>
                  <a:schemeClr val="tx1"/>
                </a:solidFill>
                <a:latin typeface="Times New Roman" panose="02020603050405020304" pitchFamily="18" charset="0"/>
              </a:defRPr>
            </a:lvl2pPr>
            <a:lvl3pPr marL="1109808" indent="-221316" defTabSz="933724">
              <a:spcBef>
                <a:spcPct val="30000"/>
              </a:spcBef>
              <a:defRPr sz="1200">
                <a:solidFill>
                  <a:schemeClr val="tx1"/>
                </a:solidFill>
                <a:latin typeface="Times New Roman" panose="02020603050405020304" pitchFamily="18" charset="0"/>
              </a:defRPr>
            </a:lvl3pPr>
            <a:lvl4pPr marL="1554053" indent="-221316" defTabSz="933724">
              <a:spcBef>
                <a:spcPct val="30000"/>
              </a:spcBef>
              <a:defRPr sz="1200">
                <a:solidFill>
                  <a:schemeClr val="tx1"/>
                </a:solidFill>
                <a:latin typeface="Times New Roman" panose="02020603050405020304" pitchFamily="18" charset="0"/>
              </a:defRPr>
            </a:lvl4pPr>
            <a:lvl5pPr marL="1998300" indent="-221316" defTabSz="933724">
              <a:spcBef>
                <a:spcPct val="30000"/>
              </a:spcBef>
              <a:defRPr sz="1200">
                <a:solidFill>
                  <a:schemeClr val="tx1"/>
                </a:solidFill>
                <a:latin typeface="Times New Roman" panose="02020603050405020304" pitchFamily="18" charset="0"/>
              </a:defRPr>
            </a:lvl5pPr>
            <a:lvl6pPr marL="2463547" indent="-221316" defTabSz="933724" eaLnBrk="0" fontAlgn="base" hangingPunct="0">
              <a:spcBef>
                <a:spcPct val="30000"/>
              </a:spcBef>
              <a:spcAft>
                <a:spcPct val="0"/>
              </a:spcAft>
              <a:defRPr sz="1200">
                <a:solidFill>
                  <a:schemeClr val="tx1"/>
                </a:solidFill>
                <a:latin typeface="Times New Roman" panose="02020603050405020304" pitchFamily="18" charset="0"/>
              </a:defRPr>
            </a:lvl6pPr>
            <a:lvl7pPr marL="2928793" indent="-221316" defTabSz="933724" eaLnBrk="0" fontAlgn="base" hangingPunct="0">
              <a:spcBef>
                <a:spcPct val="30000"/>
              </a:spcBef>
              <a:spcAft>
                <a:spcPct val="0"/>
              </a:spcAft>
              <a:defRPr sz="1200">
                <a:solidFill>
                  <a:schemeClr val="tx1"/>
                </a:solidFill>
                <a:latin typeface="Times New Roman" panose="02020603050405020304" pitchFamily="18" charset="0"/>
              </a:defRPr>
            </a:lvl7pPr>
            <a:lvl8pPr marL="3394040" indent="-221316" defTabSz="933724" eaLnBrk="0" fontAlgn="base" hangingPunct="0">
              <a:spcBef>
                <a:spcPct val="30000"/>
              </a:spcBef>
              <a:spcAft>
                <a:spcPct val="0"/>
              </a:spcAft>
              <a:defRPr sz="1200">
                <a:solidFill>
                  <a:schemeClr val="tx1"/>
                </a:solidFill>
                <a:latin typeface="Times New Roman" panose="02020603050405020304" pitchFamily="18" charset="0"/>
              </a:defRPr>
            </a:lvl8pPr>
            <a:lvl9pPr marL="3859287" indent="-221316" defTabSz="933724"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144D270-3710-4624-A2C6-73FCE85B1172}" type="slidenum">
              <a:rPr lang="en-US" altLang="en-US" sz="1100">
                <a:solidFill>
                  <a:srgbClr val="000000"/>
                </a:solidFill>
                <a:latin typeface="Candara" panose="020E0502030303020204" pitchFamily="34" charset="0"/>
              </a:rPr>
              <a:pPr>
                <a:spcBef>
                  <a:spcPct val="0"/>
                </a:spcBef>
              </a:pPr>
              <a:t>2</a:t>
            </a:fld>
            <a:endParaRPr lang="en-US" altLang="en-US" sz="1100" dirty="0">
              <a:solidFill>
                <a:srgbClr val="000000"/>
              </a:solidFill>
              <a:latin typeface="Candara" panose="020E0502030303020204" pitchFamily="34" charset="0"/>
            </a:endParaRPr>
          </a:p>
        </p:txBody>
      </p:sp>
      <p:sp>
        <p:nvSpPr>
          <p:cNvPr id="25603" name="Rectangle 2"/>
          <p:cNvSpPr>
            <a:spLocks noGrp="1" noRot="1" noChangeAspect="1" noChangeArrowheads="1" noTextEdit="1"/>
          </p:cNvSpPr>
          <p:nvPr>
            <p:ph type="sldImg"/>
          </p:nvPr>
        </p:nvSpPr>
        <p:spPr>
          <a:xfrm>
            <a:off x="-1530350" y="930275"/>
            <a:ext cx="8283575" cy="4659313"/>
          </a:xfrm>
          <a:ln/>
        </p:spPr>
      </p:sp>
      <p:sp>
        <p:nvSpPr>
          <p:cNvPr id="25604" name="Rectangle 3"/>
          <p:cNvSpPr>
            <a:spLocks noGrp="1" noChangeArrowheads="1"/>
          </p:cNvSpPr>
          <p:nvPr>
            <p:ph type="body" idx="1"/>
          </p:nvPr>
        </p:nvSpPr>
        <p:spPr>
          <a:xfrm>
            <a:off x="697316" y="5898570"/>
            <a:ext cx="3826164" cy="558689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Candara" panose="020E0502030303020204" pitchFamily="34" charset="0"/>
              </a:rPr>
              <a:t> What we know:</a:t>
            </a:r>
          </a:p>
          <a:p>
            <a:r>
              <a:rPr lang="en-US" altLang="en-US" dirty="0">
                <a:latin typeface="Candara" panose="020E0502030303020204" pitchFamily="34" charset="0"/>
              </a:rPr>
              <a:t>The venue is the largest of its kind in the area, and serves Fairbanks and surrounding communities in the Interior of Alaska</a:t>
            </a:r>
          </a:p>
          <a:p>
            <a:r>
              <a:rPr lang="en-US" altLang="en-US" dirty="0">
                <a:latin typeface="Candara" panose="020E0502030303020204" pitchFamily="34" charset="0"/>
              </a:rPr>
              <a:t>Hosts a variety of events, including the University of Alaska Fairbanks hockey games, other hockey teams, graduations, conferences, festivals, Alaska Federation of Native concerts, and much more. </a:t>
            </a:r>
          </a:p>
          <a:p>
            <a:r>
              <a:rPr lang="en-US" altLang="en-US" dirty="0">
                <a:latin typeface="Candara" panose="020E0502030303020204" pitchFamily="34" charset="0"/>
              </a:rPr>
              <a:t>Surrounding the Carlson Center are Pioneer Park and the Alaska Centennial Center for the Arts, offering smaller event spaces at more reasonable prices. </a:t>
            </a:r>
          </a:p>
          <a:p>
            <a:r>
              <a:rPr lang="en-US" altLang="en-US" dirty="0">
                <a:latin typeface="Candara" panose="020E0502030303020204" pitchFamily="34" charset="0"/>
              </a:rPr>
              <a:t>The Centennial Center is an older building that is undergoing structural renovations. The FNSB does not expect the Centennial Center to remain open in perpetuity, it is likely that the needs currently served by this building may need to be accommodated elsewhere.</a:t>
            </a:r>
          </a:p>
          <a:p>
            <a:endParaRPr lang="en-US" altLang="en-US" dirty="0">
              <a:latin typeface="Candara" panose="020E0502030303020204" pitchFamily="34" charset="0"/>
            </a:endParaRPr>
          </a:p>
        </p:txBody>
      </p:sp>
    </p:spTree>
    <p:extLst>
      <p:ext uri="{BB962C8B-B14F-4D97-AF65-F5344CB8AC3E}">
        <p14:creationId xmlns:p14="http://schemas.microsoft.com/office/powerpoint/2010/main" val="1226810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017">
              <a:spcBef>
                <a:spcPct val="30000"/>
              </a:spcBef>
              <a:defRPr sz="1200">
                <a:solidFill>
                  <a:schemeClr val="tx1"/>
                </a:solidFill>
                <a:latin typeface="Times New Roman" panose="02020603050405020304" pitchFamily="18" charset="0"/>
              </a:defRPr>
            </a:lvl1pPr>
            <a:lvl2pPr marL="694476" indent="-266269" defTabSz="900017">
              <a:spcBef>
                <a:spcPct val="30000"/>
              </a:spcBef>
              <a:defRPr sz="1200">
                <a:solidFill>
                  <a:schemeClr val="tx1"/>
                </a:solidFill>
                <a:latin typeface="Times New Roman" panose="02020603050405020304" pitchFamily="18" charset="0"/>
              </a:defRPr>
            </a:lvl2pPr>
            <a:lvl3pPr marL="1069744" indent="-213326" defTabSz="900017">
              <a:spcBef>
                <a:spcPct val="30000"/>
              </a:spcBef>
              <a:defRPr sz="1200">
                <a:solidFill>
                  <a:schemeClr val="tx1"/>
                </a:solidFill>
                <a:latin typeface="Times New Roman" panose="02020603050405020304" pitchFamily="18" charset="0"/>
              </a:defRPr>
            </a:lvl3pPr>
            <a:lvl4pPr marL="1497952" indent="-213326" defTabSz="900017">
              <a:spcBef>
                <a:spcPct val="30000"/>
              </a:spcBef>
              <a:defRPr sz="1200">
                <a:solidFill>
                  <a:schemeClr val="tx1"/>
                </a:solidFill>
                <a:latin typeface="Times New Roman" panose="02020603050405020304" pitchFamily="18" charset="0"/>
              </a:defRPr>
            </a:lvl4pPr>
            <a:lvl5pPr marL="1926161" indent="-213326" defTabSz="900017">
              <a:spcBef>
                <a:spcPct val="30000"/>
              </a:spcBef>
              <a:defRPr sz="1200">
                <a:solidFill>
                  <a:schemeClr val="tx1"/>
                </a:solidFill>
                <a:latin typeface="Times New Roman" panose="02020603050405020304" pitchFamily="18" charset="0"/>
              </a:defRPr>
            </a:lvl5pPr>
            <a:lvl6pPr marL="2374613" indent="-213326" defTabSz="900017" eaLnBrk="0" fontAlgn="base" hangingPunct="0">
              <a:spcBef>
                <a:spcPct val="30000"/>
              </a:spcBef>
              <a:spcAft>
                <a:spcPct val="0"/>
              </a:spcAft>
              <a:defRPr sz="1200">
                <a:solidFill>
                  <a:schemeClr val="tx1"/>
                </a:solidFill>
                <a:latin typeface="Times New Roman" panose="02020603050405020304" pitchFamily="18" charset="0"/>
              </a:defRPr>
            </a:lvl6pPr>
            <a:lvl7pPr marL="2823064" indent="-213326" defTabSz="900017" eaLnBrk="0" fontAlgn="base" hangingPunct="0">
              <a:spcBef>
                <a:spcPct val="30000"/>
              </a:spcBef>
              <a:spcAft>
                <a:spcPct val="0"/>
              </a:spcAft>
              <a:defRPr sz="1200">
                <a:solidFill>
                  <a:schemeClr val="tx1"/>
                </a:solidFill>
                <a:latin typeface="Times New Roman" panose="02020603050405020304" pitchFamily="18" charset="0"/>
              </a:defRPr>
            </a:lvl7pPr>
            <a:lvl8pPr marL="3271515" indent="-213326" defTabSz="900017" eaLnBrk="0" fontAlgn="base" hangingPunct="0">
              <a:spcBef>
                <a:spcPct val="30000"/>
              </a:spcBef>
              <a:spcAft>
                <a:spcPct val="0"/>
              </a:spcAft>
              <a:defRPr sz="1200">
                <a:solidFill>
                  <a:schemeClr val="tx1"/>
                </a:solidFill>
                <a:latin typeface="Times New Roman" panose="02020603050405020304" pitchFamily="18" charset="0"/>
              </a:defRPr>
            </a:lvl8pPr>
            <a:lvl9pPr marL="3719967" indent="-213326" defTabSz="900017"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00017" rtl="0" eaLnBrk="1" fontAlgn="auto" latinLnBrk="0" hangingPunct="1">
              <a:lnSpc>
                <a:spcPct val="100000"/>
              </a:lnSpc>
              <a:spcBef>
                <a:spcPct val="0"/>
              </a:spcBef>
              <a:spcAft>
                <a:spcPts val="0"/>
              </a:spcAft>
              <a:buClrTx/>
              <a:buSzTx/>
              <a:buFontTx/>
              <a:buNone/>
              <a:tabLst/>
              <a:defRPr/>
            </a:pPr>
            <a:fld id="{3144D270-3710-4624-A2C6-73FCE85B1172}" type="slidenum">
              <a:rPr kumimoji="0" lang="en-US" altLang="en-US" sz="1100" b="0" i="0" u="none" strike="noStrike" kern="1200" cap="none" spc="0" normalizeH="0" baseline="0" noProof="0">
                <a:ln>
                  <a:noFill/>
                </a:ln>
                <a:solidFill>
                  <a:srgbClr val="000000"/>
                </a:solidFill>
                <a:effectLst/>
                <a:uLnTx/>
                <a:uFillTx/>
                <a:latin typeface="Candara" panose="020E0502030303020204" pitchFamily="34" charset="0"/>
                <a:ea typeface="+mn-ea"/>
                <a:cs typeface="+mn-cs"/>
              </a:rPr>
              <a:pPr marL="0" marR="0" lvl="0" indent="0" algn="r" defTabSz="900017" rtl="0" eaLnBrk="1" fontAlgn="auto" latinLnBrk="0" hangingPunct="1">
                <a:lnSpc>
                  <a:spcPct val="100000"/>
                </a:lnSpc>
                <a:spcBef>
                  <a:spcPct val="0"/>
                </a:spcBef>
                <a:spcAft>
                  <a:spcPts val="0"/>
                </a:spcAft>
                <a:buClrTx/>
                <a:buSzTx/>
                <a:buFontTx/>
                <a:buNone/>
                <a:tabLst/>
                <a:defRPr/>
              </a:pPr>
              <a:t>11</a:t>
            </a:fld>
            <a:endParaRPr kumimoji="0" lang="en-US" altLang="en-US" sz="1100" b="0" i="0" u="none" strike="noStrike" kern="1200" cap="none" spc="0" normalizeH="0" baseline="0" noProof="0" dirty="0">
              <a:ln>
                <a:noFill/>
              </a:ln>
              <a:solidFill>
                <a:srgbClr val="000000"/>
              </a:solidFill>
              <a:effectLst/>
              <a:uLnTx/>
              <a:uFillTx/>
              <a:latin typeface="Candara" panose="020E0502030303020204" pitchFamily="34" charset="0"/>
              <a:ea typeface="+mn-ea"/>
              <a:cs typeface="+mn-cs"/>
            </a:endParaRPr>
          </a:p>
        </p:txBody>
      </p:sp>
      <p:sp>
        <p:nvSpPr>
          <p:cNvPr id="25603" name="Rectangle 2"/>
          <p:cNvSpPr>
            <a:spLocks noGrp="1" noRot="1" noChangeAspect="1" noChangeArrowheads="1" noTextEdit="1"/>
          </p:cNvSpPr>
          <p:nvPr>
            <p:ph type="sldImg"/>
          </p:nvPr>
        </p:nvSpPr>
        <p:spPr>
          <a:xfrm>
            <a:off x="-1506538" y="900113"/>
            <a:ext cx="8018463" cy="4511675"/>
          </a:xfrm>
          <a:ln/>
        </p:spPr>
      </p:sp>
      <p:sp>
        <p:nvSpPr>
          <p:cNvPr id="25604" name="Rectangle 3"/>
          <p:cNvSpPr>
            <a:spLocks noGrp="1" noChangeArrowheads="1"/>
          </p:cNvSpPr>
          <p:nvPr>
            <p:ph type="body" idx="1"/>
          </p:nvPr>
        </p:nvSpPr>
        <p:spPr>
          <a:xfrm>
            <a:off x="668261" y="5711314"/>
            <a:ext cx="3666741" cy="540952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ndara" panose="020E0502030303020204" pitchFamily="34" charset="0"/>
            </a:endParaRPr>
          </a:p>
        </p:txBody>
      </p:sp>
    </p:spTree>
    <p:extLst>
      <p:ext uri="{BB962C8B-B14F-4D97-AF65-F5344CB8AC3E}">
        <p14:creationId xmlns:p14="http://schemas.microsoft.com/office/powerpoint/2010/main" val="3038959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017">
              <a:spcBef>
                <a:spcPct val="30000"/>
              </a:spcBef>
              <a:defRPr sz="1200">
                <a:solidFill>
                  <a:schemeClr val="tx1"/>
                </a:solidFill>
                <a:latin typeface="Times New Roman" panose="02020603050405020304" pitchFamily="18" charset="0"/>
              </a:defRPr>
            </a:lvl1pPr>
            <a:lvl2pPr marL="694476" indent="-266269" defTabSz="900017">
              <a:spcBef>
                <a:spcPct val="30000"/>
              </a:spcBef>
              <a:defRPr sz="1200">
                <a:solidFill>
                  <a:schemeClr val="tx1"/>
                </a:solidFill>
                <a:latin typeface="Times New Roman" panose="02020603050405020304" pitchFamily="18" charset="0"/>
              </a:defRPr>
            </a:lvl2pPr>
            <a:lvl3pPr marL="1069744" indent="-213326" defTabSz="900017">
              <a:spcBef>
                <a:spcPct val="30000"/>
              </a:spcBef>
              <a:defRPr sz="1200">
                <a:solidFill>
                  <a:schemeClr val="tx1"/>
                </a:solidFill>
                <a:latin typeface="Times New Roman" panose="02020603050405020304" pitchFamily="18" charset="0"/>
              </a:defRPr>
            </a:lvl3pPr>
            <a:lvl4pPr marL="1497952" indent="-213326" defTabSz="900017">
              <a:spcBef>
                <a:spcPct val="30000"/>
              </a:spcBef>
              <a:defRPr sz="1200">
                <a:solidFill>
                  <a:schemeClr val="tx1"/>
                </a:solidFill>
                <a:latin typeface="Times New Roman" panose="02020603050405020304" pitchFamily="18" charset="0"/>
              </a:defRPr>
            </a:lvl4pPr>
            <a:lvl5pPr marL="1926161" indent="-213326" defTabSz="900017">
              <a:spcBef>
                <a:spcPct val="30000"/>
              </a:spcBef>
              <a:defRPr sz="1200">
                <a:solidFill>
                  <a:schemeClr val="tx1"/>
                </a:solidFill>
                <a:latin typeface="Times New Roman" panose="02020603050405020304" pitchFamily="18" charset="0"/>
              </a:defRPr>
            </a:lvl5pPr>
            <a:lvl6pPr marL="2374613" indent="-213326" defTabSz="900017" eaLnBrk="0" fontAlgn="base" hangingPunct="0">
              <a:spcBef>
                <a:spcPct val="30000"/>
              </a:spcBef>
              <a:spcAft>
                <a:spcPct val="0"/>
              </a:spcAft>
              <a:defRPr sz="1200">
                <a:solidFill>
                  <a:schemeClr val="tx1"/>
                </a:solidFill>
                <a:latin typeface="Times New Roman" panose="02020603050405020304" pitchFamily="18" charset="0"/>
              </a:defRPr>
            </a:lvl6pPr>
            <a:lvl7pPr marL="2823064" indent="-213326" defTabSz="900017" eaLnBrk="0" fontAlgn="base" hangingPunct="0">
              <a:spcBef>
                <a:spcPct val="30000"/>
              </a:spcBef>
              <a:spcAft>
                <a:spcPct val="0"/>
              </a:spcAft>
              <a:defRPr sz="1200">
                <a:solidFill>
                  <a:schemeClr val="tx1"/>
                </a:solidFill>
                <a:latin typeface="Times New Roman" panose="02020603050405020304" pitchFamily="18" charset="0"/>
              </a:defRPr>
            </a:lvl7pPr>
            <a:lvl8pPr marL="3271515" indent="-213326" defTabSz="900017" eaLnBrk="0" fontAlgn="base" hangingPunct="0">
              <a:spcBef>
                <a:spcPct val="30000"/>
              </a:spcBef>
              <a:spcAft>
                <a:spcPct val="0"/>
              </a:spcAft>
              <a:defRPr sz="1200">
                <a:solidFill>
                  <a:schemeClr val="tx1"/>
                </a:solidFill>
                <a:latin typeface="Times New Roman" panose="02020603050405020304" pitchFamily="18" charset="0"/>
              </a:defRPr>
            </a:lvl8pPr>
            <a:lvl9pPr marL="3719967" indent="-213326" defTabSz="900017"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00017" rtl="0" eaLnBrk="1" fontAlgn="auto" latinLnBrk="0" hangingPunct="1">
              <a:lnSpc>
                <a:spcPct val="100000"/>
              </a:lnSpc>
              <a:spcBef>
                <a:spcPct val="0"/>
              </a:spcBef>
              <a:spcAft>
                <a:spcPts val="0"/>
              </a:spcAft>
              <a:buClrTx/>
              <a:buSzTx/>
              <a:buFontTx/>
              <a:buNone/>
              <a:tabLst/>
              <a:defRPr/>
            </a:pPr>
            <a:fld id="{3144D270-3710-4624-A2C6-73FCE85B1172}" type="slidenum">
              <a:rPr kumimoji="0" lang="en-US" altLang="en-US" sz="1100" b="0" i="0" u="none" strike="noStrike" kern="1200" cap="none" spc="0" normalizeH="0" baseline="0" noProof="0">
                <a:ln>
                  <a:noFill/>
                </a:ln>
                <a:solidFill>
                  <a:srgbClr val="000000"/>
                </a:solidFill>
                <a:effectLst/>
                <a:uLnTx/>
                <a:uFillTx/>
                <a:latin typeface="Candara" panose="020E0502030303020204" pitchFamily="34" charset="0"/>
                <a:ea typeface="+mn-ea"/>
                <a:cs typeface="+mn-cs"/>
              </a:rPr>
              <a:pPr marL="0" marR="0" lvl="0" indent="0" algn="r" defTabSz="900017" rtl="0" eaLnBrk="1" fontAlgn="auto" latinLnBrk="0" hangingPunct="1">
                <a:lnSpc>
                  <a:spcPct val="100000"/>
                </a:lnSpc>
                <a:spcBef>
                  <a:spcPct val="0"/>
                </a:spcBef>
                <a:spcAft>
                  <a:spcPts val="0"/>
                </a:spcAft>
                <a:buClrTx/>
                <a:buSzTx/>
                <a:buFontTx/>
                <a:buNone/>
                <a:tabLst/>
                <a:defRPr/>
              </a:pPr>
              <a:t>12</a:t>
            </a:fld>
            <a:endParaRPr kumimoji="0" lang="en-US" altLang="en-US" sz="1100" b="0" i="0" u="none" strike="noStrike" kern="1200" cap="none" spc="0" normalizeH="0" baseline="0" noProof="0" dirty="0">
              <a:ln>
                <a:noFill/>
              </a:ln>
              <a:solidFill>
                <a:srgbClr val="000000"/>
              </a:solidFill>
              <a:effectLst/>
              <a:uLnTx/>
              <a:uFillTx/>
              <a:latin typeface="Candara" panose="020E0502030303020204" pitchFamily="34" charset="0"/>
              <a:ea typeface="+mn-ea"/>
              <a:cs typeface="+mn-cs"/>
            </a:endParaRPr>
          </a:p>
        </p:txBody>
      </p:sp>
      <p:sp>
        <p:nvSpPr>
          <p:cNvPr id="25603" name="Rectangle 2"/>
          <p:cNvSpPr>
            <a:spLocks noGrp="1" noRot="1" noChangeAspect="1" noChangeArrowheads="1" noTextEdit="1"/>
          </p:cNvSpPr>
          <p:nvPr>
            <p:ph type="sldImg"/>
          </p:nvPr>
        </p:nvSpPr>
        <p:spPr>
          <a:xfrm>
            <a:off x="-1506538" y="900113"/>
            <a:ext cx="8018463" cy="4511675"/>
          </a:xfrm>
          <a:ln/>
        </p:spPr>
      </p:sp>
      <p:sp>
        <p:nvSpPr>
          <p:cNvPr id="25604" name="Rectangle 3"/>
          <p:cNvSpPr>
            <a:spLocks noGrp="1" noChangeArrowheads="1"/>
          </p:cNvSpPr>
          <p:nvPr>
            <p:ph type="body" idx="1"/>
          </p:nvPr>
        </p:nvSpPr>
        <p:spPr>
          <a:xfrm>
            <a:off x="668261" y="5711314"/>
            <a:ext cx="3666741" cy="540952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ndara" panose="020E0502030303020204" pitchFamily="34" charset="0"/>
            </a:endParaRPr>
          </a:p>
        </p:txBody>
      </p:sp>
    </p:spTree>
    <p:extLst>
      <p:ext uri="{BB962C8B-B14F-4D97-AF65-F5344CB8AC3E}">
        <p14:creationId xmlns:p14="http://schemas.microsoft.com/office/powerpoint/2010/main" val="35514637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017">
              <a:spcBef>
                <a:spcPct val="30000"/>
              </a:spcBef>
              <a:defRPr sz="1200">
                <a:solidFill>
                  <a:schemeClr val="tx1"/>
                </a:solidFill>
                <a:latin typeface="Times New Roman" panose="02020603050405020304" pitchFamily="18" charset="0"/>
              </a:defRPr>
            </a:lvl1pPr>
            <a:lvl2pPr marL="694476" indent="-266269" defTabSz="900017">
              <a:spcBef>
                <a:spcPct val="30000"/>
              </a:spcBef>
              <a:defRPr sz="1200">
                <a:solidFill>
                  <a:schemeClr val="tx1"/>
                </a:solidFill>
                <a:latin typeface="Times New Roman" panose="02020603050405020304" pitchFamily="18" charset="0"/>
              </a:defRPr>
            </a:lvl2pPr>
            <a:lvl3pPr marL="1069744" indent="-213326" defTabSz="900017">
              <a:spcBef>
                <a:spcPct val="30000"/>
              </a:spcBef>
              <a:defRPr sz="1200">
                <a:solidFill>
                  <a:schemeClr val="tx1"/>
                </a:solidFill>
                <a:latin typeface="Times New Roman" panose="02020603050405020304" pitchFamily="18" charset="0"/>
              </a:defRPr>
            </a:lvl3pPr>
            <a:lvl4pPr marL="1497952" indent="-213326" defTabSz="900017">
              <a:spcBef>
                <a:spcPct val="30000"/>
              </a:spcBef>
              <a:defRPr sz="1200">
                <a:solidFill>
                  <a:schemeClr val="tx1"/>
                </a:solidFill>
                <a:latin typeface="Times New Roman" panose="02020603050405020304" pitchFamily="18" charset="0"/>
              </a:defRPr>
            </a:lvl4pPr>
            <a:lvl5pPr marL="1926161" indent="-213326" defTabSz="900017">
              <a:spcBef>
                <a:spcPct val="30000"/>
              </a:spcBef>
              <a:defRPr sz="1200">
                <a:solidFill>
                  <a:schemeClr val="tx1"/>
                </a:solidFill>
                <a:latin typeface="Times New Roman" panose="02020603050405020304" pitchFamily="18" charset="0"/>
              </a:defRPr>
            </a:lvl5pPr>
            <a:lvl6pPr marL="2374613" indent="-213326" defTabSz="900017" eaLnBrk="0" fontAlgn="base" hangingPunct="0">
              <a:spcBef>
                <a:spcPct val="30000"/>
              </a:spcBef>
              <a:spcAft>
                <a:spcPct val="0"/>
              </a:spcAft>
              <a:defRPr sz="1200">
                <a:solidFill>
                  <a:schemeClr val="tx1"/>
                </a:solidFill>
                <a:latin typeface="Times New Roman" panose="02020603050405020304" pitchFamily="18" charset="0"/>
              </a:defRPr>
            </a:lvl6pPr>
            <a:lvl7pPr marL="2823064" indent="-213326" defTabSz="900017" eaLnBrk="0" fontAlgn="base" hangingPunct="0">
              <a:spcBef>
                <a:spcPct val="30000"/>
              </a:spcBef>
              <a:spcAft>
                <a:spcPct val="0"/>
              </a:spcAft>
              <a:defRPr sz="1200">
                <a:solidFill>
                  <a:schemeClr val="tx1"/>
                </a:solidFill>
                <a:latin typeface="Times New Roman" panose="02020603050405020304" pitchFamily="18" charset="0"/>
              </a:defRPr>
            </a:lvl7pPr>
            <a:lvl8pPr marL="3271515" indent="-213326" defTabSz="900017" eaLnBrk="0" fontAlgn="base" hangingPunct="0">
              <a:spcBef>
                <a:spcPct val="30000"/>
              </a:spcBef>
              <a:spcAft>
                <a:spcPct val="0"/>
              </a:spcAft>
              <a:defRPr sz="1200">
                <a:solidFill>
                  <a:schemeClr val="tx1"/>
                </a:solidFill>
                <a:latin typeface="Times New Roman" panose="02020603050405020304" pitchFamily="18" charset="0"/>
              </a:defRPr>
            </a:lvl8pPr>
            <a:lvl9pPr marL="3719967" indent="-213326" defTabSz="900017"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00017" rtl="0" eaLnBrk="1" fontAlgn="auto" latinLnBrk="0" hangingPunct="1">
              <a:lnSpc>
                <a:spcPct val="100000"/>
              </a:lnSpc>
              <a:spcBef>
                <a:spcPct val="0"/>
              </a:spcBef>
              <a:spcAft>
                <a:spcPts val="0"/>
              </a:spcAft>
              <a:buClrTx/>
              <a:buSzTx/>
              <a:buFontTx/>
              <a:buNone/>
              <a:tabLst/>
              <a:defRPr/>
            </a:pPr>
            <a:fld id="{3144D270-3710-4624-A2C6-73FCE85B1172}" type="slidenum">
              <a:rPr kumimoji="0" lang="en-US" altLang="en-US" sz="1100" b="0" i="0" u="none" strike="noStrike" kern="1200" cap="none" spc="0" normalizeH="0" baseline="0" noProof="0">
                <a:ln>
                  <a:noFill/>
                </a:ln>
                <a:solidFill>
                  <a:srgbClr val="000000"/>
                </a:solidFill>
                <a:effectLst/>
                <a:uLnTx/>
                <a:uFillTx/>
                <a:latin typeface="Candara" panose="020E0502030303020204" pitchFamily="34" charset="0"/>
                <a:ea typeface="+mn-ea"/>
                <a:cs typeface="+mn-cs"/>
              </a:rPr>
              <a:pPr marL="0" marR="0" lvl="0" indent="0" algn="r" defTabSz="900017" rtl="0" eaLnBrk="1" fontAlgn="auto" latinLnBrk="0" hangingPunct="1">
                <a:lnSpc>
                  <a:spcPct val="100000"/>
                </a:lnSpc>
                <a:spcBef>
                  <a:spcPct val="0"/>
                </a:spcBef>
                <a:spcAft>
                  <a:spcPts val="0"/>
                </a:spcAft>
                <a:buClrTx/>
                <a:buSzTx/>
                <a:buFontTx/>
                <a:buNone/>
                <a:tabLst/>
                <a:defRPr/>
              </a:pPr>
              <a:t>13</a:t>
            </a:fld>
            <a:endParaRPr kumimoji="0" lang="en-US" altLang="en-US" sz="1100" b="0" i="0" u="none" strike="noStrike" kern="1200" cap="none" spc="0" normalizeH="0" baseline="0" noProof="0" dirty="0">
              <a:ln>
                <a:noFill/>
              </a:ln>
              <a:solidFill>
                <a:srgbClr val="000000"/>
              </a:solidFill>
              <a:effectLst/>
              <a:uLnTx/>
              <a:uFillTx/>
              <a:latin typeface="Candara" panose="020E0502030303020204" pitchFamily="34" charset="0"/>
              <a:ea typeface="+mn-ea"/>
              <a:cs typeface="+mn-cs"/>
            </a:endParaRPr>
          </a:p>
        </p:txBody>
      </p:sp>
      <p:sp>
        <p:nvSpPr>
          <p:cNvPr id="25603" name="Rectangle 2"/>
          <p:cNvSpPr>
            <a:spLocks noGrp="1" noRot="1" noChangeAspect="1" noChangeArrowheads="1" noTextEdit="1"/>
          </p:cNvSpPr>
          <p:nvPr>
            <p:ph type="sldImg"/>
          </p:nvPr>
        </p:nvSpPr>
        <p:spPr>
          <a:xfrm>
            <a:off x="-1506538" y="900113"/>
            <a:ext cx="8018463" cy="4511675"/>
          </a:xfrm>
          <a:ln/>
        </p:spPr>
      </p:sp>
      <p:sp>
        <p:nvSpPr>
          <p:cNvPr id="25604" name="Rectangle 3"/>
          <p:cNvSpPr>
            <a:spLocks noGrp="1" noChangeArrowheads="1"/>
          </p:cNvSpPr>
          <p:nvPr>
            <p:ph type="body" idx="1"/>
          </p:nvPr>
        </p:nvSpPr>
        <p:spPr>
          <a:xfrm>
            <a:off x="668261" y="5711314"/>
            <a:ext cx="3666741" cy="540952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ndara" panose="020E0502030303020204" pitchFamily="34" charset="0"/>
            </a:endParaRPr>
          </a:p>
        </p:txBody>
      </p:sp>
    </p:spTree>
    <p:extLst>
      <p:ext uri="{BB962C8B-B14F-4D97-AF65-F5344CB8AC3E}">
        <p14:creationId xmlns:p14="http://schemas.microsoft.com/office/powerpoint/2010/main" val="29092551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017">
              <a:spcBef>
                <a:spcPct val="30000"/>
              </a:spcBef>
              <a:defRPr sz="1200">
                <a:solidFill>
                  <a:schemeClr val="tx1"/>
                </a:solidFill>
                <a:latin typeface="Times New Roman" panose="02020603050405020304" pitchFamily="18" charset="0"/>
              </a:defRPr>
            </a:lvl1pPr>
            <a:lvl2pPr marL="694476" indent="-266269" defTabSz="900017">
              <a:spcBef>
                <a:spcPct val="30000"/>
              </a:spcBef>
              <a:defRPr sz="1200">
                <a:solidFill>
                  <a:schemeClr val="tx1"/>
                </a:solidFill>
                <a:latin typeface="Times New Roman" panose="02020603050405020304" pitchFamily="18" charset="0"/>
              </a:defRPr>
            </a:lvl2pPr>
            <a:lvl3pPr marL="1069744" indent="-213326" defTabSz="900017">
              <a:spcBef>
                <a:spcPct val="30000"/>
              </a:spcBef>
              <a:defRPr sz="1200">
                <a:solidFill>
                  <a:schemeClr val="tx1"/>
                </a:solidFill>
                <a:latin typeface="Times New Roman" panose="02020603050405020304" pitchFamily="18" charset="0"/>
              </a:defRPr>
            </a:lvl3pPr>
            <a:lvl4pPr marL="1497952" indent="-213326" defTabSz="900017">
              <a:spcBef>
                <a:spcPct val="30000"/>
              </a:spcBef>
              <a:defRPr sz="1200">
                <a:solidFill>
                  <a:schemeClr val="tx1"/>
                </a:solidFill>
                <a:latin typeface="Times New Roman" panose="02020603050405020304" pitchFamily="18" charset="0"/>
              </a:defRPr>
            </a:lvl4pPr>
            <a:lvl5pPr marL="1926161" indent="-213326" defTabSz="900017">
              <a:spcBef>
                <a:spcPct val="30000"/>
              </a:spcBef>
              <a:defRPr sz="1200">
                <a:solidFill>
                  <a:schemeClr val="tx1"/>
                </a:solidFill>
                <a:latin typeface="Times New Roman" panose="02020603050405020304" pitchFamily="18" charset="0"/>
              </a:defRPr>
            </a:lvl5pPr>
            <a:lvl6pPr marL="2374613" indent="-213326" defTabSz="900017" eaLnBrk="0" fontAlgn="base" hangingPunct="0">
              <a:spcBef>
                <a:spcPct val="30000"/>
              </a:spcBef>
              <a:spcAft>
                <a:spcPct val="0"/>
              </a:spcAft>
              <a:defRPr sz="1200">
                <a:solidFill>
                  <a:schemeClr val="tx1"/>
                </a:solidFill>
                <a:latin typeface="Times New Roman" panose="02020603050405020304" pitchFamily="18" charset="0"/>
              </a:defRPr>
            </a:lvl6pPr>
            <a:lvl7pPr marL="2823064" indent="-213326" defTabSz="900017" eaLnBrk="0" fontAlgn="base" hangingPunct="0">
              <a:spcBef>
                <a:spcPct val="30000"/>
              </a:spcBef>
              <a:spcAft>
                <a:spcPct val="0"/>
              </a:spcAft>
              <a:defRPr sz="1200">
                <a:solidFill>
                  <a:schemeClr val="tx1"/>
                </a:solidFill>
                <a:latin typeface="Times New Roman" panose="02020603050405020304" pitchFamily="18" charset="0"/>
              </a:defRPr>
            </a:lvl7pPr>
            <a:lvl8pPr marL="3271515" indent="-213326" defTabSz="900017" eaLnBrk="0" fontAlgn="base" hangingPunct="0">
              <a:spcBef>
                <a:spcPct val="30000"/>
              </a:spcBef>
              <a:spcAft>
                <a:spcPct val="0"/>
              </a:spcAft>
              <a:defRPr sz="1200">
                <a:solidFill>
                  <a:schemeClr val="tx1"/>
                </a:solidFill>
                <a:latin typeface="Times New Roman" panose="02020603050405020304" pitchFamily="18" charset="0"/>
              </a:defRPr>
            </a:lvl8pPr>
            <a:lvl9pPr marL="3719967" indent="-213326" defTabSz="900017"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00017" rtl="0" eaLnBrk="1" fontAlgn="auto" latinLnBrk="0" hangingPunct="1">
              <a:lnSpc>
                <a:spcPct val="100000"/>
              </a:lnSpc>
              <a:spcBef>
                <a:spcPct val="0"/>
              </a:spcBef>
              <a:spcAft>
                <a:spcPts val="0"/>
              </a:spcAft>
              <a:buClrTx/>
              <a:buSzTx/>
              <a:buFontTx/>
              <a:buNone/>
              <a:tabLst/>
              <a:defRPr/>
            </a:pPr>
            <a:fld id="{3144D270-3710-4624-A2C6-73FCE85B1172}" type="slidenum">
              <a:rPr kumimoji="0" lang="en-US" altLang="en-US" sz="1100" b="0" i="0" u="none" strike="noStrike" kern="1200" cap="none" spc="0" normalizeH="0" baseline="0" noProof="0">
                <a:ln>
                  <a:noFill/>
                </a:ln>
                <a:solidFill>
                  <a:srgbClr val="000000"/>
                </a:solidFill>
                <a:effectLst/>
                <a:uLnTx/>
                <a:uFillTx/>
                <a:latin typeface="Candara" panose="020E0502030303020204" pitchFamily="34" charset="0"/>
                <a:ea typeface="+mn-ea"/>
                <a:cs typeface="+mn-cs"/>
              </a:rPr>
              <a:pPr marL="0" marR="0" lvl="0" indent="0" algn="r" defTabSz="900017" rtl="0" eaLnBrk="1" fontAlgn="auto" latinLnBrk="0" hangingPunct="1">
                <a:lnSpc>
                  <a:spcPct val="100000"/>
                </a:lnSpc>
                <a:spcBef>
                  <a:spcPct val="0"/>
                </a:spcBef>
                <a:spcAft>
                  <a:spcPts val="0"/>
                </a:spcAft>
                <a:buClrTx/>
                <a:buSzTx/>
                <a:buFontTx/>
                <a:buNone/>
                <a:tabLst/>
                <a:defRPr/>
              </a:pPr>
              <a:t>14</a:t>
            </a:fld>
            <a:endParaRPr kumimoji="0" lang="en-US" altLang="en-US" sz="1100" b="0" i="0" u="none" strike="noStrike" kern="1200" cap="none" spc="0" normalizeH="0" baseline="0" noProof="0" dirty="0">
              <a:ln>
                <a:noFill/>
              </a:ln>
              <a:solidFill>
                <a:srgbClr val="000000"/>
              </a:solidFill>
              <a:effectLst/>
              <a:uLnTx/>
              <a:uFillTx/>
              <a:latin typeface="Candara" panose="020E0502030303020204" pitchFamily="34" charset="0"/>
              <a:ea typeface="+mn-ea"/>
              <a:cs typeface="+mn-cs"/>
            </a:endParaRPr>
          </a:p>
        </p:txBody>
      </p:sp>
      <p:sp>
        <p:nvSpPr>
          <p:cNvPr id="25603" name="Rectangle 2"/>
          <p:cNvSpPr>
            <a:spLocks noGrp="1" noRot="1" noChangeAspect="1" noChangeArrowheads="1" noTextEdit="1"/>
          </p:cNvSpPr>
          <p:nvPr>
            <p:ph type="sldImg"/>
          </p:nvPr>
        </p:nvSpPr>
        <p:spPr>
          <a:xfrm>
            <a:off x="-1506538" y="900113"/>
            <a:ext cx="8018463" cy="4511675"/>
          </a:xfrm>
          <a:ln/>
        </p:spPr>
      </p:sp>
      <p:sp>
        <p:nvSpPr>
          <p:cNvPr id="25604" name="Rectangle 3"/>
          <p:cNvSpPr>
            <a:spLocks noGrp="1" noChangeArrowheads="1"/>
          </p:cNvSpPr>
          <p:nvPr>
            <p:ph type="body" idx="1"/>
          </p:nvPr>
        </p:nvSpPr>
        <p:spPr>
          <a:xfrm>
            <a:off x="668261" y="5711314"/>
            <a:ext cx="3666741" cy="540952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ndara" panose="020E0502030303020204" pitchFamily="34" charset="0"/>
            </a:endParaRPr>
          </a:p>
        </p:txBody>
      </p:sp>
    </p:spTree>
    <p:extLst>
      <p:ext uri="{BB962C8B-B14F-4D97-AF65-F5344CB8AC3E}">
        <p14:creationId xmlns:p14="http://schemas.microsoft.com/office/powerpoint/2010/main" val="7318909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017">
              <a:spcBef>
                <a:spcPct val="30000"/>
              </a:spcBef>
              <a:defRPr sz="1200">
                <a:solidFill>
                  <a:schemeClr val="tx1"/>
                </a:solidFill>
                <a:latin typeface="Times New Roman" panose="02020603050405020304" pitchFamily="18" charset="0"/>
              </a:defRPr>
            </a:lvl1pPr>
            <a:lvl2pPr marL="694476" indent="-266269" defTabSz="900017">
              <a:spcBef>
                <a:spcPct val="30000"/>
              </a:spcBef>
              <a:defRPr sz="1200">
                <a:solidFill>
                  <a:schemeClr val="tx1"/>
                </a:solidFill>
                <a:latin typeface="Times New Roman" panose="02020603050405020304" pitchFamily="18" charset="0"/>
              </a:defRPr>
            </a:lvl2pPr>
            <a:lvl3pPr marL="1069744" indent="-213326" defTabSz="900017">
              <a:spcBef>
                <a:spcPct val="30000"/>
              </a:spcBef>
              <a:defRPr sz="1200">
                <a:solidFill>
                  <a:schemeClr val="tx1"/>
                </a:solidFill>
                <a:latin typeface="Times New Roman" panose="02020603050405020304" pitchFamily="18" charset="0"/>
              </a:defRPr>
            </a:lvl3pPr>
            <a:lvl4pPr marL="1497952" indent="-213326" defTabSz="900017">
              <a:spcBef>
                <a:spcPct val="30000"/>
              </a:spcBef>
              <a:defRPr sz="1200">
                <a:solidFill>
                  <a:schemeClr val="tx1"/>
                </a:solidFill>
                <a:latin typeface="Times New Roman" panose="02020603050405020304" pitchFamily="18" charset="0"/>
              </a:defRPr>
            </a:lvl4pPr>
            <a:lvl5pPr marL="1926161" indent="-213326" defTabSz="900017">
              <a:spcBef>
                <a:spcPct val="30000"/>
              </a:spcBef>
              <a:defRPr sz="1200">
                <a:solidFill>
                  <a:schemeClr val="tx1"/>
                </a:solidFill>
                <a:latin typeface="Times New Roman" panose="02020603050405020304" pitchFamily="18" charset="0"/>
              </a:defRPr>
            </a:lvl5pPr>
            <a:lvl6pPr marL="2374613" indent="-213326" defTabSz="900017" eaLnBrk="0" fontAlgn="base" hangingPunct="0">
              <a:spcBef>
                <a:spcPct val="30000"/>
              </a:spcBef>
              <a:spcAft>
                <a:spcPct val="0"/>
              </a:spcAft>
              <a:defRPr sz="1200">
                <a:solidFill>
                  <a:schemeClr val="tx1"/>
                </a:solidFill>
                <a:latin typeface="Times New Roman" panose="02020603050405020304" pitchFamily="18" charset="0"/>
              </a:defRPr>
            </a:lvl6pPr>
            <a:lvl7pPr marL="2823064" indent="-213326" defTabSz="900017" eaLnBrk="0" fontAlgn="base" hangingPunct="0">
              <a:spcBef>
                <a:spcPct val="30000"/>
              </a:spcBef>
              <a:spcAft>
                <a:spcPct val="0"/>
              </a:spcAft>
              <a:defRPr sz="1200">
                <a:solidFill>
                  <a:schemeClr val="tx1"/>
                </a:solidFill>
                <a:latin typeface="Times New Roman" panose="02020603050405020304" pitchFamily="18" charset="0"/>
              </a:defRPr>
            </a:lvl7pPr>
            <a:lvl8pPr marL="3271515" indent="-213326" defTabSz="900017" eaLnBrk="0" fontAlgn="base" hangingPunct="0">
              <a:spcBef>
                <a:spcPct val="30000"/>
              </a:spcBef>
              <a:spcAft>
                <a:spcPct val="0"/>
              </a:spcAft>
              <a:defRPr sz="1200">
                <a:solidFill>
                  <a:schemeClr val="tx1"/>
                </a:solidFill>
                <a:latin typeface="Times New Roman" panose="02020603050405020304" pitchFamily="18" charset="0"/>
              </a:defRPr>
            </a:lvl8pPr>
            <a:lvl9pPr marL="3719967" indent="-213326" defTabSz="900017"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00017" rtl="0" eaLnBrk="1" fontAlgn="auto" latinLnBrk="0" hangingPunct="1">
              <a:lnSpc>
                <a:spcPct val="100000"/>
              </a:lnSpc>
              <a:spcBef>
                <a:spcPct val="0"/>
              </a:spcBef>
              <a:spcAft>
                <a:spcPts val="0"/>
              </a:spcAft>
              <a:buClrTx/>
              <a:buSzTx/>
              <a:buFontTx/>
              <a:buNone/>
              <a:tabLst/>
              <a:defRPr/>
            </a:pPr>
            <a:fld id="{3144D270-3710-4624-A2C6-73FCE85B1172}" type="slidenum">
              <a:rPr kumimoji="0" lang="en-US" altLang="en-US" sz="1100" b="0" i="0" u="none" strike="noStrike" kern="1200" cap="none" spc="0" normalizeH="0" baseline="0" noProof="0">
                <a:ln>
                  <a:noFill/>
                </a:ln>
                <a:solidFill>
                  <a:srgbClr val="000000"/>
                </a:solidFill>
                <a:effectLst/>
                <a:uLnTx/>
                <a:uFillTx/>
                <a:latin typeface="Candara" panose="020E0502030303020204" pitchFamily="34" charset="0"/>
                <a:ea typeface="+mn-ea"/>
                <a:cs typeface="+mn-cs"/>
              </a:rPr>
              <a:pPr marL="0" marR="0" lvl="0" indent="0" algn="r" defTabSz="900017" rtl="0" eaLnBrk="1" fontAlgn="auto" latinLnBrk="0" hangingPunct="1">
                <a:lnSpc>
                  <a:spcPct val="100000"/>
                </a:lnSpc>
                <a:spcBef>
                  <a:spcPct val="0"/>
                </a:spcBef>
                <a:spcAft>
                  <a:spcPts val="0"/>
                </a:spcAft>
                <a:buClrTx/>
                <a:buSzTx/>
                <a:buFontTx/>
                <a:buNone/>
                <a:tabLst/>
                <a:defRPr/>
              </a:pPr>
              <a:t>15</a:t>
            </a:fld>
            <a:endParaRPr kumimoji="0" lang="en-US" altLang="en-US" sz="1100" b="0" i="0" u="none" strike="noStrike" kern="1200" cap="none" spc="0" normalizeH="0" baseline="0" noProof="0" dirty="0">
              <a:ln>
                <a:noFill/>
              </a:ln>
              <a:solidFill>
                <a:srgbClr val="000000"/>
              </a:solidFill>
              <a:effectLst/>
              <a:uLnTx/>
              <a:uFillTx/>
              <a:latin typeface="Candara" panose="020E0502030303020204" pitchFamily="34" charset="0"/>
              <a:ea typeface="+mn-ea"/>
              <a:cs typeface="+mn-cs"/>
            </a:endParaRPr>
          </a:p>
        </p:txBody>
      </p:sp>
      <p:sp>
        <p:nvSpPr>
          <p:cNvPr id="25603" name="Rectangle 2"/>
          <p:cNvSpPr>
            <a:spLocks noGrp="1" noRot="1" noChangeAspect="1" noChangeArrowheads="1" noTextEdit="1"/>
          </p:cNvSpPr>
          <p:nvPr>
            <p:ph type="sldImg"/>
          </p:nvPr>
        </p:nvSpPr>
        <p:spPr>
          <a:xfrm>
            <a:off x="-1506538" y="900113"/>
            <a:ext cx="8018463" cy="4511675"/>
          </a:xfrm>
          <a:ln/>
        </p:spPr>
      </p:sp>
      <p:sp>
        <p:nvSpPr>
          <p:cNvPr id="25604" name="Rectangle 3"/>
          <p:cNvSpPr>
            <a:spLocks noGrp="1" noChangeArrowheads="1"/>
          </p:cNvSpPr>
          <p:nvPr>
            <p:ph type="body" idx="1"/>
          </p:nvPr>
        </p:nvSpPr>
        <p:spPr>
          <a:xfrm>
            <a:off x="668261" y="5711314"/>
            <a:ext cx="3666741" cy="540952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ndara" panose="020E0502030303020204" pitchFamily="34" charset="0"/>
            </a:endParaRPr>
          </a:p>
        </p:txBody>
      </p:sp>
    </p:spTree>
    <p:extLst>
      <p:ext uri="{BB962C8B-B14F-4D97-AF65-F5344CB8AC3E}">
        <p14:creationId xmlns:p14="http://schemas.microsoft.com/office/powerpoint/2010/main" val="41709801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017">
              <a:spcBef>
                <a:spcPct val="30000"/>
              </a:spcBef>
              <a:defRPr sz="1200">
                <a:solidFill>
                  <a:schemeClr val="tx1"/>
                </a:solidFill>
                <a:latin typeface="Times New Roman" panose="02020603050405020304" pitchFamily="18" charset="0"/>
              </a:defRPr>
            </a:lvl1pPr>
            <a:lvl2pPr marL="694476" indent="-266269" defTabSz="900017">
              <a:spcBef>
                <a:spcPct val="30000"/>
              </a:spcBef>
              <a:defRPr sz="1200">
                <a:solidFill>
                  <a:schemeClr val="tx1"/>
                </a:solidFill>
                <a:latin typeface="Times New Roman" panose="02020603050405020304" pitchFamily="18" charset="0"/>
              </a:defRPr>
            </a:lvl2pPr>
            <a:lvl3pPr marL="1069744" indent="-213326" defTabSz="900017">
              <a:spcBef>
                <a:spcPct val="30000"/>
              </a:spcBef>
              <a:defRPr sz="1200">
                <a:solidFill>
                  <a:schemeClr val="tx1"/>
                </a:solidFill>
                <a:latin typeface="Times New Roman" panose="02020603050405020304" pitchFamily="18" charset="0"/>
              </a:defRPr>
            </a:lvl3pPr>
            <a:lvl4pPr marL="1497952" indent="-213326" defTabSz="900017">
              <a:spcBef>
                <a:spcPct val="30000"/>
              </a:spcBef>
              <a:defRPr sz="1200">
                <a:solidFill>
                  <a:schemeClr val="tx1"/>
                </a:solidFill>
                <a:latin typeface="Times New Roman" panose="02020603050405020304" pitchFamily="18" charset="0"/>
              </a:defRPr>
            </a:lvl4pPr>
            <a:lvl5pPr marL="1926161" indent="-213326" defTabSz="900017">
              <a:spcBef>
                <a:spcPct val="30000"/>
              </a:spcBef>
              <a:defRPr sz="1200">
                <a:solidFill>
                  <a:schemeClr val="tx1"/>
                </a:solidFill>
                <a:latin typeface="Times New Roman" panose="02020603050405020304" pitchFamily="18" charset="0"/>
              </a:defRPr>
            </a:lvl5pPr>
            <a:lvl6pPr marL="2374613" indent="-213326" defTabSz="900017" eaLnBrk="0" fontAlgn="base" hangingPunct="0">
              <a:spcBef>
                <a:spcPct val="30000"/>
              </a:spcBef>
              <a:spcAft>
                <a:spcPct val="0"/>
              </a:spcAft>
              <a:defRPr sz="1200">
                <a:solidFill>
                  <a:schemeClr val="tx1"/>
                </a:solidFill>
                <a:latin typeface="Times New Roman" panose="02020603050405020304" pitchFamily="18" charset="0"/>
              </a:defRPr>
            </a:lvl6pPr>
            <a:lvl7pPr marL="2823064" indent="-213326" defTabSz="900017" eaLnBrk="0" fontAlgn="base" hangingPunct="0">
              <a:spcBef>
                <a:spcPct val="30000"/>
              </a:spcBef>
              <a:spcAft>
                <a:spcPct val="0"/>
              </a:spcAft>
              <a:defRPr sz="1200">
                <a:solidFill>
                  <a:schemeClr val="tx1"/>
                </a:solidFill>
                <a:latin typeface="Times New Roman" panose="02020603050405020304" pitchFamily="18" charset="0"/>
              </a:defRPr>
            </a:lvl7pPr>
            <a:lvl8pPr marL="3271515" indent="-213326" defTabSz="900017" eaLnBrk="0" fontAlgn="base" hangingPunct="0">
              <a:spcBef>
                <a:spcPct val="30000"/>
              </a:spcBef>
              <a:spcAft>
                <a:spcPct val="0"/>
              </a:spcAft>
              <a:defRPr sz="1200">
                <a:solidFill>
                  <a:schemeClr val="tx1"/>
                </a:solidFill>
                <a:latin typeface="Times New Roman" panose="02020603050405020304" pitchFamily="18" charset="0"/>
              </a:defRPr>
            </a:lvl8pPr>
            <a:lvl9pPr marL="3719967" indent="-213326" defTabSz="900017"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00017" rtl="0" eaLnBrk="1" fontAlgn="auto" latinLnBrk="0" hangingPunct="1">
              <a:lnSpc>
                <a:spcPct val="100000"/>
              </a:lnSpc>
              <a:spcBef>
                <a:spcPct val="0"/>
              </a:spcBef>
              <a:spcAft>
                <a:spcPts val="0"/>
              </a:spcAft>
              <a:buClrTx/>
              <a:buSzTx/>
              <a:buFontTx/>
              <a:buNone/>
              <a:tabLst/>
              <a:defRPr/>
            </a:pPr>
            <a:fld id="{3144D270-3710-4624-A2C6-73FCE85B1172}" type="slidenum">
              <a:rPr kumimoji="0" lang="en-US" altLang="en-US" sz="1100" b="0" i="0" u="none" strike="noStrike" kern="1200" cap="none" spc="0" normalizeH="0" baseline="0" noProof="0">
                <a:ln>
                  <a:noFill/>
                </a:ln>
                <a:solidFill>
                  <a:srgbClr val="000000"/>
                </a:solidFill>
                <a:effectLst/>
                <a:uLnTx/>
                <a:uFillTx/>
                <a:latin typeface="Candara" panose="020E0502030303020204" pitchFamily="34" charset="0"/>
                <a:ea typeface="+mn-ea"/>
                <a:cs typeface="+mn-cs"/>
              </a:rPr>
              <a:pPr marL="0" marR="0" lvl="0" indent="0" algn="r" defTabSz="900017" rtl="0" eaLnBrk="1" fontAlgn="auto" latinLnBrk="0" hangingPunct="1">
                <a:lnSpc>
                  <a:spcPct val="100000"/>
                </a:lnSpc>
                <a:spcBef>
                  <a:spcPct val="0"/>
                </a:spcBef>
                <a:spcAft>
                  <a:spcPts val="0"/>
                </a:spcAft>
                <a:buClrTx/>
                <a:buSzTx/>
                <a:buFontTx/>
                <a:buNone/>
                <a:tabLst/>
                <a:defRPr/>
              </a:pPr>
              <a:t>16</a:t>
            </a:fld>
            <a:endParaRPr kumimoji="0" lang="en-US" altLang="en-US" sz="1100" b="0" i="0" u="none" strike="noStrike" kern="1200" cap="none" spc="0" normalizeH="0" baseline="0" noProof="0" dirty="0">
              <a:ln>
                <a:noFill/>
              </a:ln>
              <a:solidFill>
                <a:srgbClr val="000000"/>
              </a:solidFill>
              <a:effectLst/>
              <a:uLnTx/>
              <a:uFillTx/>
              <a:latin typeface="Candara" panose="020E0502030303020204" pitchFamily="34" charset="0"/>
              <a:ea typeface="+mn-ea"/>
              <a:cs typeface="+mn-cs"/>
            </a:endParaRPr>
          </a:p>
        </p:txBody>
      </p:sp>
      <p:sp>
        <p:nvSpPr>
          <p:cNvPr id="25603" name="Rectangle 2"/>
          <p:cNvSpPr>
            <a:spLocks noGrp="1" noRot="1" noChangeAspect="1" noChangeArrowheads="1" noTextEdit="1"/>
          </p:cNvSpPr>
          <p:nvPr>
            <p:ph type="sldImg"/>
          </p:nvPr>
        </p:nvSpPr>
        <p:spPr>
          <a:xfrm>
            <a:off x="-1506538" y="900113"/>
            <a:ext cx="8018463" cy="4511675"/>
          </a:xfrm>
          <a:ln/>
        </p:spPr>
      </p:sp>
      <p:sp>
        <p:nvSpPr>
          <p:cNvPr id="25604" name="Rectangle 3"/>
          <p:cNvSpPr>
            <a:spLocks noGrp="1" noChangeArrowheads="1"/>
          </p:cNvSpPr>
          <p:nvPr>
            <p:ph type="body" idx="1"/>
          </p:nvPr>
        </p:nvSpPr>
        <p:spPr>
          <a:xfrm>
            <a:off x="668261" y="5711314"/>
            <a:ext cx="3666741" cy="540952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ndara" panose="020E0502030303020204" pitchFamily="34" charset="0"/>
            </a:endParaRPr>
          </a:p>
        </p:txBody>
      </p:sp>
    </p:spTree>
    <p:extLst>
      <p:ext uri="{BB962C8B-B14F-4D97-AF65-F5344CB8AC3E}">
        <p14:creationId xmlns:p14="http://schemas.microsoft.com/office/powerpoint/2010/main" val="32530140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017">
              <a:spcBef>
                <a:spcPct val="30000"/>
              </a:spcBef>
              <a:defRPr sz="1200">
                <a:solidFill>
                  <a:schemeClr val="tx1"/>
                </a:solidFill>
                <a:latin typeface="Times New Roman" panose="02020603050405020304" pitchFamily="18" charset="0"/>
              </a:defRPr>
            </a:lvl1pPr>
            <a:lvl2pPr marL="694476" indent="-266269" defTabSz="900017">
              <a:spcBef>
                <a:spcPct val="30000"/>
              </a:spcBef>
              <a:defRPr sz="1200">
                <a:solidFill>
                  <a:schemeClr val="tx1"/>
                </a:solidFill>
                <a:latin typeface="Times New Roman" panose="02020603050405020304" pitchFamily="18" charset="0"/>
              </a:defRPr>
            </a:lvl2pPr>
            <a:lvl3pPr marL="1069744" indent="-213326" defTabSz="900017">
              <a:spcBef>
                <a:spcPct val="30000"/>
              </a:spcBef>
              <a:defRPr sz="1200">
                <a:solidFill>
                  <a:schemeClr val="tx1"/>
                </a:solidFill>
                <a:latin typeface="Times New Roman" panose="02020603050405020304" pitchFamily="18" charset="0"/>
              </a:defRPr>
            </a:lvl3pPr>
            <a:lvl4pPr marL="1497952" indent="-213326" defTabSz="900017">
              <a:spcBef>
                <a:spcPct val="30000"/>
              </a:spcBef>
              <a:defRPr sz="1200">
                <a:solidFill>
                  <a:schemeClr val="tx1"/>
                </a:solidFill>
                <a:latin typeface="Times New Roman" panose="02020603050405020304" pitchFamily="18" charset="0"/>
              </a:defRPr>
            </a:lvl4pPr>
            <a:lvl5pPr marL="1926161" indent="-213326" defTabSz="900017">
              <a:spcBef>
                <a:spcPct val="30000"/>
              </a:spcBef>
              <a:defRPr sz="1200">
                <a:solidFill>
                  <a:schemeClr val="tx1"/>
                </a:solidFill>
                <a:latin typeface="Times New Roman" panose="02020603050405020304" pitchFamily="18" charset="0"/>
              </a:defRPr>
            </a:lvl5pPr>
            <a:lvl6pPr marL="2374613" indent="-213326" defTabSz="900017" eaLnBrk="0" fontAlgn="base" hangingPunct="0">
              <a:spcBef>
                <a:spcPct val="30000"/>
              </a:spcBef>
              <a:spcAft>
                <a:spcPct val="0"/>
              </a:spcAft>
              <a:defRPr sz="1200">
                <a:solidFill>
                  <a:schemeClr val="tx1"/>
                </a:solidFill>
                <a:latin typeface="Times New Roman" panose="02020603050405020304" pitchFamily="18" charset="0"/>
              </a:defRPr>
            </a:lvl6pPr>
            <a:lvl7pPr marL="2823064" indent="-213326" defTabSz="900017" eaLnBrk="0" fontAlgn="base" hangingPunct="0">
              <a:spcBef>
                <a:spcPct val="30000"/>
              </a:spcBef>
              <a:spcAft>
                <a:spcPct val="0"/>
              </a:spcAft>
              <a:defRPr sz="1200">
                <a:solidFill>
                  <a:schemeClr val="tx1"/>
                </a:solidFill>
                <a:latin typeface="Times New Roman" panose="02020603050405020304" pitchFamily="18" charset="0"/>
              </a:defRPr>
            </a:lvl7pPr>
            <a:lvl8pPr marL="3271515" indent="-213326" defTabSz="900017" eaLnBrk="0" fontAlgn="base" hangingPunct="0">
              <a:spcBef>
                <a:spcPct val="30000"/>
              </a:spcBef>
              <a:spcAft>
                <a:spcPct val="0"/>
              </a:spcAft>
              <a:defRPr sz="1200">
                <a:solidFill>
                  <a:schemeClr val="tx1"/>
                </a:solidFill>
                <a:latin typeface="Times New Roman" panose="02020603050405020304" pitchFamily="18" charset="0"/>
              </a:defRPr>
            </a:lvl8pPr>
            <a:lvl9pPr marL="3719967" indent="-213326" defTabSz="900017"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00017" rtl="0" eaLnBrk="1" fontAlgn="auto" latinLnBrk="0" hangingPunct="1">
              <a:lnSpc>
                <a:spcPct val="100000"/>
              </a:lnSpc>
              <a:spcBef>
                <a:spcPct val="0"/>
              </a:spcBef>
              <a:spcAft>
                <a:spcPts val="0"/>
              </a:spcAft>
              <a:buClrTx/>
              <a:buSzTx/>
              <a:buFontTx/>
              <a:buNone/>
              <a:tabLst/>
              <a:defRPr/>
            </a:pPr>
            <a:fld id="{3144D270-3710-4624-A2C6-73FCE85B1172}" type="slidenum">
              <a:rPr kumimoji="0" lang="en-US" altLang="en-US" sz="1100" b="0" i="0" u="none" strike="noStrike" kern="1200" cap="none" spc="0" normalizeH="0" baseline="0" noProof="0">
                <a:ln>
                  <a:noFill/>
                </a:ln>
                <a:solidFill>
                  <a:srgbClr val="000000"/>
                </a:solidFill>
                <a:effectLst/>
                <a:uLnTx/>
                <a:uFillTx/>
                <a:latin typeface="Candara" panose="020E0502030303020204" pitchFamily="34" charset="0"/>
                <a:ea typeface="+mn-ea"/>
                <a:cs typeface="+mn-cs"/>
              </a:rPr>
              <a:pPr marL="0" marR="0" lvl="0" indent="0" algn="r" defTabSz="900017" rtl="0" eaLnBrk="1" fontAlgn="auto" latinLnBrk="0" hangingPunct="1">
                <a:lnSpc>
                  <a:spcPct val="100000"/>
                </a:lnSpc>
                <a:spcBef>
                  <a:spcPct val="0"/>
                </a:spcBef>
                <a:spcAft>
                  <a:spcPts val="0"/>
                </a:spcAft>
                <a:buClrTx/>
                <a:buSzTx/>
                <a:buFontTx/>
                <a:buNone/>
                <a:tabLst/>
                <a:defRPr/>
              </a:pPr>
              <a:t>17</a:t>
            </a:fld>
            <a:endParaRPr kumimoji="0" lang="en-US" altLang="en-US" sz="1100" b="0" i="0" u="none" strike="noStrike" kern="1200" cap="none" spc="0" normalizeH="0" baseline="0" noProof="0" dirty="0">
              <a:ln>
                <a:noFill/>
              </a:ln>
              <a:solidFill>
                <a:srgbClr val="000000"/>
              </a:solidFill>
              <a:effectLst/>
              <a:uLnTx/>
              <a:uFillTx/>
              <a:latin typeface="Candara" panose="020E0502030303020204" pitchFamily="34" charset="0"/>
              <a:ea typeface="+mn-ea"/>
              <a:cs typeface="+mn-cs"/>
            </a:endParaRPr>
          </a:p>
        </p:txBody>
      </p:sp>
      <p:sp>
        <p:nvSpPr>
          <p:cNvPr id="25603" name="Rectangle 2"/>
          <p:cNvSpPr>
            <a:spLocks noGrp="1" noRot="1" noChangeAspect="1" noChangeArrowheads="1" noTextEdit="1"/>
          </p:cNvSpPr>
          <p:nvPr>
            <p:ph type="sldImg"/>
          </p:nvPr>
        </p:nvSpPr>
        <p:spPr>
          <a:xfrm>
            <a:off x="-1506538" y="900113"/>
            <a:ext cx="8018463" cy="4511675"/>
          </a:xfrm>
          <a:ln/>
        </p:spPr>
      </p:sp>
      <p:sp>
        <p:nvSpPr>
          <p:cNvPr id="25604" name="Rectangle 3"/>
          <p:cNvSpPr>
            <a:spLocks noGrp="1" noChangeArrowheads="1"/>
          </p:cNvSpPr>
          <p:nvPr>
            <p:ph type="body" idx="1"/>
          </p:nvPr>
        </p:nvSpPr>
        <p:spPr>
          <a:xfrm>
            <a:off x="668261" y="5711314"/>
            <a:ext cx="3666741" cy="540952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ndara" panose="020E0502030303020204" pitchFamily="34" charset="0"/>
            </a:endParaRPr>
          </a:p>
        </p:txBody>
      </p:sp>
    </p:spTree>
    <p:extLst>
      <p:ext uri="{BB962C8B-B14F-4D97-AF65-F5344CB8AC3E}">
        <p14:creationId xmlns:p14="http://schemas.microsoft.com/office/powerpoint/2010/main" val="26083389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724">
              <a:spcBef>
                <a:spcPct val="30000"/>
              </a:spcBef>
              <a:defRPr sz="1200">
                <a:solidFill>
                  <a:schemeClr val="tx1"/>
                </a:solidFill>
                <a:latin typeface="Times New Roman" panose="02020603050405020304" pitchFamily="18" charset="0"/>
              </a:defRPr>
            </a:lvl1pPr>
            <a:lvl2pPr marL="720486" indent="-276241" defTabSz="933724">
              <a:spcBef>
                <a:spcPct val="30000"/>
              </a:spcBef>
              <a:defRPr sz="1200">
                <a:solidFill>
                  <a:schemeClr val="tx1"/>
                </a:solidFill>
                <a:latin typeface="Times New Roman" panose="02020603050405020304" pitchFamily="18" charset="0"/>
              </a:defRPr>
            </a:lvl2pPr>
            <a:lvl3pPr marL="1109808" indent="-221316" defTabSz="933724">
              <a:spcBef>
                <a:spcPct val="30000"/>
              </a:spcBef>
              <a:defRPr sz="1200">
                <a:solidFill>
                  <a:schemeClr val="tx1"/>
                </a:solidFill>
                <a:latin typeface="Times New Roman" panose="02020603050405020304" pitchFamily="18" charset="0"/>
              </a:defRPr>
            </a:lvl3pPr>
            <a:lvl4pPr marL="1554053" indent="-221316" defTabSz="933724">
              <a:spcBef>
                <a:spcPct val="30000"/>
              </a:spcBef>
              <a:defRPr sz="1200">
                <a:solidFill>
                  <a:schemeClr val="tx1"/>
                </a:solidFill>
                <a:latin typeface="Times New Roman" panose="02020603050405020304" pitchFamily="18" charset="0"/>
              </a:defRPr>
            </a:lvl4pPr>
            <a:lvl5pPr marL="1998300" indent="-221316" defTabSz="933724">
              <a:spcBef>
                <a:spcPct val="30000"/>
              </a:spcBef>
              <a:defRPr sz="1200">
                <a:solidFill>
                  <a:schemeClr val="tx1"/>
                </a:solidFill>
                <a:latin typeface="Times New Roman" panose="02020603050405020304" pitchFamily="18" charset="0"/>
              </a:defRPr>
            </a:lvl5pPr>
            <a:lvl6pPr marL="2463547" indent="-221316" defTabSz="933724" eaLnBrk="0" fontAlgn="base" hangingPunct="0">
              <a:spcBef>
                <a:spcPct val="30000"/>
              </a:spcBef>
              <a:spcAft>
                <a:spcPct val="0"/>
              </a:spcAft>
              <a:defRPr sz="1200">
                <a:solidFill>
                  <a:schemeClr val="tx1"/>
                </a:solidFill>
                <a:latin typeface="Times New Roman" panose="02020603050405020304" pitchFamily="18" charset="0"/>
              </a:defRPr>
            </a:lvl6pPr>
            <a:lvl7pPr marL="2928793" indent="-221316" defTabSz="933724" eaLnBrk="0" fontAlgn="base" hangingPunct="0">
              <a:spcBef>
                <a:spcPct val="30000"/>
              </a:spcBef>
              <a:spcAft>
                <a:spcPct val="0"/>
              </a:spcAft>
              <a:defRPr sz="1200">
                <a:solidFill>
                  <a:schemeClr val="tx1"/>
                </a:solidFill>
                <a:latin typeface="Times New Roman" panose="02020603050405020304" pitchFamily="18" charset="0"/>
              </a:defRPr>
            </a:lvl7pPr>
            <a:lvl8pPr marL="3394040" indent="-221316" defTabSz="933724" eaLnBrk="0" fontAlgn="base" hangingPunct="0">
              <a:spcBef>
                <a:spcPct val="30000"/>
              </a:spcBef>
              <a:spcAft>
                <a:spcPct val="0"/>
              </a:spcAft>
              <a:defRPr sz="1200">
                <a:solidFill>
                  <a:schemeClr val="tx1"/>
                </a:solidFill>
                <a:latin typeface="Times New Roman" panose="02020603050405020304" pitchFamily="18" charset="0"/>
              </a:defRPr>
            </a:lvl8pPr>
            <a:lvl9pPr marL="3859287" indent="-221316" defTabSz="933724"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144D270-3710-4624-A2C6-73FCE85B1172}" type="slidenum">
              <a:rPr lang="en-US" altLang="en-US" sz="1100">
                <a:solidFill>
                  <a:srgbClr val="000000"/>
                </a:solidFill>
                <a:latin typeface="Candara" panose="020E0502030303020204" pitchFamily="34" charset="0"/>
              </a:rPr>
              <a:pPr>
                <a:spcBef>
                  <a:spcPct val="0"/>
                </a:spcBef>
              </a:pPr>
              <a:t>19</a:t>
            </a:fld>
            <a:endParaRPr lang="en-US" altLang="en-US" sz="1100" dirty="0">
              <a:solidFill>
                <a:srgbClr val="000000"/>
              </a:solidFill>
              <a:latin typeface="Candara" panose="020E0502030303020204" pitchFamily="34" charset="0"/>
            </a:endParaRPr>
          </a:p>
        </p:txBody>
      </p:sp>
      <p:sp>
        <p:nvSpPr>
          <p:cNvPr id="25603" name="Rectangle 2"/>
          <p:cNvSpPr>
            <a:spLocks noGrp="1" noRot="1" noChangeAspect="1" noChangeArrowheads="1" noTextEdit="1"/>
          </p:cNvSpPr>
          <p:nvPr>
            <p:ph type="sldImg"/>
          </p:nvPr>
        </p:nvSpPr>
        <p:spPr>
          <a:xfrm>
            <a:off x="-1530350" y="930275"/>
            <a:ext cx="8283575" cy="4659313"/>
          </a:xfrm>
          <a:ln/>
        </p:spPr>
      </p:sp>
      <p:sp>
        <p:nvSpPr>
          <p:cNvPr id="25604" name="Rectangle 3"/>
          <p:cNvSpPr>
            <a:spLocks noGrp="1" noChangeArrowheads="1"/>
          </p:cNvSpPr>
          <p:nvPr>
            <p:ph type="body" idx="1"/>
          </p:nvPr>
        </p:nvSpPr>
        <p:spPr>
          <a:xfrm>
            <a:off x="697316" y="5898570"/>
            <a:ext cx="3826164" cy="558689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Candara" panose="020E0502030303020204" pitchFamily="34" charset="0"/>
              </a:rPr>
              <a:t> </a:t>
            </a:r>
          </a:p>
        </p:txBody>
      </p:sp>
    </p:spTree>
    <p:extLst>
      <p:ext uri="{BB962C8B-B14F-4D97-AF65-F5344CB8AC3E}">
        <p14:creationId xmlns:p14="http://schemas.microsoft.com/office/powerpoint/2010/main" val="24971746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724">
              <a:spcBef>
                <a:spcPct val="30000"/>
              </a:spcBef>
              <a:defRPr sz="1200">
                <a:solidFill>
                  <a:schemeClr val="tx1"/>
                </a:solidFill>
                <a:latin typeface="Times New Roman" panose="02020603050405020304" pitchFamily="18" charset="0"/>
              </a:defRPr>
            </a:lvl1pPr>
            <a:lvl2pPr marL="720486" indent="-276241" defTabSz="933724">
              <a:spcBef>
                <a:spcPct val="30000"/>
              </a:spcBef>
              <a:defRPr sz="1200">
                <a:solidFill>
                  <a:schemeClr val="tx1"/>
                </a:solidFill>
                <a:latin typeface="Times New Roman" panose="02020603050405020304" pitchFamily="18" charset="0"/>
              </a:defRPr>
            </a:lvl2pPr>
            <a:lvl3pPr marL="1109808" indent="-221316" defTabSz="933724">
              <a:spcBef>
                <a:spcPct val="30000"/>
              </a:spcBef>
              <a:defRPr sz="1200">
                <a:solidFill>
                  <a:schemeClr val="tx1"/>
                </a:solidFill>
                <a:latin typeface="Times New Roman" panose="02020603050405020304" pitchFamily="18" charset="0"/>
              </a:defRPr>
            </a:lvl3pPr>
            <a:lvl4pPr marL="1554053" indent="-221316" defTabSz="933724">
              <a:spcBef>
                <a:spcPct val="30000"/>
              </a:spcBef>
              <a:defRPr sz="1200">
                <a:solidFill>
                  <a:schemeClr val="tx1"/>
                </a:solidFill>
                <a:latin typeface="Times New Roman" panose="02020603050405020304" pitchFamily="18" charset="0"/>
              </a:defRPr>
            </a:lvl4pPr>
            <a:lvl5pPr marL="1998300" indent="-221316" defTabSz="933724">
              <a:spcBef>
                <a:spcPct val="30000"/>
              </a:spcBef>
              <a:defRPr sz="1200">
                <a:solidFill>
                  <a:schemeClr val="tx1"/>
                </a:solidFill>
                <a:latin typeface="Times New Roman" panose="02020603050405020304" pitchFamily="18" charset="0"/>
              </a:defRPr>
            </a:lvl5pPr>
            <a:lvl6pPr marL="2463547" indent="-221316" defTabSz="933724" eaLnBrk="0" fontAlgn="base" hangingPunct="0">
              <a:spcBef>
                <a:spcPct val="30000"/>
              </a:spcBef>
              <a:spcAft>
                <a:spcPct val="0"/>
              </a:spcAft>
              <a:defRPr sz="1200">
                <a:solidFill>
                  <a:schemeClr val="tx1"/>
                </a:solidFill>
                <a:latin typeface="Times New Roman" panose="02020603050405020304" pitchFamily="18" charset="0"/>
              </a:defRPr>
            </a:lvl6pPr>
            <a:lvl7pPr marL="2928793" indent="-221316" defTabSz="933724" eaLnBrk="0" fontAlgn="base" hangingPunct="0">
              <a:spcBef>
                <a:spcPct val="30000"/>
              </a:spcBef>
              <a:spcAft>
                <a:spcPct val="0"/>
              </a:spcAft>
              <a:defRPr sz="1200">
                <a:solidFill>
                  <a:schemeClr val="tx1"/>
                </a:solidFill>
                <a:latin typeface="Times New Roman" panose="02020603050405020304" pitchFamily="18" charset="0"/>
              </a:defRPr>
            </a:lvl7pPr>
            <a:lvl8pPr marL="3394040" indent="-221316" defTabSz="933724" eaLnBrk="0" fontAlgn="base" hangingPunct="0">
              <a:spcBef>
                <a:spcPct val="30000"/>
              </a:spcBef>
              <a:spcAft>
                <a:spcPct val="0"/>
              </a:spcAft>
              <a:defRPr sz="1200">
                <a:solidFill>
                  <a:schemeClr val="tx1"/>
                </a:solidFill>
                <a:latin typeface="Times New Roman" panose="02020603050405020304" pitchFamily="18" charset="0"/>
              </a:defRPr>
            </a:lvl8pPr>
            <a:lvl9pPr marL="3859287" indent="-221316" defTabSz="933724"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144D270-3710-4624-A2C6-73FCE85B1172}" type="slidenum">
              <a:rPr lang="en-US" altLang="en-US" sz="1100">
                <a:solidFill>
                  <a:srgbClr val="000000"/>
                </a:solidFill>
                <a:latin typeface="Candara" panose="020E0502030303020204" pitchFamily="34" charset="0"/>
              </a:rPr>
              <a:pPr>
                <a:spcBef>
                  <a:spcPct val="0"/>
                </a:spcBef>
              </a:pPr>
              <a:t>20</a:t>
            </a:fld>
            <a:endParaRPr lang="en-US" altLang="en-US" sz="1100" dirty="0">
              <a:solidFill>
                <a:srgbClr val="000000"/>
              </a:solidFill>
              <a:latin typeface="Candara" panose="020E0502030303020204" pitchFamily="34" charset="0"/>
            </a:endParaRPr>
          </a:p>
        </p:txBody>
      </p:sp>
      <p:sp>
        <p:nvSpPr>
          <p:cNvPr id="25603" name="Rectangle 2"/>
          <p:cNvSpPr>
            <a:spLocks noGrp="1" noRot="1" noChangeAspect="1" noChangeArrowheads="1" noTextEdit="1"/>
          </p:cNvSpPr>
          <p:nvPr>
            <p:ph type="sldImg"/>
          </p:nvPr>
        </p:nvSpPr>
        <p:spPr>
          <a:xfrm>
            <a:off x="-1530350" y="930275"/>
            <a:ext cx="8283575" cy="4659313"/>
          </a:xfrm>
          <a:ln/>
        </p:spPr>
      </p:sp>
      <p:sp>
        <p:nvSpPr>
          <p:cNvPr id="25604" name="Rectangle 3"/>
          <p:cNvSpPr>
            <a:spLocks noGrp="1" noChangeArrowheads="1"/>
          </p:cNvSpPr>
          <p:nvPr>
            <p:ph type="body" idx="1"/>
          </p:nvPr>
        </p:nvSpPr>
        <p:spPr>
          <a:xfrm>
            <a:off x="697316" y="5898570"/>
            <a:ext cx="3826164" cy="558689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Candara" panose="020E0502030303020204" pitchFamily="34" charset="0"/>
              </a:rPr>
              <a:t> </a:t>
            </a:r>
          </a:p>
        </p:txBody>
      </p:sp>
    </p:spTree>
    <p:extLst>
      <p:ext uri="{BB962C8B-B14F-4D97-AF65-F5344CB8AC3E}">
        <p14:creationId xmlns:p14="http://schemas.microsoft.com/office/powerpoint/2010/main" val="42845716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724">
              <a:spcBef>
                <a:spcPct val="30000"/>
              </a:spcBef>
              <a:defRPr sz="1200">
                <a:solidFill>
                  <a:schemeClr val="tx1"/>
                </a:solidFill>
                <a:latin typeface="Times New Roman" panose="02020603050405020304" pitchFamily="18" charset="0"/>
              </a:defRPr>
            </a:lvl1pPr>
            <a:lvl2pPr marL="720486" indent="-276241" defTabSz="933724">
              <a:spcBef>
                <a:spcPct val="30000"/>
              </a:spcBef>
              <a:defRPr sz="1200">
                <a:solidFill>
                  <a:schemeClr val="tx1"/>
                </a:solidFill>
                <a:latin typeface="Times New Roman" panose="02020603050405020304" pitchFamily="18" charset="0"/>
              </a:defRPr>
            </a:lvl2pPr>
            <a:lvl3pPr marL="1109808" indent="-221316" defTabSz="933724">
              <a:spcBef>
                <a:spcPct val="30000"/>
              </a:spcBef>
              <a:defRPr sz="1200">
                <a:solidFill>
                  <a:schemeClr val="tx1"/>
                </a:solidFill>
                <a:latin typeface="Times New Roman" panose="02020603050405020304" pitchFamily="18" charset="0"/>
              </a:defRPr>
            </a:lvl3pPr>
            <a:lvl4pPr marL="1554053" indent="-221316" defTabSz="933724">
              <a:spcBef>
                <a:spcPct val="30000"/>
              </a:spcBef>
              <a:defRPr sz="1200">
                <a:solidFill>
                  <a:schemeClr val="tx1"/>
                </a:solidFill>
                <a:latin typeface="Times New Roman" panose="02020603050405020304" pitchFamily="18" charset="0"/>
              </a:defRPr>
            </a:lvl4pPr>
            <a:lvl5pPr marL="1998300" indent="-221316" defTabSz="933724">
              <a:spcBef>
                <a:spcPct val="30000"/>
              </a:spcBef>
              <a:defRPr sz="1200">
                <a:solidFill>
                  <a:schemeClr val="tx1"/>
                </a:solidFill>
                <a:latin typeface="Times New Roman" panose="02020603050405020304" pitchFamily="18" charset="0"/>
              </a:defRPr>
            </a:lvl5pPr>
            <a:lvl6pPr marL="2463547" indent="-221316" defTabSz="933724" eaLnBrk="0" fontAlgn="base" hangingPunct="0">
              <a:spcBef>
                <a:spcPct val="30000"/>
              </a:spcBef>
              <a:spcAft>
                <a:spcPct val="0"/>
              </a:spcAft>
              <a:defRPr sz="1200">
                <a:solidFill>
                  <a:schemeClr val="tx1"/>
                </a:solidFill>
                <a:latin typeface="Times New Roman" panose="02020603050405020304" pitchFamily="18" charset="0"/>
              </a:defRPr>
            </a:lvl6pPr>
            <a:lvl7pPr marL="2928793" indent="-221316" defTabSz="933724" eaLnBrk="0" fontAlgn="base" hangingPunct="0">
              <a:spcBef>
                <a:spcPct val="30000"/>
              </a:spcBef>
              <a:spcAft>
                <a:spcPct val="0"/>
              </a:spcAft>
              <a:defRPr sz="1200">
                <a:solidFill>
                  <a:schemeClr val="tx1"/>
                </a:solidFill>
                <a:latin typeface="Times New Roman" panose="02020603050405020304" pitchFamily="18" charset="0"/>
              </a:defRPr>
            </a:lvl7pPr>
            <a:lvl8pPr marL="3394040" indent="-221316" defTabSz="933724" eaLnBrk="0" fontAlgn="base" hangingPunct="0">
              <a:spcBef>
                <a:spcPct val="30000"/>
              </a:spcBef>
              <a:spcAft>
                <a:spcPct val="0"/>
              </a:spcAft>
              <a:defRPr sz="1200">
                <a:solidFill>
                  <a:schemeClr val="tx1"/>
                </a:solidFill>
                <a:latin typeface="Times New Roman" panose="02020603050405020304" pitchFamily="18" charset="0"/>
              </a:defRPr>
            </a:lvl8pPr>
            <a:lvl9pPr marL="3859287" indent="-221316" defTabSz="933724"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144D270-3710-4624-A2C6-73FCE85B1172}" type="slidenum">
              <a:rPr lang="en-US" altLang="en-US" sz="1100">
                <a:solidFill>
                  <a:srgbClr val="000000"/>
                </a:solidFill>
                <a:latin typeface="Candara" panose="020E0502030303020204" pitchFamily="34" charset="0"/>
              </a:rPr>
              <a:pPr>
                <a:spcBef>
                  <a:spcPct val="0"/>
                </a:spcBef>
              </a:pPr>
              <a:t>21</a:t>
            </a:fld>
            <a:endParaRPr lang="en-US" altLang="en-US" sz="1100" dirty="0">
              <a:solidFill>
                <a:srgbClr val="000000"/>
              </a:solidFill>
              <a:latin typeface="Candara" panose="020E0502030303020204" pitchFamily="34" charset="0"/>
            </a:endParaRPr>
          </a:p>
        </p:txBody>
      </p:sp>
      <p:sp>
        <p:nvSpPr>
          <p:cNvPr id="25603" name="Rectangle 2"/>
          <p:cNvSpPr>
            <a:spLocks noGrp="1" noRot="1" noChangeAspect="1" noChangeArrowheads="1" noTextEdit="1"/>
          </p:cNvSpPr>
          <p:nvPr>
            <p:ph type="sldImg"/>
          </p:nvPr>
        </p:nvSpPr>
        <p:spPr>
          <a:xfrm>
            <a:off x="-1530350" y="930275"/>
            <a:ext cx="8283575" cy="4659313"/>
          </a:xfrm>
          <a:ln/>
        </p:spPr>
      </p:sp>
      <p:sp>
        <p:nvSpPr>
          <p:cNvPr id="25604" name="Rectangle 3"/>
          <p:cNvSpPr>
            <a:spLocks noGrp="1" noChangeArrowheads="1"/>
          </p:cNvSpPr>
          <p:nvPr>
            <p:ph type="body" idx="1"/>
          </p:nvPr>
        </p:nvSpPr>
        <p:spPr>
          <a:xfrm>
            <a:off x="697316" y="5898570"/>
            <a:ext cx="3826164" cy="558689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Candara" panose="020E0502030303020204" pitchFamily="34" charset="0"/>
              </a:rPr>
              <a:t> </a:t>
            </a:r>
          </a:p>
        </p:txBody>
      </p:sp>
    </p:spTree>
    <p:extLst>
      <p:ext uri="{BB962C8B-B14F-4D97-AF65-F5344CB8AC3E}">
        <p14:creationId xmlns:p14="http://schemas.microsoft.com/office/powerpoint/2010/main" val="468321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724">
              <a:spcBef>
                <a:spcPct val="30000"/>
              </a:spcBef>
              <a:defRPr sz="1200">
                <a:solidFill>
                  <a:schemeClr val="tx1"/>
                </a:solidFill>
                <a:latin typeface="Times New Roman" panose="02020603050405020304" pitchFamily="18" charset="0"/>
              </a:defRPr>
            </a:lvl1pPr>
            <a:lvl2pPr marL="720486" indent="-276241" defTabSz="933724">
              <a:spcBef>
                <a:spcPct val="30000"/>
              </a:spcBef>
              <a:defRPr sz="1200">
                <a:solidFill>
                  <a:schemeClr val="tx1"/>
                </a:solidFill>
                <a:latin typeface="Times New Roman" panose="02020603050405020304" pitchFamily="18" charset="0"/>
              </a:defRPr>
            </a:lvl2pPr>
            <a:lvl3pPr marL="1109808" indent="-221316" defTabSz="933724">
              <a:spcBef>
                <a:spcPct val="30000"/>
              </a:spcBef>
              <a:defRPr sz="1200">
                <a:solidFill>
                  <a:schemeClr val="tx1"/>
                </a:solidFill>
                <a:latin typeface="Times New Roman" panose="02020603050405020304" pitchFamily="18" charset="0"/>
              </a:defRPr>
            </a:lvl3pPr>
            <a:lvl4pPr marL="1554053" indent="-221316" defTabSz="933724">
              <a:spcBef>
                <a:spcPct val="30000"/>
              </a:spcBef>
              <a:defRPr sz="1200">
                <a:solidFill>
                  <a:schemeClr val="tx1"/>
                </a:solidFill>
                <a:latin typeface="Times New Roman" panose="02020603050405020304" pitchFamily="18" charset="0"/>
              </a:defRPr>
            </a:lvl4pPr>
            <a:lvl5pPr marL="1998300" indent="-221316" defTabSz="933724">
              <a:spcBef>
                <a:spcPct val="30000"/>
              </a:spcBef>
              <a:defRPr sz="1200">
                <a:solidFill>
                  <a:schemeClr val="tx1"/>
                </a:solidFill>
                <a:latin typeface="Times New Roman" panose="02020603050405020304" pitchFamily="18" charset="0"/>
              </a:defRPr>
            </a:lvl5pPr>
            <a:lvl6pPr marL="2463547" indent="-221316" defTabSz="933724" eaLnBrk="0" fontAlgn="base" hangingPunct="0">
              <a:spcBef>
                <a:spcPct val="30000"/>
              </a:spcBef>
              <a:spcAft>
                <a:spcPct val="0"/>
              </a:spcAft>
              <a:defRPr sz="1200">
                <a:solidFill>
                  <a:schemeClr val="tx1"/>
                </a:solidFill>
                <a:latin typeface="Times New Roman" panose="02020603050405020304" pitchFamily="18" charset="0"/>
              </a:defRPr>
            </a:lvl6pPr>
            <a:lvl7pPr marL="2928793" indent="-221316" defTabSz="933724" eaLnBrk="0" fontAlgn="base" hangingPunct="0">
              <a:spcBef>
                <a:spcPct val="30000"/>
              </a:spcBef>
              <a:spcAft>
                <a:spcPct val="0"/>
              </a:spcAft>
              <a:defRPr sz="1200">
                <a:solidFill>
                  <a:schemeClr val="tx1"/>
                </a:solidFill>
                <a:latin typeface="Times New Roman" panose="02020603050405020304" pitchFamily="18" charset="0"/>
              </a:defRPr>
            </a:lvl7pPr>
            <a:lvl8pPr marL="3394040" indent="-221316" defTabSz="933724" eaLnBrk="0" fontAlgn="base" hangingPunct="0">
              <a:spcBef>
                <a:spcPct val="30000"/>
              </a:spcBef>
              <a:spcAft>
                <a:spcPct val="0"/>
              </a:spcAft>
              <a:defRPr sz="1200">
                <a:solidFill>
                  <a:schemeClr val="tx1"/>
                </a:solidFill>
                <a:latin typeface="Times New Roman" panose="02020603050405020304" pitchFamily="18" charset="0"/>
              </a:defRPr>
            </a:lvl8pPr>
            <a:lvl9pPr marL="3859287" indent="-221316" defTabSz="933724"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144D270-3710-4624-A2C6-73FCE85B1172}" type="slidenum">
              <a:rPr lang="en-US" altLang="en-US" sz="1100">
                <a:solidFill>
                  <a:srgbClr val="000000"/>
                </a:solidFill>
                <a:latin typeface="Candara" panose="020E0502030303020204" pitchFamily="34" charset="0"/>
              </a:rPr>
              <a:pPr>
                <a:spcBef>
                  <a:spcPct val="0"/>
                </a:spcBef>
              </a:pPr>
              <a:t>3</a:t>
            </a:fld>
            <a:endParaRPr lang="en-US" altLang="en-US" sz="1100" dirty="0">
              <a:solidFill>
                <a:srgbClr val="000000"/>
              </a:solidFill>
              <a:latin typeface="Candara" panose="020E0502030303020204" pitchFamily="34" charset="0"/>
            </a:endParaRPr>
          </a:p>
        </p:txBody>
      </p:sp>
      <p:sp>
        <p:nvSpPr>
          <p:cNvPr id="25603" name="Rectangle 2"/>
          <p:cNvSpPr>
            <a:spLocks noGrp="1" noRot="1" noChangeAspect="1" noChangeArrowheads="1" noTextEdit="1"/>
          </p:cNvSpPr>
          <p:nvPr>
            <p:ph type="sldImg"/>
          </p:nvPr>
        </p:nvSpPr>
        <p:spPr>
          <a:xfrm>
            <a:off x="-1530350" y="930275"/>
            <a:ext cx="8283575" cy="4659313"/>
          </a:xfrm>
          <a:ln/>
        </p:spPr>
      </p:sp>
      <p:sp>
        <p:nvSpPr>
          <p:cNvPr id="25604" name="Rectangle 3"/>
          <p:cNvSpPr>
            <a:spLocks noGrp="1" noChangeArrowheads="1"/>
          </p:cNvSpPr>
          <p:nvPr>
            <p:ph type="body" idx="1"/>
          </p:nvPr>
        </p:nvSpPr>
        <p:spPr>
          <a:xfrm>
            <a:off x="697316" y="5898570"/>
            <a:ext cx="3826164" cy="558689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Candara" panose="020E0502030303020204" pitchFamily="34" charset="0"/>
              </a:rPr>
              <a:t> What we know:</a:t>
            </a:r>
          </a:p>
          <a:p>
            <a:r>
              <a:rPr lang="en-US" altLang="en-US" dirty="0">
                <a:latin typeface="Candara" panose="020E0502030303020204" pitchFamily="34" charset="0"/>
              </a:rPr>
              <a:t>The venue is the largest of its kind in the area, and serves Fairbanks and surrounding communities in the Interior of Alaska</a:t>
            </a:r>
          </a:p>
          <a:p>
            <a:r>
              <a:rPr lang="en-US" altLang="en-US" dirty="0">
                <a:latin typeface="Candara" panose="020E0502030303020204" pitchFamily="34" charset="0"/>
              </a:rPr>
              <a:t>Hosts a variety of events, including the University of Alaska Fairbanks hockey games, other hockey teams, graduations, conferences, festivals, Alaska Federation of Native concerts, and much more. </a:t>
            </a:r>
          </a:p>
          <a:p>
            <a:r>
              <a:rPr lang="en-US" altLang="en-US" dirty="0">
                <a:latin typeface="Candara" panose="020E0502030303020204" pitchFamily="34" charset="0"/>
              </a:rPr>
              <a:t>Surrounding the Carlson Center are Pioneer Park and the Alaska Centennial Center for the Arts, offering smaller event spaces at more reasonable prices. </a:t>
            </a:r>
          </a:p>
          <a:p>
            <a:r>
              <a:rPr lang="en-US" altLang="en-US" dirty="0">
                <a:latin typeface="Candara" panose="020E0502030303020204" pitchFamily="34" charset="0"/>
              </a:rPr>
              <a:t>The Centennial Center is an older building that is undergoing structural renovations. The FNSB does not expect the Centennial Center to remain open in perpetuity, it is likely that the needs currently served by this building may need to be accommodated elsewhere.</a:t>
            </a:r>
          </a:p>
          <a:p>
            <a:endParaRPr lang="en-US" altLang="en-US" dirty="0">
              <a:latin typeface="Candara" panose="020E0502030303020204" pitchFamily="34" charset="0"/>
            </a:endParaRPr>
          </a:p>
        </p:txBody>
      </p:sp>
    </p:spTree>
    <p:extLst>
      <p:ext uri="{BB962C8B-B14F-4D97-AF65-F5344CB8AC3E}">
        <p14:creationId xmlns:p14="http://schemas.microsoft.com/office/powerpoint/2010/main" val="12268101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724">
              <a:spcBef>
                <a:spcPct val="30000"/>
              </a:spcBef>
              <a:defRPr sz="1200">
                <a:solidFill>
                  <a:schemeClr val="tx1"/>
                </a:solidFill>
                <a:latin typeface="Times New Roman" panose="02020603050405020304" pitchFamily="18" charset="0"/>
              </a:defRPr>
            </a:lvl1pPr>
            <a:lvl2pPr marL="720486" indent="-276241" defTabSz="933724">
              <a:spcBef>
                <a:spcPct val="30000"/>
              </a:spcBef>
              <a:defRPr sz="1200">
                <a:solidFill>
                  <a:schemeClr val="tx1"/>
                </a:solidFill>
                <a:latin typeface="Times New Roman" panose="02020603050405020304" pitchFamily="18" charset="0"/>
              </a:defRPr>
            </a:lvl2pPr>
            <a:lvl3pPr marL="1109808" indent="-221316" defTabSz="933724">
              <a:spcBef>
                <a:spcPct val="30000"/>
              </a:spcBef>
              <a:defRPr sz="1200">
                <a:solidFill>
                  <a:schemeClr val="tx1"/>
                </a:solidFill>
                <a:latin typeface="Times New Roman" panose="02020603050405020304" pitchFamily="18" charset="0"/>
              </a:defRPr>
            </a:lvl3pPr>
            <a:lvl4pPr marL="1554053" indent="-221316" defTabSz="933724">
              <a:spcBef>
                <a:spcPct val="30000"/>
              </a:spcBef>
              <a:defRPr sz="1200">
                <a:solidFill>
                  <a:schemeClr val="tx1"/>
                </a:solidFill>
                <a:latin typeface="Times New Roman" panose="02020603050405020304" pitchFamily="18" charset="0"/>
              </a:defRPr>
            </a:lvl4pPr>
            <a:lvl5pPr marL="1998300" indent="-221316" defTabSz="933724">
              <a:spcBef>
                <a:spcPct val="30000"/>
              </a:spcBef>
              <a:defRPr sz="1200">
                <a:solidFill>
                  <a:schemeClr val="tx1"/>
                </a:solidFill>
                <a:latin typeface="Times New Roman" panose="02020603050405020304" pitchFamily="18" charset="0"/>
              </a:defRPr>
            </a:lvl5pPr>
            <a:lvl6pPr marL="2463547" indent="-221316" defTabSz="933724" eaLnBrk="0" fontAlgn="base" hangingPunct="0">
              <a:spcBef>
                <a:spcPct val="30000"/>
              </a:spcBef>
              <a:spcAft>
                <a:spcPct val="0"/>
              </a:spcAft>
              <a:defRPr sz="1200">
                <a:solidFill>
                  <a:schemeClr val="tx1"/>
                </a:solidFill>
                <a:latin typeface="Times New Roman" panose="02020603050405020304" pitchFamily="18" charset="0"/>
              </a:defRPr>
            </a:lvl6pPr>
            <a:lvl7pPr marL="2928793" indent="-221316" defTabSz="933724" eaLnBrk="0" fontAlgn="base" hangingPunct="0">
              <a:spcBef>
                <a:spcPct val="30000"/>
              </a:spcBef>
              <a:spcAft>
                <a:spcPct val="0"/>
              </a:spcAft>
              <a:defRPr sz="1200">
                <a:solidFill>
                  <a:schemeClr val="tx1"/>
                </a:solidFill>
                <a:latin typeface="Times New Roman" panose="02020603050405020304" pitchFamily="18" charset="0"/>
              </a:defRPr>
            </a:lvl7pPr>
            <a:lvl8pPr marL="3394040" indent="-221316" defTabSz="933724" eaLnBrk="0" fontAlgn="base" hangingPunct="0">
              <a:spcBef>
                <a:spcPct val="30000"/>
              </a:spcBef>
              <a:spcAft>
                <a:spcPct val="0"/>
              </a:spcAft>
              <a:defRPr sz="1200">
                <a:solidFill>
                  <a:schemeClr val="tx1"/>
                </a:solidFill>
                <a:latin typeface="Times New Roman" panose="02020603050405020304" pitchFamily="18" charset="0"/>
              </a:defRPr>
            </a:lvl8pPr>
            <a:lvl9pPr marL="3859287" indent="-221316" defTabSz="933724"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144D270-3710-4624-A2C6-73FCE85B1172}" type="slidenum">
              <a:rPr lang="en-US" altLang="en-US" sz="1100">
                <a:solidFill>
                  <a:srgbClr val="000000"/>
                </a:solidFill>
                <a:latin typeface="Candara" panose="020E0502030303020204" pitchFamily="34" charset="0"/>
              </a:rPr>
              <a:pPr>
                <a:spcBef>
                  <a:spcPct val="0"/>
                </a:spcBef>
              </a:pPr>
              <a:t>22</a:t>
            </a:fld>
            <a:endParaRPr lang="en-US" altLang="en-US" sz="1100" dirty="0">
              <a:solidFill>
                <a:srgbClr val="000000"/>
              </a:solidFill>
              <a:latin typeface="Candara" panose="020E0502030303020204" pitchFamily="34" charset="0"/>
            </a:endParaRPr>
          </a:p>
        </p:txBody>
      </p:sp>
      <p:sp>
        <p:nvSpPr>
          <p:cNvPr id="25603" name="Rectangle 2"/>
          <p:cNvSpPr>
            <a:spLocks noGrp="1" noRot="1" noChangeAspect="1" noChangeArrowheads="1" noTextEdit="1"/>
          </p:cNvSpPr>
          <p:nvPr>
            <p:ph type="sldImg"/>
          </p:nvPr>
        </p:nvSpPr>
        <p:spPr>
          <a:xfrm>
            <a:off x="-1530350" y="930275"/>
            <a:ext cx="8283575" cy="4659313"/>
          </a:xfrm>
          <a:ln/>
        </p:spPr>
      </p:sp>
      <p:sp>
        <p:nvSpPr>
          <p:cNvPr id="25604" name="Rectangle 3"/>
          <p:cNvSpPr>
            <a:spLocks noGrp="1" noChangeArrowheads="1"/>
          </p:cNvSpPr>
          <p:nvPr>
            <p:ph type="body" idx="1"/>
          </p:nvPr>
        </p:nvSpPr>
        <p:spPr>
          <a:xfrm>
            <a:off x="697316" y="5898570"/>
            <a:ext cx="3826164" cy="558689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Candara" panose="020E0502030303020204" pitchFamily="34" charset="0"/>
              </a:rPr>
              <a:t> </a:t>
            </a:r>
          </a:p>
        </p:txBody>
      </p:sp>
    </p:spTree>
    <p:extLst>
      <p:ext uri="{BB962C8B-B14F-4D97-AF65-F5344CB8AC3E}">
        <p14:creationId xmlns:p14="http://schemas.microsoft.com/office/powerpoint/2010/main" val="37978128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724">
              <a:spcBef>
                <a:spcPct val="30000"/>
              </a:spcBef>
              <a:defRPr sz="1200">
                <a:solidFill>
                  <a:schemeClr val="tx1"/>
                </a:solidFill>
                <a:latin typeface="Times New Roman" panose="02020603050405020304" pitchFamily="18" charset="0"/>
              </a:defRPr>
            </a:lvl1pPr>
            <a:lvl2pPr marL="720486" indent="-276241" defTabSz="933724">
              <a:spcBef>
                <a:spcPct val="30000"/>
              </a:spcBef>
              <a:defRPr sz="1200">
                <a:solidFill>
                  <a:schemeClr val="tx1"/>
                </a:solidFill>
                <a:latin typeface="Times New Roman" panose="02020603050405020304" pitchFamily="18" charset="0"/>
              </a:defRPr>
            </a:lvl2pPr>
            <a:lvl3pPr marL="1109808" indent="-221316" defTabSz="933724">
              <a:spcBef>
                <a:spcPct val="30000"/>
              </a:spcBef>
              <a:defRPr sz="1200">
                <a:solidFill>
                  <a:schemeClr val="tx1"/>
                </a:solidFill>
                <a:latin typeface="Times New Roman" panose="02020603050405020304" pitchFamily="18" charset="0"/>
              </a:defRPr>
            </a:lvl3pPr>
            <a:lvl4pPr marL="1554053" indent="-221316" defTabSz="933724">
              <a:spcBef>
                <a:spcPct val="30000"/>
              </a:spcBef>
              <a:defRPr sz="1200">
                <a:solidFill>
                  <a:schemeClr val="tx1"/>
                </a:solidFill>
                <a:latin typeface="Times New Roman" panose="02020603050405020304" pitchFamily="18" charset="0"/>
              </a:defRPr>
            </a:lvl4pPr>
            <a:lvl5pPr marL="1998300" indent="-221316" defTabSz="933724">
              <a:spcBef>
                <a:spcPct val="30000"/>
              </a:spcBef>
              <a:defRPr sz="1200">
                <a:solidFill>
                  <a:schemeClr val="tx1"/>
                </a:solidFill>
                <a:latin typeface="Times New Roman" panose="02020603050405020304" pitchFamily="18" charset="0"/>
              </a:defRPr>
            </a:lvl5pPr>
            <a:lvl6pPr marL="2463547" indent="-221316" defTabSz="933724" eaLnBrk="0" fontAlgn="base" hangingPunct="0">
              <a:spcBef>
                <a:spcPct val="30000"/>
              </a:spcBef>
              <a:spcAft>
                <a:spcPct val="0"/>
              </a:spcAft>
              <a:defRPr sz="1200">
                <a:solidFill>
                  <a:schemeClr val="tx1"/>
                </a:solidFill>
                <a:latin typeface="Times New Roman" panose="02020603050405020304" pitchFamily="18" charset="0"/>
              </a:defRPr>
            </a:lvl6pPr>
            <a:lvl7pPr marL="2928793" indent="-221316" defTabSz="933724" eaLnBrk="0" fontAlgn="base" hangingPunct="0">
              <a:spcBef>
                <a:spcPct val="30000"/>
              </a:spcBef>
              <a:spcAft>
                <a:spcPct val="0"/>
              </a:spcAft>
              <a:defRPr sz="1200">
                <a:solidFill>
                  <a:schemeClr val="tx1"/>
                </a:solidFill>
                <a:latin typeface="Times New Roman" panose="02020603050405020304" pitchFamily="18" charset="0"/>
              </a:defRPr>
            </a:lvl7pPr>
            <a:lvl8pPr marL="3394040" indent="-221316" defTabSz="933724" eaLnBrk="0" fontAlgn="base" hangingPunct="0">
              <a:spcBef>
                <a:spcPct val="30000"/>
              </a:spcBef>
              <a:spcAft>
                <a:spcPct val="0"/>
              </a:spcAft>
              <a:defRPr sz="1200">
                <a:solidFill>
                  <a:schemeClr val="tx1"/>
                </a:solidFill>
                <a:latin typeface="Times New Roman" panose="02020603050405020304" pitchFamily="18" charset="0"/>
              </a:defRPr>
            </a:lvl8pPr>
            <a:lvl9pPr marL="3859287" indent="-221316" defTabSz="933724"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144D270-3710-4624-A2C6-73FCE85B1172}" type="slidenum">
              <a:rPr lang="en-US" altLang="en-US" sz="1100">
                <a:solidFill>
                  <a:srgbClr val="000000"/>
                </a:solidFill>
                <a:latin typeface="Candara" panose="020E0502030303020204" pitchFamily="34" charset="0"/>
              </a:rPr>
              <a:pPr>
                <a:spcBef>
                  <a:spcPct val="0"/>
                </a:spcBef>
              </a:pPr>
              <a:t>23</a:t>
            </a:fld>
            <a:endParaRPr lang="en-US" altLang="en-US" sz="1100" dirty="0">
              <a:solidFill>
                <a:srgbClr val="000000"/>
              </a:solidFill>
              <a:latin typeface="Candara" panose="020E0502030303020204" pitchFamily="34" charset="0"/>
            </a:endParaRPr>
          </a:p>
        </p:txBody>
      </p:sp>
      <p:sp>
        <p:nvSpPr>
          <p:cNvPr id="25603" name="Rectangle 2"/>
          <p:cNvSpPr>
            <a:spLocks noGrp="1" noRot="1" noChangeAspect="1" noChangeArrowheads="1" noTextEdit="1"/>
          </p:cNvSpPr>
          <p:nvPr>
            <p:ph type="sldImg"/>
          </p:nvPr>
        </p:nvSpPr>
        <p:spPr>
          <a:xfrm>
            <a:off x="-1530350" y="930275"/>
            <a:ext cx="8283575" cy="4659313"/>
          </a:xfrm>
          <a:ln/>
        </p:spPr>
      </p:sp>
      <p:sp>
        <p:nvSpPr>
          <p:cNvPr id="25604" name="Rectangle 3"/>
          <p:cNvSpPr>
            <a:spLocks noGrp="1" noChangeArrowheads="1"/>
          </p:cNvSpPr>
          <p:nvPr>
            <p:ph type="body" idx="1"/>
          </p:nvPr>
        </p:nvSpPr>
        <p:spPr>
          <a:xfrm>
            <a:off x="697316" y="5898570"/>
            <a:ext cx="3826164" cy="558689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Candara" panose="020E0502030303020204" pitchFamily="34" charset="0"/>
              </a:rPr>
              <a:t> </a:t>
            </a:r>
          </a:p>
        </p:txBody>
      </p:sp>
    </p:spTree>
    <p:extLst>
      <p:ext uri="{BB962C8B-B14F-4D97-AF65-F5344CB8AC3E}">
        <p14:creationId xmlns:p14="http://schemas.microsoft.com/office/powerpoint/2010/main" val="9993005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724">
              <a:spcBef>
                <a:spcPct val="30000"/>
              </a:spcBef>
              <a:defRPr sz="1200">
                <a:solidFill>
                  <a:schemeClr val="tx1"/>
                </a:solidFill>
                <a:latin typeface="Times New Roman" panose="02020603050405020304" pitchFamily="18" charset="0"/>
              </a:defRPr>
            </a:lvl1pPr>
            <a:lvl2pPr marL="720486" indent="-276241" defTabSz="933724">
              <a:spcBef>
                <a:spcPct val="30000"/>
              </a:spcBef>
              <a:defRPr sz="1200">
                <a:solidFill>
                  <a:schemeClr val="tx1"/>
                </a:solidFill>
                <a:latin typeface="Times New Roman" panose="02020603050405020304" pitchFamily="18" charset="0"/>
              </a:defRPr>
            </a:lvl2pPr>
            <a:lvl3pPr marL="1109808" indent="-221316" defTabSz="933724">
              <a:spcBef>
                <a:spcPct val="30000"/>
              </a:spcBef>
              <a:defRPr sz="1200">
                <a:solidFill>
                  <a:schemeClr val="tx1"/>
                </a:solidFill>
                <a:latin typeface="Times New Roman" panose="02020603050405020304" pitchFamily="18" charset="0"/>
              </a:defRPr>
            </a:lvl3pPr>
            <a:lvl4pPr marL="1554053" indent="-221316" defTabSz="933724">
              <a:spcBef>
                <a:spcPct val="30000"/>
              </a:spcBef>
              <a:defRPr sz="1200">
                <a:solidFill>
                  <a:schemeClr val="tx1"/>
                </a:solidFill>
                <a:latin typeface="Times New Roman" panose="02020603050405020304" pitchFamily="18" charset="0"/>
              </a:defRPr>
            </a:lvl4pPr>
            <a:lvl5pPr marL="1998300" indent="-221316" defTabSz="933724">
              <a:spcBef>
                <a:spcPct val="30000"/>
              </a:spcBef>
              <a:defRPr sz="1200">
                <a:solidFill>
                  <a:schemeClr val="tx1"/>
                </a:solidFill>
                <a:latin typeface="Times New Roman" panose="02020603050405020304" pitchFamily="18" charset="0"/>
              </a:defRPr>
            </a:lvl5pPr>
            <a:lvl6pPr marL="2463547" indent="-221316" defTabSz="933724" eaLnBrk="0" fontAlgn="base" hangingPunct="0">
              <a:spcBef>
                <a:spcPct val="30000"/>
              </a:spcBef>
              <a:spcAft>
                <a:spcPct val="0"/>
              </a:spcAft>
              <a:defRPr sz="1200">
                <a:solidFill>
                  <a:schemeClr val="tx1"/>
                </a:solidFill>
                <a:latin typeface="Times New Roman" panose="02020603050405020304" pitchFamily="18" charset="0"/>
              </a:defRPr>
            </a:lvl6pPr>
            <a:lvl7pPr marL="2928793" indent="-221316" defTabSz="933724" eaLnBrk="0" fontAlgn="base" hangingPunct="0">
              <a:spcBef>
                <a:spcPct val="30000"/>
              </a:spcBef>
              <a:spcAft>
                <a:spcPct val="0"/>
              </a:spcAft>
              <a:defRPr sz="1200">
                <a:solidFill>
                  <a:schemeClr val="tx1"/>
                </a:solidFill>
                <a:latin typeface="Times New Roman" panose="02020603050405020304" pitchFamily="18" charset="0"/>
              </a:defRPr>
            </a:lvl7pPr>
            <a:lvl8pPr marL="3394040" indent="-221316" defTabSz="933724" eaLnBrk="0" fontAlgn="base" hangingPunct="0">
              <a:spcBef>
                <a:spcPct val="30000"/>
              </a:spcBef>
              <a:spcAft>
                <a:spcPct val="0"/>
              </a:spcAft>
              <a:defRPr sz="1200">
                <a:solidFill>
                  <a:schemeClr val="tx1"/>
                </a:solidFill>
                <a:latin typeface="Times New Roman" panose="02020603050405020304" pitchFamily="18" charset="0"/>
              </a:defRPr>
            </a:lvl8pPr>
            <a:lvl9pPr marL="3859287" indent="-221316" defTabSz="933724"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144D270-3710-4624-A2C6-73FCE85B1172}" type="slidenum">
              <a:rPr lang="en-US" altLang="en-US" sz="1100">
                <a:solidFill>
                  <a:srgbClr val="000000"/>
                </a:solidFill>
                <a:latin typeface="Candara" panose="020E0502030303020204" pitchFamily="34" charset="0"/>
              </a:rPr>
              <a:pPr>
                <a:spcBef>
                  <a:spcPct val="0"/>
                </a:spcBef>
              </a:pPr>
              <a:t>24</a:t>
            </a:fld>
            <a:endParaRPr lang="en-US" altLang="en-US" sz="1100" dirty="0">
              <a:solidFill>
                <a:srgbClr val="000000"/>
              </a:solidFill>
              <a:latin typeface="Candara" panose="020E0502030303020204" pitchFamily="34" charset="0"/>
            </a:endParaRPr>
          </a:p>
        </p:txBody>
      </p:sp>
      <p:sp>
        <p:nvSpPr>
          <p:cNvPr id="25603" name="Rectangle 2"/>
          <p:cNvSpPr>
            <a:spLocks noGrp="1" noRot="1" noChangeAspect="1" noChangeArrowheads="1" noTextEdit="1"/>
          </p:cNvSpPr>
          <p:nvPr>
            <p:ph type="sldImg"/>
          </p:nvPr>
        </p:nvSpPr>
        <p:spPr>
          <a:xfrm>
            <a:off x="-1530350" y="930275"/>
            <a:ext cx="8283575" cy="4659313"/>
          </a:xfrm>
          <a:ln/>
        </p:spPr>
      </p:sp>
      <p:sp>
        <p:nvSpPr>
          <p:cNvPr id="25604" name="Rectangle 3"/>
          <p:cNvSpPr>
            <a:spLocks noGrp="1" noChangeArrowheads="1"/>
          </p:cNvSpPr>
          <p:nvPr>
            <p:ph type="body" idx="1"/>
          </p:nvPr>
        </p:nvSpPr>
        <p:spPr>
          <a:xfrm>
            <a:off x="697316" y="5898570"/>
            <a:ext cx="3826164" cy="558689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Candara" panose="020E0502030303020204" pitchFamily="34" charset="0"/>
              </a:rPr>
              <a:t> </a:t>
            </a:r>
          </a:p>
        </p:txBody>
      </p:sp>
    </p:spTree>
    <p:extLst>
      <p:ext uri="{BB962C8B-B14F-4D97-AF65-F5344CB8AC3E}">
        <p14:creationId xmlns:p14="http://schemas.microsoft.com/office/powerpoint/2010/main" val="25931719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724">
              <a:spcBef>
                <a:spcPct val="30000"/>
              </a:spcBef>
              <a:defRPr sz="1200">
                <a:solidFill>
                  <a:schemeClr val="tx1"/>
                </a:solidFill>
                <a:latin typeface="Times New Roman" panose="02020603050405020304" pitchFamily="18" charset="0"/>
              </a:defRPr>
            </a:lvl1pPr>
            <a:lvl2pPr marL="720486" indent="-276241" defTabSz="933724">
              <a:spcBef>
                <a:spcPct val="30000"/>
              </a:spcBef>
              <a:defRPr sz="1200">
                <a:solidFill>
                  <a:schemeClr val="tx1"/>
                </a:solidFill>
                <a:latin typeface="Times New Roman" panose="02020603050405020304" pitchFamily="18" charset="0"/>
              </a:defRPr>
            </a:lvl2pPr>
            <a:lvl3pPr marL="1109808" indent="-221316" defTabSz="933724">
              <a:spcBef>
                <a:spcPct val="30000"/>
              </a:spcBef>
              <a:defRPr sz="1200">
                <a:solidFill>
                  <a:schemeClr val="tx1"/>
                </a:solidFill>
                <a:latin typeface="Times New Roman" panose="02020603050405020304" pitchFamily="18" charset="0"/>
              </a:defRPr>
            </a:lvl3pPr>
            <a:lvl4pPr marL="1554053" indent="-221316" defTabSz="933724">
              <a:spcBef>
                <a:spcPct val="30000"/>
              </a:spcBef>
              <a:defRPr sz="1200">
                <a:solidFill>
                  <a:schemeClr val="tx1"/>
                </a:solidFill>
                <a:latin typeface="Times New Roman" panose="02020603050405020304" pitchFamily="18" charset="0"/>
              </a:defRPr>
            </a:lvl4pPr>
            <a:lvl5pPr marL="1998300" indent="-221316" defTabSz="933724">
              <a:spcBef>
                <a:spcPct val="30000"/>
              </a:spcBef>
              <a:defRPr sz="1200">
                <a:solidFill>
                  <a:schemeClr val="tx1"/>
                </a:solidFill>
                <a:latin typeface="Times New Roman" panose="02020603050405020304" pitchFamily="18" charset="0"/>
              </a:defRPr>
            </a:lvl5pPr>
            <a:lvl6pPr marL="2463547" indent="-221316" defTabSz="933724" eaLnBrk="0" fontAlgn="base" hangingPunct="0">
              <a:spcBef>
                <a:spcPct val="30000"/>
              </a:spcBef>
              <a:spcAft>
                <a:spcPct val="0"/>
              </a:spcAft>
              <a:defRPr sz="1200">
                <a:solidFill>
                  <a:schemeClr val="tx1"/>
                </a:solidFill>
                <a:latin typeface="Times New Roman" panose="02020603050405020304" pitchFamily="18" charset="0"/>
              </a:defRPr>
            </a:lvl6pPr>
            <a:lvl7pPr marL="2928793" indent="-221316" defTabSz="933724" eaLnBrk="0" fontAlgn="base" hangingPunct="0">
              <a:spcBef>
                <a:spcPct val="30000"/>
              </a:spcBef>
              <a:spcAft>
                <a:spcPct val="0"/>
              </a:spcAft>
              <a:defRPr sz="1200">
                <a:solidFill>
                  <a:schemeClr val="tx1"/>
                </a:solidFill>
                <a:latin typeface="Times New Roman" panose="02020603050405020304" pitchFamily="18" charset="0"/>
              </a:defRPr>
            </a:lvl7pPr>
            <a:lvl8pPr marL="3394040" indent="-221316" defTabSz="933724" eaLnBrk="0" fontAlgn="base" hangingPunct="0">
              <a:spcBef>
                <a:spcPct val="30000"/>
              </a:spcBef>
              <a:spcAft>
                <a:spcPct val="0"/>
              </a:spcAft>
              <a:defRPr sz="1200">
                <a:solidFill>
                  <a:schemeClr val="tx1"/>
                </a:solidFill>
                <a:latin typeface="Times New Roman" panose="02020603050405020304" pitchFamily="18" charset="0"/>
              </a:defRPr>
            </a:lvl8pPr>
            <a:lvl9pPr marL="3859287" indent="-221316" defTabSz="933724"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144D270-3710-4624-A2C6-73FCE85B1172}" type="slidenum">
              <a:rPr lang="en-US" altLang="en-US" sz="1100">
                <a:solidFill>
                  <a:srgbClr val="000000"/>
                </a:solidFill>
                <a:latin typeface="Candara" panose="020E0502030303020204" pitchFamily="34" charset="0"/>
              </a:rPr>
              <a:pPr>
                <a:spcBef>
                  <a:spcPct val="0"/>
                </a:spcBef>
              </a:pPr>
              <a:t>25</a:t>
            </a:fld>
            <a:endParaRPr lang="en-US" altLang="en-US" sz="1100" dirty="0">
              <a:solidFill>
                <a:srgbClr val="000000"/>
              </a:solidFill>
              <a:latin typeface="Candara" panose="020E0502030303020204" pitchFamily="34" charset="0"/>
            </a:endParaRPr>
          </a:p>
        </p:txBody>
      </p:sp>
      <p:sp>
        <p:nvSpPr>
          <p:cNvPr id="25603" name="Rectangle 2"/>
          <p:cNvSpPr>
            <a:spLocks noGrp="1" noRot="1" noChangeAspect="1" noChangeArrowheads="1" noTextEdit="1"/>
          </p:cNvSpPr>
          <p:nvPr>
            <p:ph type="sldImg"/>
          </p:nvPr>
        </p:nvSpPr>
        <p:spPr>
          <a:xfrm>
            <a:off x="-1530350" y="930275"/>
            <a:ext cx="8283575" cy="4659313"/>
          </a:xfrm>
          <a:ln/>
        </p:spPr>
      </p:sp>
      <p:sp>
        <p:nvSpPr>
          <p:cNvPr id="25604" name="Rectangle 3"/>
          <p:cNvSpPr>
            <a:spLocks noGrp="1" noChangeArrowheads="1"/>
          </p:cNvSpPr>
          <p:nvPr>
            <p:ph type="body" idx="1"/>
          </p:nvPr>
        </p:nvSpPr>
        <p:spPr>
          <a:xfrm>
            <a:off x="697316" y="5898570"/>
            <a:ext cx="3826164" cy="558689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Candara" panose="020E0502030303020204" pitchFamily="34" charset="0"/>
              </a:rPr>
              <a:t> </a:t>
            </a:r>
          </a:p>
        </p:txBody>
      </p:sp>
    </p:spTree>
    <p:extLst>
      <p:ext uri="{BB962C8B-B14F-4D97-AF65-F5344CB8AC3E}">
        <p14:creationId xmlns:p14="http://schemas.microsoft.com/office/powerpoint/2010/main" val="23596268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276D1F-03D4-47BD-B762-72A900579A98}" type="slidenum">
              <a:rPr lang="en-US" altLang="en-US" smtClean="0"/>
              <a:pPr/>
              <a:t>30</a:t>
            </a:fld>
            <a:endParaRPr lang="en-US" altLang="en-US" dirty="0"/>
          </a:p>
        </p:txBody>
      </p:sp>
    </p:spTree>
    <p:extLst>
      <p:ext uri="{BB962C8B-B14F-4D97-AF65-F5344CB8AC3E}">
        <p14:creationId xmlns:p14="http://schemas.microsoft.com/office/powerpoint/2010/main" val="41200815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276D1F-03D4-47BD-B762-72A900579A98}" type="slidenum">
              <a:rPr lang="en-US" altLang="en-US" smtClean="0"/>
              <a:pPr/>
              <a:t>31</a:t>
            </a:fld>
            <a:endParaRPr lang="en-US" altLang="en-US" dirty="0"/>
          </a:p>
        </p:txBody>
      </p:sp>
    </p:spTree>
    <p:extLst>
      <p:ext uri="{BB962C8B-B14F-4D97-AF65-F5344CB8AC3E}">
        <p14:creationId xmlns:p14="http://schemas.microsoft.com/office/powerpoint/2010/main" val="20778409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276D1F-03D4-47BD-B762-72A900579A98}" type="slidenum">
              <a:rPr lang="en-US" altLang="en-US" smtClean="0"/>
              <a:pPr/>
              <a:t>32</a:t>
            </a:fld>
            <a:endParaRPr lang="en-US" altLang="en-US" dirty="0"/>
          </a:p>
        </p:txBody>
      </p:sp>
    </p:spTree>
    <p:extLst>
      <p:ext uri="{BB962C8B-B14F-4D97-AF65-F5344CB8AC3E}">
        <p14:creationId xmlns:p14="http://schemas.microsoft.com/office/powerpoint/2010/main" val="30155282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276D1F-03D4-47BD-B762-72A900579A98}" type="slidenum">
              <a:rPr lang="en-US" altLang="en-US" smtClean="0"/>
              <a:pPr/>
              <a:t>36</a:t>
            </a:fld>
            <a:endParaRPr lang="en-US" altLang="en-US" dirty="0"/>
          </a:p>
        </p:txBody>
      </p:sp>
    </p:spTree>
    <p:extLst>
      <p:ext uri="{BB962C8B-B14F-4D97-AF65-F5344CB8AC3E}">
        <p14:creationId xmlns:p14="http://schemas.microsoft.com/office/powerpoint/2010/main" val="41686658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276D1F-03D4-47BD-B762-72A900579A98}" type="slidenum">
              <a:rPr lang="en-US" altLang="en-US" smtClean="0"/>
              <a:pPr/>
              <a:t>37</a:t>
            </a:fld>
            <a:endParaRPr lang="en-US" altLang="en-US" dirty="0"/>
          </a:p>
        </p:txBody>
      </p:sp>
    </p:spTree>
    <p:extLst>
      <p:ext uri="{BB962C8B-B14F-4D97-AF65-F5344CB8AC3E}">
        <p14:creationId xmlns:p14="http://schemas.microsoft.com/office/powerpoint/2010/main" val="16482567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724">
              <a:spcBef>
                <a:spcPct val="30000"/>
              </a:spcBef>
              <a:defRPr sz="1200">
                <a:solidFill>
                  <a:schemeClr val="tx1"/>
                </a:solidFill>
                <a:latin typeface="Times New Roman" panose="02020603050405020304" pitchFamily="18" charset="0"/>
              </a:defRPr>
            </a:lvl1pPr>
            <a:lvl2pPr marL="720486" indent="-276241" defTabSz="933724">
              <a:spcBef>
                <a:spcPct val="30000"/>
              </a:spcBef>
              <a:defRPr sz="1200">
                <a:solidFill>
                  <a:schemeClr val="tx1"/>
                </a:solidFill>
                <a:latin typeface="Times New Roman" panose="02020603050405020304" pitchFamily="18" charset="0"/>
              </a:defRPr>
            </a:lvl2pPr>
            <a:lvl3pPr marL="1109808" indent="-221316" defTabSz="933724">
              <a:spcBef>
                <a:spcPct val="30000"/>
              </a:spcBef>
              <a:defRPr sz="1200">
                <a:solidFill>
                  <a:schemeClr val="tx1"/>
                </a:solidFill>
                <a:latin typeface="Times New Roman" panose="02020603050405020304" pitchFamily="18" charset="0"/>
              </a:defRPr>
            </a:lvl3pPr>
            <a:lvl4pPr marL="1554053" indent="-221316" defTabSz="933724">
              <a:spcBef>
                <a:spcPct val="30000"/>
              </a:spcBef>
              <a:defRPr sz="1200">
                <a:solidFill>
                  <a:schemeClr val="tx1"/>
                </a:solidFill>
                <a:latin typeface="Times New Roman" panose="02020603050405020304" pitchFamily="18" charset="0"/>
              </a:defRPr>
            </a:lvl4pPr>
            <a:lvl5pPr marL="1998300" indent="-221316" defTabSz="933724">
              <a:spcBef>
                <a:spcPct val="30000"/>
              </a:spcBef>
              <a:defRPr sz="1200">
                <a:solidFill>
                  <a:schemeClr val="tx1"/>
                </a:solidFill>
                <a:latin typeface="Times New Roman" panose="02020603050405020304" pitchFamily="18" charset="0"/>
              </a:defRPr>
            </a:lvl5pPr>
            <a:lvl6pPr marL="2463547" indent="-221316" defTabSz="933724" eaLnBrk="0" fontAlgn="base" hangingPunct="0">
              <a:spcBef>
                <a:spcPct val="30000"/>
              </a:spcBef>
              <a:spcAft>
                <a:spcPct val="0"/>
              </a:spcAft>
              <a:defRPr sz="1200">
                <a:solidFill>
                  <a:schemeClr val="tx1"/>
                </a:solidFill>
                <a:latin typeface="Times New Roman" panose="02020603050405020304" pitchFamily="18" charset="0"/>
              </a:defRPr>
            </a:lvl6pPr>
            <a:lvl7pPr marL="2928793" indent="-221316" defTabSz="933724" eaLnBrk="0" fontAlgn="base" hangingPunct="0">
              <a:spcBef>
                <a:spcPct val="30000"/>
              </a:spcBef>
              <a:spcAft>
                <a:spcPct val="0"/>
              </a:spcAft>
              <a:defRPr sz="1200">
                <a:solidFill>
                  <a:schemeClr val="tx1"/>
                </a:solidFill>
                <a:latin typeface="Times New Roman" panose="02020603050405020304" pitchFamily="18" charset="0"/>
              </a:defRPr>
            </a:lvl7pPr>
            <a:lvl8pPr marL="3394040" indent="-221316" defTabSz="933724" eaLnBrk="0" fontAlgn="base" hangingPunct="0">
              <a:spcBef>
                <a:spcPct val="30000"/>
              </a:spcBef>
              <a:spcAft>
                <a:spcPct val="0"/>
              </a:spcAft>
              <a:defRPr sz="1200">
                <a:solidFill>
                  <a:schemeClr val="tx1"/>
                </a:solidFill>
                <a:latin typeface="Times New Roman" panose="02020603050405020304" pitchFamily="18" charset="0"/>
              </a:defRPr>
            </a:lvl8pPr>
            <a:lvl9pPr marL="3859287" indent="-221316" defTabSz="933724"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144D270-3710-4624-A2C6-73FCE85B1172}" type="slidenum">
              <a:rPr lang="en-US" altLang="en-US" sz="1100">
                <a:solidFill>
                  <a:srgbClr val="000000"/>
                </a:solidFill>
                <a:latin typeface="Candara" panose="020E0502030303020204" pitchFamily="34" charset="0"/>
              </a:rPr>
              <a:pPr>
                <a:spcBef>
                  <a:spcPct val="0"/>
                </a:spcBef>
              </a:pPr>
              <a:t>47</a:t>
            </a:fld>
            <a:endParaRPr lang="en-US" altLang="en-US" sz="1100" dirty="0">
              <a:solidFill>
                <a:srgbClr val="000000"/>
              </a:solidFill>
              <a:latin typeface="Candara" panose="020E0502030303020204" pitchFamily="34" charset="0"/>
            </a:endParaRPr>
          </a:p>
        </p:txBody>
      </p:sp>
      <p:sp>
        <p:nvSpPr>
          <p:cNvPr id="25603" name="Rectangle 2"/>
          <p:cNvSpPr>
            <a:spLocks noGrp="1" noRot="1" noChangeAspect="1" noChangeArrowheads="1" noTextEdit="1"/>
          </p:cNvSpPr>
          <p:nvPr>
            <p:ph type="sldImg"/>
          </p:nvPr>
        </p:nvSpPr>
        <p:spPr>
          <a:xfrm>
            <a:off x="-1530350" y="930275"/>
            <a:ext cx="8283575" cy="4659313"/>
          </a:xfrm>
          <a:ln/>
        </p:spPr>
      </p:sp>
      <p:sp>
        <p:nvSpPr>
          <p:cNvPr id="25604" name="Rectangle 3"/>
          <p:cNvSpPr>
            <a:spLocks noGrp="1" noChangeArrowheads="1"/>
          </p:cNvSpPr>
          <p:nvPr>
            <p:ph type="body" idx="1"/>
          </p:nvPr>
        </p:nvSpPr>
        <p:spPr>
          <a:xfrm>
            <a:off x="697316" y="5898570"/>
            <a:ext cx="3826164" cy="558689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Candara" panose="020E0502030303020204" pitchFamily="34" charset="0"/>
              </a:rPr>
              <a:t> </a:t>
            </a:r>
          </a:p>
        </p:txBody>
      </p:sp>
    </p:spTree>
    <p:extLst>
      <p:ext uri="{BB962C8B-B14F-4D97-AF65-F5344CB8AC3E}">
        <p14:creationId xmlns:p14="http://schemas.microsoft.com/office/powerpoint/2010/main" val="3654880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724">
              <a:spcBef>
                <a:spcPct val="30000"/>
              </a:spcBef>
              <a:defRPr sz="1200">
                <a:solidFill>
                  <a:schemeClr val="tx1"/>
                </a:solidFill>
                <a:latin typeface="Times New Roman" panose="02020603050405020304" pitchFamily="18" charset="0"/>
              </a:defRPr>
            </a:lvl1pPr>
            <a:lvl2pPr marL="720486" indent="-276241" defTabSz="933724">
              <a:spcBef>
                <a:spcPct val="30000"/>
              </a:spcBef>
              <a:defRPr sz="1200">
                <a:solidFill>
                  <a:schemeClr val="tx1"/>
                </a:solidFill>
                <a:latin typeface="Times New Roman" panose="02020603050405020304" pitchFamily="18" charset="0"/>
              </a:defRPr>
            </a:lvl2pPr>
            <a:lvl3pPr marL="1109808" indent="-221316" defTabSz="933724">
              <a:spcBef>
                <a:spcPct val="30000"/>
              </a:spcBef>
              <a:defRPr sz="1200">
                <a:solidFill>
                  <a:schemeClr val="tx1"/>
                </a:solidFill>
                <a:latin typeface="Times New Roman" panose="02020603050405020304" pitchFamily="18" charset="0"/>
              </a:defRPr>
            </a:lvl3pPr>
            <a:lvl4pPr marL="1554053" indent="-221316" defTabSz="933724">
              <a:spcBef>
                <a:spcPct val="30000"/>
              </a:spcBef>
              <a:defRPr sz="1200">
                <a:solidFill>
                  <a:schemeClr val="tx1"/>
                </a:solidFill>
                <a:latin typeface="Times New Roman" panose="02020603050405020304" pitchFamily="18" charset="0"/>
              </a:defRPr>
            </a:lvl4pPr>
            <a:lvl5pPr marL="1998300" indent="-221316" defTabSz="933724">
              <a:spcBef>
                <a:spcPct val="30000"/>
              </a:spcBef>
              <a:defRPr sz="1200">
                <a:solidFill>
                  <a:schemeClr val="tx1"/>
                </a:solidFill>
                <a:latin typeface="Times New Roman" panose="02020603050405020304" pitchFamily="18" charset="0"/>
              </a:defRPr>
            </a:lvl5pPr>
            <a:lvl6pPr marL="2463547" indent="-221316" defTabSz="933724" eaLnBrk="0" fontAlgn="base" hangingPunct="0">
              <a:spcBef>
                <a:spcPct val="30000"/>
              </a:spcBef>
              <a:spcAft>
                <a:spcPct val="0"/>
              </a:spcAft>
              <a:defRPr sz="1200">
                <a:solidFill>
                  <a:schemeClr val="tx1"/>
                </a:solidFill>
                <a:latin typeface="Times New Roman" panose="02020603050405020304" pitchFamily="18" charset="0"/>
              </a:defRPr>
            </a:lvl6pPr>
            <a:lvl7pPr marL="2928793" indent="-221316" defTabSz="933724" eaLnBrk="0" fontAlgn="base" hangingPunct="0">
              <a:spcBef>
                <a:spcPct val="30000"/>
              </a:spcBef>
              <a:spcAft>
                <a:spcPct val="0"/>
              </a:spcAft>
              <a:defRPr sz="1200">
                <a:solidFill>
                  <a:schemeClr val="tx1"/>
                </a:solidFill>
                <a:latin typeface="Times New Roman" panose="02020603050405020304" pitchFamily="18" charset="0"/>
              </a:defRPr>
            </a:lvl7pPr>
            <a:lvl8pPr marL="3394040" indent="-221316" defTabSz="933724" eaLnBrk="0" fontAlgn="base" hangingPunct="0">
              <a:spcBef>
                <a:spcPct val="30000"/>
              </a:spcBef>
              <a:spcAft>
                <a:spcPct val="0"/>
              </a:spcAft>
              <a:defRPr sz="1200">
                <a:solidFill>
                  <a:schemeClr val="tx1"/>
                </a:solidFill>
                <a:latin typeface="Times New Roman" panose="02020603050405020304" pitchFamily="18" charset="0"/>
              </a:defRPr>
            </a:lvl8pPr>
            <a:lvl9pPr marL="3859287" indent="-221316" defTabSz="933724"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144D270-3710-4624-A2C6-73FCE85B1172}" type="slidenum">
              <a:rPr lang="en-US" altLang="en-US" sz="1100">
                <a:solidFill>
                  <a:srgbClr val="000000"/>
                </a:solidFill>
                <a:latin typeface="Candara" panose="020E0502030303020204" pitchFamily="34" charset="0"/>
              </a:rPr>
              <a:pPr>
                <a:spcBef>
                  <a:spcPct val="0"/>
                </a:spcBef>
              </a:pPr>
              <a:t>4</a:t>
            </a:fld>
            <a:endParaRPr lang="en-US" altLang="en-US" sz="1100" dirty="0">
              <a:solidFill>
                <a:srgbClr val="000000"/>
              </a:solidFill>
              <a:latin typeface="Candara" panose="020E0502030303020204" pitchFamily="34" charset="0"/>
            </a:endParaRPr>
          </a:p>
        </p:txBody>
      </p:sp>
      <p:sp>
        <p:nvSpPr>
          <p:cNvPr id="25603" name="Rectangle 2"/>
          <p:cNvSpPr>
            <a:spLocks noGrp="1" noRot="1" noChangeAspect="1" noChangeArrowheads="1" noTextEdit="1"/>
          </p:cNvSpPr>
          <p:nvPr>
            <p:ph type="sldImg"/>
          </p:nvPr>
        </p:nvSpPr>
        <p:spPr>
          <a:xfrm>
            <a:off x="-1530350" y="930275"/>
            <a:ext cx="8283575" cy="4659313"/>
          </a:xfrm>
          <a:ln/>
        </p:spPr>
      </p:sp>
      <p:sp>
        <p:nvSpPr>
          <p:cNvPr id="25604" name="Rectangle 3"/>
          <p:cNvSpPr>
            <a:spLocks noGrp="1" noChangeArrowheads="1"/>
          </p:cNvSpPr>
          <p:nvPr>
            <p:ph type="body" idx="1"/>
          </p:nvPr>
        </p:nvSpPr>
        <p:spPr>
          <a:xfrm>
            <a:off x="697316" y="5898570"/>
            <a:ext cx="3826164" cy="558689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Candara" panose="020E0502030303020204" pitchFamily="34" charset="0"/>
              </a:rPr>
              <a:t> </a:t>
            </a:r>
          </a:p>
        </p:txBody>
      </p:sp>
    </p:spTree>
    <p:extLst>
      <p:ext uri="{BB962C8B-B14F-4D97-AF65-F5344CB8AC3E}">
        <p14:creationId xmlns:p14="http://schemas.microsoft.com/office/powerpoint/2010/main" val="5009643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724">
              <a:spcBef>
                <a:spcPct val="30000"/>
              </a:spcBef>
              <a:defRPr sz="1200">
                <a:solidFill>
                  <a:schemeClr val="tx1"/>
                </a:solidFill>
                <a:latin typeface="Times New Roman" panose="02020603050405020304" pitchFamily="18" charset="0"/>
              </a:defRPr>
            </a:lvl1pPr>
            <a:lvl2pPr marL="720486" indent="-276241" defTabSz="933724">
              <a:spcBef>
                <a:spcPct val="30000"/>
              </a:spcBef>
              <a:defRPr sz="1200">
                <a:solidFill>
                  <a:schemeClr val="tx1"/>
                </a:solidFill>
                <a:latin typeface="Times New Roman" panose="02020603050405020304" pitchFamily="18" charset="0"/>
              </a:defRPr>
            </a:lvl2pPr>
            <a:lvl3pPr marL="1109808" indent="-221316" defTabSz="933724">
              <a:spcBef>
                <a:spcPct val="30000"/>
              </a:spcBef>
              <a:defRPr sz="1200">
                <a:solidFill>
                  <a:schemeClr val="tx1"/>
                </a:solidFill>
                <a:latin typeface="Times New Roman" panose="02020603050405020304" pitchFamily="18" charset="0"/>
              </a:defRPr>
            </a:lvl3pPr>
            <a:lvl4pPr marL="1554053" indent="-221316" defTabSz="933724">
              <a:spcBef>
                <a:spcPct val="30000"/>
              </a:spcBef>
              <a:defRPr sz="1200">
                <a:solidFill>
                  <a:schemeClr val="tx1"/>
                </a:solidFill>
                <a:latin typeface="Times New Roman" panose="02020603050405020304" pitchFamily="18" charset="0"/>
              </a:defRPr>
            </a:lvl4pPr>
            <a:lvl5pPr marL="1998300" indent="-221316" defTabSz="933724">
              <a:spcBef>
                <a:spcPct val="30000"/>
              </a:spcBef>
              <a:defRPr sz="1200">
                <a:solidFill>
                  <a:schemeClr val="tx1"/>
                </a:solidFill>
                <a:latin typeface="Times New Roman" panose="02020603050405020304" pitchFamily="18" charset="0"/>
              </a:defRPr>
            </a:lvl5pPr>
            <a:lvl6pPr marL="2463547" indent="-221316" defTabSz="933724" eaLnBrk="0" fontAlgn="base" hangingPunct="0">
              <a:spcBef>
                <a:spcPct val="30000"/>
              </a:spcBef>
              <a:spcAft>
                <a:spcPct val="0"/>
              </a:spcAft>
              <a:defRPr sz="1200">
                <a:solidFill>
                  <a:schemeClr val="tx1"/>
                </a:solidFill>
                <a:latin typeface="Times New Roman" panose="02020603050405020304" pitchFamily="18" charset="0"/>
              </a:defRPr>
            </a:lvl6pPr>
            <a:lvl7pPr marL="2928793" indent="-221316" defTabSz="933724" eaLnBrk="0" fontAlgn="base" hangingPunct="0">
              <a:spcBef>
                <a:spcPct val="30000"/>
              </a:spcBef>
              <a:spcAft>
                <a:spcPct val="0"/>
              </a:spcAft>
              <a:defRPr sz="1200">
                <a:solidFill>
                  <a:schemeClr val="tx1"/>
                </a:solidFill>
                <a:latin typeface="Times New Roman" panose="02020603050405020304" pitchFamily="18" charset="0"/>
              </a:defRPr>
            </a:lvl7pPr>
            <a:lvl8pPr marL="3394040" indent="-221316" defTabSz="933724" eaLnBrk="0" fontAlgn="base" hangingPunct="0">
              <a:spcBef>
                <a:spcPct val="30000"/>
              </a:spcBef>
              <a:spcAft>
                <a:spcPct val="0"/>
              </a:spcAft>
              <a:defRPr sz="1200">
                <a:solidFill>
                  <a:schemeClr val="tx1"/>
                </a:solidFill>
                <a:latin typeface="Times New Roman" panose="02020603050405020304" pitchFamily="18" charset="0"/>
              </a:defRPr>
            </a:lvl8pPr>
            <a:lvl9pPr marL="3859287" indent="-221316" defTabSz="933724"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144D270-3710-4624-A2C6-73FCE85B1172}" type="slidenum">
              <a:rPr lang="en-US" altLang="en-US" sz="1100">
                <a:solidFill>
                  <a:srgbClr val="000000"/>
                </a:solidFill>
                <a:latin typeface="Candara" panose="020E0502030303020204" pitchFamily="34" charset="0"/>
              </a:rPr>
              <a:pPr>
                <a:spcBef>
                  <a:spcPct val="0"/>
                </a:spcBef>
              </a:pPr>
              <a:t>48</a:t>
            </a:fld>
            <a:endParaRPr lang="en-US" altLang="en-US" sz="1100" dirty="0">
              <a:solidFill>
                <a:srgbClr val="000000"/>
              </a:solidFill>
              <a:latin typeface="Candara" panose="020E0502030303020204" pitchFamily="34" charset="0"/>
            </a:endParaRPr>
          </a:p>
        </p:txBody>
      </p:sp>
      <p:sp>
        <p:nvSpPr>
          <p:cNvPr id="25603" name="Rectangle 2"/>
          <p:cNvSpPr>
            <a:spLocks noGrp="1" noRot="1" noChangeAspect="1" noChangeArrowheads="1" noTextEdit="1"/>
          </p:cNvSpPr>
          <p:nvPr>
            <p:ph type="sldImg"/>
          </p:nvPr>
        </p:nvSpPr>
        <p:spPr>
          <a:xfrm>
            <a:off x="-1530350" y="930275"/>
            <a:ext cx="8283575" cy="4659313"/>
          </a:xfrm>
          <a:ln/>
        </p:spPr>
      </p:sp>
      <p:sp>
        <p:nvSpPr>
          <p:cNvPr id="25604" name="Rectangle 3"/>
          <p:cNvSpPr>
            <a:spLocks noGrp="1" noChangeArrowheads="1"/>
          </p:cNvSpPr>
          <p:nvPr>
            <p:ph type="body" idx="1"/>
          </p:nvPr>
        </p:nvSpPr>
        <p:spPr>
          <a:xfrm>
            <a:off x="697316" y="5898570"/>
            <a:ext cx="3826164" cy="558689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Candara" panose="020E0502030303020204" pitchFamily="34" charset="0"/>
              </a:rPr>
              <a:t> </a:t>
            </a:r>
          </a:p>
        </p:txBody>
      </p:sp>
    </p:spTree>
    <p:extLst>
      <p:ext uri="{BB962C8B-B14F-4D97-AF65-F5344CB8AC3E}">
        <p14:creationId xmlns:p14="http://schemas.microsoft.com/office/powerpoint/2010/main" val="16901414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724">
              <a:spcBef>
                <a:spcPct val="30000"/>
              </a:spcBef>
              <a:defRPr sz="1200">
                <a:solidFill>
                  <a:schemeClr val="tx1"/>
                </a:solidFill>
                <a:latin typeface="Times New Roman" panose="02020603050405020304" pitchFamily="18" charset="0"/>
              </a:defRPr>
            </a:lvl1pPr>
            <a:lvl2pPr marL="720486" indent="-276241" defTabSz="933724">
              <a:spcBef>
                <a:spcPct val="30000"/>
              </a:spcBef>
              <a:defRPr sz="1200">
                <a:solidFill>
                  <a:schemeClr val="tx1"/>
                </a:solidFill>
                <a:latin typeface="Times New Roman" panose="02020603050405020304" pitchFamily="18" charset="0"/>
              </a:defRPr>
            </a:lvl2pPr>
            <a:lvl3pPr marL="1109808" indent="-221316" defTabSz="933724">
              <a:spcBef>
                <a:spcPct val="30000"/>
              </a:spcBef>
              <a:defRPr sz="1200">
                <a:solidFill>
                  <a:schemeClr val="tx1"/>
                </a:solidFill>
                <a:latin typeface="Times New Roman" panose="02020603050405020304" pitchFamily="18" charset="0"/>
              </a:defRPr>
            </a:lvl3pPr>
            <a:lvl4pPr marL="1554053" indent="-221316" defTabSz="933724">
              <a:spcBef>
                <a:spcPct val="30000"/>
              </a:spcBef>
              <a:defRPr sz="1200">
                <a:solidFill>
                  <a:schemeClr val="tx1"/>
                </a:solidFill>
                <a:latin typeface="Times New Roman" panose="02020603050405020304" pitchFamily="18" charset="0"/>
              </a:defRPr>
            </a:lvl4pPr>
            <a:lvl5pPr marL="1998300" indent="-221316" defTabSz="933724">
              <a:spcBef>
                <a:spcPct val="30000"/>
              </a:spcBef>
              <a:defRPr sz="1200">
                <a:solidFill>
                  <a:schemeClr val="tx1"/>
                </a:solidFill>
                <a:latin typeface="Times New Roman" panose="02020603050405020304" pitchFamily="18" charset="0"/>
              </a:defRPr>
            </a:lvl5pPr>
            <a:lvl6pPr marL="2463547" indent="-221316" defTabSz="933724" eaLnBrk="0" fontAlgn="base" hangingPunct="0">
              <a:spcBef>
                <a:spcPct val="30000"/>
              </a:spcBef>
              <a:spcAft>
                <a:spcPct val="0"/>
              </a:spcAft>
              <a:defRPr sz="1200">
                <a:solidFill>
                  <a:schemeClr val="tx1"/>
                </a:solidFill>
                <a:latin typeface="Times New Roman" panose="02020603050405020304" pitchFamily="18" charset="0"/>
              </a:defRPr>
            </a:lvl6pPr>
            <a:lvl7pPr marL="2928793" indent="-221316" defTabSz="933724" eaLnBrk="0" fontAlgn="base" hangingPunct="0">
              <a:spcBef>
                <a:spcPct val="30000"/>
              </a:spcBef>
              <a:spcAft>
                <a:spcPct val="0"/>
              </a:spcAft>
              <a:defRPr sz="1200">
                <a:solidFill>
                  <a:schemeClr val="tx1"/>
                </a:solidFill>
                <a:latin typeface="Times New Roman" panose="02020603050405020304" pitchFamily="18" charset="0"/>
              </a:defRPr>
            </a:lvl7pPr>
            <a:lvl8pPr marL="3394040" indent="-221316" defTabSz="933724" eaLnBrk="0" fontAlgn="base" hangingPunct="0">
              <a:spcBef>
                <a:spcPct val="30000"/>
              </a:spcBef>
              <a:spcAft>
                <a:spcPct val="0"/>
              </a:spcAft>
              <a:defRPr sz="1200">
                <a:solidFill>
                  <a:schemeClr val="tx1"/>
                </a:solidFill>
                <a:latin typeface="Times New Roman" panose="02020603050405020304" pitchFamily="18" charset="0"/>
              </a:defRPr>
            </a:lvl8pPr>
            <a:lvl9pPr marL="3859287" indent="-221316" defTabSz="933724"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144D270-3710-4624-A2C6-73FCE85B1172}" type="slidenum">
              <a:rPr lang="en-US" altLang="en-US" sz="1100">
                <a:solidFill>
                  <a:srgbClr val="000000"/>
                </a:solidFill>
                <a:latin typeface="Candara" panose="020E0502030303020204" pitchFamily="34" charset="0"/>
              </a:rPr>
              <a:pPr>
                <a:spcBef>
                  <a:spcPct val="0"/>
                </a:spcBef>
              </a:pPr>
              <a:t>49</a:t>
            </a:fld>
            <a:endParaRPr lang="en-US" altLang="en-US" sz="1100" dirty="0">
              <a:solidFill>
                <a:srgbClr val="000000"/>
              </a:solidFill>
              <a:latin typeface="Candara" panose="020E0502030303020204" pitchFamily="34" charset="0"/>
            </a:endParaRPr>
          </a:p>
        </p:txBody>
      </p:sp>
      <p:sp>
        <p:nvSpPr>
          <p:cNvPr id="25603" name="Rectangle 2"/>
          <p:cNvSpPr>
            <a:spLocks noGrp="1" noRot="1" noChangeAspect="1" noChangeArrowheads="1" noTextEdit="1"/>
          </p:cNvSpPr>
          <p:nvPr>
            <p:ph type="sldImg"/>
          </p:nvPr>
        </p:nvSpPr>
        <p:spPr>
          <a:xfrm>
            <a:off x="-1530350" y="930275"/>
            <a:ext cx="8283575" cy="4659313"/>
          </a:xfrm>
          <a:ln/>
        </p:spPr>
      </p:sp>
      <p:sp>
        <p:nvSpPr>
          <p:cNvPr id="25604" name="Rectangle 3"/>
          <p:cNvSpPr>
            <a:spLocks noGrp="1" noChangeArrowheads="1"/>
          </p:cNvSpPr>
          <p:nvPr>
            <p:ph type="body" idx="1"/>
          </p:nvPr>
        </p:nvSpPr>
        <p:spPr>
          <a:xfrm>
            <a:off x="697316" y="5898570"/>
            <a:ext cx="3826164" cy="558689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Candara" panose="020E0502030303020204" pitchFamily="34" charset="0"/>
              </a:rPr>
              <a:t> </a:t>
            </a:r>
          </a:p>
        </p:txBody>
      </p:sp>
    </p:spTree>
    <p:extLst>
      <p:ext uri="{BB962C8B-B14F-4D97-AF65-F5344CB8AC3E}">
        <p14:creationId xmlns:p14="http://schemas.microsoft.com/office/powerpoint/2010/main" val="30049408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lvl1pPr defTabSz="935459" eaLnBrk="0" hangingPunct="0">
              <a:spcBef>
                <a:spcPct val="30000"/>
              </a:spcBef>
              <a:defRPr sz="1200">
                <a:solidFill>
                  <a:schemeClr val="tx1"/>
                </a:solidFill>
                <a:latin typeface="Arial" panose="020B0604020202020204" pitchFamily="34" charset="0"/>
              </a:defRPr>
            </a:lvl1pPr>
            <a:lvl2pPr marL="753880" indent="-290204" defTabSz="935459" eaLnBrk="0" hangingPunct="0">
              <a:spcBef>
                <a:spcPct val="30000"/>
              </a:spcBef>
              <a:defRPr sz="1200">
                <a:solidFill>
                  <a:schemeClr val="tx1"/>
                </a:solidFill>
                <a:latin typeface="Arial" panose="020B0604020202020204" pitchFamily="34" charset="0"/>
              </a:defRPr>
            </a:lvl2pPr>
            <a:lvl3pPr marL="1162434" indent="-231839" defTabSz="935459" eaLnBrk="0" hangingPunct="0">
              <a:spcBef>
                <a:spcPct val="30000"/>
              </a:spcBef>
              <a:defRPr sz="1200">
                <a:solidFill>
                  <a:schemeClr val="tx1"/>
                </a:solidFill>
                <a:latin typeface="Arial" panose="020B0604020202020204" pitchFamily="34" charset="0"/>
              </a:defRPr>
            </a:lvl3pPr>
            <a:lvl4pPr marL="1629354" indent="-231839" defTabSz="935459" eaLnBrk="0" hangingPunct="0">
              <a:spcBef>
                <a:spcPct val="30000"/>
              </a:spcBef>
              <a:defRPr sz="1200">
                <a:solidFill>
                  <a:schemeClr val="tx1"/>
                </a:solidFill>
                <a:latin typeface="Arial" panose="020B0604020202020204" pitchFamily="34" charset="0"/>
              </a:defRPr>
            </a:lvl4pPr>
            <a:lvl5pPr marL="2096271" indent="-231839" defTabSz="935459" eaLnBrk="0" hangingPunct="0">
              <a:spcBef>
                <a:spcPct val="30000"/>
              </a:spcBef>
              <a:defRPr sz="1200">
                <a:solidFill>
                  <a:schemeClr val="tx1"/>
                </a:solidFill>
                <a:latin typeface="Arial" panose="020B0604020202020204" pitchFamily="34" charset="0"/>
              </a:defRPr>
            </a:lvl5pPr>
            <a:lvl6pPr marL="2563190" indent="-231839" defTabSz="935459" eaLnBrk="0" fontAlgn="base" hangingPunct="0">
              <a:spcBef>
                <a:spcPct val="30000"/>
              </a:spcBef>
              <a:spcAft>
                <a:spcPct val="0"/>
              </a:spcAft>
              <a:defRPr sz="1200">
                <a:solidFill>
                  <a:schemeClr val="tx1"/>
                </a:solidFill>
                <a:latin typeface="Arial" panose="020B0604020202020204" pitchFamily="34" charset="0"/>
              </a:defRPr>
            </a:lvl6pPr>
            <a:lvl7pPr marL="3030110" indent="-231839" defTabSz="935459" eaLnBrk="0" fontAlgn="base" hangingPunct="0">
              <a:spcBef>
                <a:spcPct val="30000"/>
              </a:spcBef>
              <a:spcAft>
                <a:spcPct val="0"/>
              </a:spcAft>
              <a:defRPr sz="1200">
                <a:solidFill>
                  <a:schemeClr val="tx1"/>
                </a:solidFill>
                <a:latin typeface="Arial" panose="020B0604020202020204" pitchFamily="34" charset="0"/>
              </a:defRPr>
            </a:lvl7pPr>
            <a:lvl8pPr marL="3497029" indent="-231839" defTabSz="935459" eaLnBrk="0" fontAlgn="base" hangingPunct="0">
              <a:spcBef>
                <a:spcPct val="30000"/>
              </a:spcBef>
              <a:spcAft>
                <a:spcPct val="0"/>
              </a:spcAft>
              <a:defRPr sz="1200">
                <a:solidFill>
                  <a:schemeClr val="tx1"/>
                </a:solidFill>
                <a:latin typeface="Arial" panose="020B0604020202020204" pitchFamily="34" charset="0"/>
              </a:defRPr>
            </a:lvl8pPr>
            <a:lvl9pPr marL="3963947" indent="-231839" defTabSz="935459"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2B5FE382-1CCB-4FA1-9DE0-AC77ED640780}" type="slidenum">
              <a:rPr lang="en-US" altLang="en-US"/>
              <a:pPr eaLnBrk="1" hangingPunct="1">
                <a:spcBef>
                  <a:spcPct val="0"/>
                </a:spcBef>
              </a:pPr>
              <a:t>50</a:t>
            </a:fld>
            <a:endParaRPr lang="en-US" altLang="en-US" dirty="0"/>
          </a:p>
        </p:txBody>
      </p:sp>
      <p:sp>
        <p:nvSpPr>
          <p:cNvPr id="109571" name="Rectangle 2"/>
          <p:cNvSpPr>
            <a:spLocks noGrp="1" noRot="1" noChangeAspect="1" noChangeArrowheads="1" noTextEdit="1"/>
          </p:cNvSpPr>
          <p:nvPr>
            <p:ph type="sldImg"/>
          </p:nvPr>
        </p:nvSpPr>
        <p:spPr>
          <a:xfrm>
            <a:off x="415925" y="700088"/>
            <a:ext cx="6246813" cy="3513137"/>
          </a:xfrm>
          <a:ln/>
        </p:spPr>
      </p:sp>
      <p:sp>
        <p:nvSpPr>
          <p:cNvPr id="109572" name="Rectangle 3"/>
          <p:cNvSpPr>
            <a:spLocks noGrp="1" noChangeArrowheads="1"/>
          </p:cNvSpPr>
          <p:nvPr>
            <p:ph type="body" idx="1"/>
          </p:nvPr>
        </p:nvSpPr>
        <p:spPr>
          <a:xfrm>
            <a:off x="943508" y="4447384"/>
            <a:ext cx="5190072" cy="4214837"/>
          </a:xfrm>
          <a:noFill/>
        </p:spPr>
        <p:txBody>
          <a:bodyPr/>
          <a:lstStyle/>
          <a:p>
            <a:pPr eaLnBrk="1" hangingPunct="1"/>
            <a:r>
              <a:rPr lang="en-US" altLang="en-US" dirty="0">
                <a:latin typeface="Arial" panose="020B0604020202020204" pitchFamily="34" charset="0"/>
              </a:rPr>
              <a:t> </a:t>
            </a:r>
          </a:p>
        </p:txBody>
      </p:sp>
    </p:spTree>
    <p:extLst>
      <p:ext uri="{BB962C8B-B14F-4D97-AF65-F5344CB8AC3E}">
        <p14:creationId xmlns:p14="http://schemas.microsoft.com/office/powerpoint/2010/main" val="3163570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defTabSz="950266">
              <a:spcBef>
                <a:spcPct val="30000"/>
              </a:spcBef>
              <a:defRPr sz="1200">
                <a:solidFill>
                  <a:schemeClr val="tx1"/>
                </a:solidFill>
                <a:latin typeface="Arial" panose="020B0604020202020204" pitchFamily="34" charset="0"/>
              </a:defRPr>
            </a:lvl1pPr>
            <a:lvl2pPr marL="765535" indent="-294316" defTabSz="950266">
              <a:spcBef>
                <a:spcPct val="30000"/>
              </a:spcBef>
              <a:defRPr sz="1200">
                <a:solidFill>
                  <a:schemeClr val="tx1"/>
                </a:solidFill>
                <a:latin typeface="Arial" panose="020B0604020202020204" pitchFamily="34" charset="0"/>
              </a:defRPr>
            </a:lvl2pPr>
            <a:lvl3pPr marL="1180396" indent="-236393" defTabSz="950266">
              <a:spcBef>
                <a:spcPct val="30000"/>
              </a:spcBef>
              <a:defRPr sz="1200">
                <a:solidFill>
                  <a:schemeClr val="tx1"/>
                </a:solidFill>
                <a:latin typeface="Arial" panose="020B0604020202020204" pitchFamily="34" charset="0"/>
              </a:defRPr>
            </a:lvl3pPr>
            <a:lvl4pPr marL="1653181" indent="-236393" defTabSz="950266">
              <a:spcBef>
                <a:spcPct val="30000"/>
              </a:spcBef>
              <a:defRPr sz="1200">
                <a:solidFill>
                  <a:schemeClr val="tx1"/>
                </a:solidFill>
                <a:latin typeface="Arial" panose="020B0604020202020204" pitchFamily="34" charset="0"/>
              </a:defRPr>
            </a:lvl4pPr>
            <a:lvl5pPr marL="2125965" indent="-236393" defTabSz="950266">
              <a:spcBef>
                <a:spcPct val="30000"/>
              </a:spcBef>
              <a:defRPr sz="1200">
                <a:solidFill>
                  <a:schemeClr val="tx1"/>
                </a:solidFill>
                <a:latin typeface="Arial" panose="020B0604020202020204" pitchFamily="34" charset="0"/>
              </a:defRPr>
            </a:lvl5pPr>
            <a:lvl6pPr marL="2576832" indent="-236393" defTabSz="950266" eaLnBrk="0" fontAlgn="base" hangingPunct="0">
              <a:spcBef>
                <a:spcPct val="30000"/>
              </a:spcBef>
              <a:spcAft>
                <a:spcPct val="0"/>
              </a:spcAft>
              <a:defRPr sz="1200">
                <a:solidFill>
                  <a:schemeClr val="tx1"/>
                </a:solidFill>
                <a:latin typeface="Arial" panose="020B0604020202020204" pitchFamily="34" charset="0"/>
              </a:defRPr>
            </a:lvl6pPr>
            <a:lvl7pPr marL="3027700" indent="-236393" defTabSz="950266" eaLnBrk="0" fontAlgn="base" hangingPunct="0">
              <a:spcBef>
                <a:spcPct val="30000"/>
              </a:spcBef>
              <a:spcAft>
                <a:spcPct val="0"/>
              </a:spcAft>
              <a:defRPr sz="1200">
                <a:solidFill>
                  <a:schemeClr val="tx1"/>
                </a:solidFill>
                <a:latin typeface="Arial" panose="020B0604020202020204" pitchFamily="34" charset="0"/>
              </a:defRPr>
            </a:lvl7pPr>
            <a:lvl8pPr marL="3478568" indent="-236393" defTabSz="950266" eaLnBrk="0" fontAlgn="base" hangingPunct="0">
              <a:spcBef>
                <a:spcPct val="30000"/>
              </a:spcBef>
              <a:spcAft>
                <a:spcPct val="0"/>
              </a:spcAft>
              <a:defRPr sz="1200">
                <a:solidFill>
                  <a:schemeClr val="tx1"/>
                </a:solidFill>
                <a:latin typeface="Arial" panose="020B0604020202020204" pitchFamily="34" charset="0"/>
              </a:defRPr>
            </a:lvl8pPr>
            <a:lvl9pPr marL="3929434" indent="-236393" defTabSz="950266"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A4C78BC-1BA1-45DC-8B8D-85115A0C23A3}" type="slidenum">
              <a:rPr lang="en-US" altLang="en-US" sz="1300"/>
              <a:pPr>
                <a:spcBef>
                  <a:spcPct val="0"/>
                </a:spcBef>
              </a:pPr>
              <a:t>5</a:t>
            </a:fld>
            <a:endParaRPr lang="en-US" altLang="en-US" sz="1300" dirty="0"/>
          </a:p>
        </p:txBody>
      </p:sp>
      <p:sp>
        <p:nvSpPr>
          <p:cNvPr id="11267" name="Rectangle 2"/>
          <p:cNvSpPr>
            <a:spLocks noGrp="1" noRot="1" noChangeAspect="1" noChangeArrowheads="1" noTextEdit="1"/>
          </p:cNvSpPr>
          <p:nvPr>
            <p:ph type="sldImg"/>
          </p:nvPr>
        </p:nvSpPr>
        <p:spPr>
          <a:xfrm>
            <a:off x="498475" y="701675"/>
            <a:ext cx="6238875" cy="3509963"/>
          </a:xfrm>
          <a:ln/>
        </p:spPr>
      </p:sp>
      <p:sp>
        <p:nvSpPr>
          <p:cNvPr id="11268" name="Rectangle 3"/>
          <p:cNvSpPr>
            <a:spLocks noGrp="1" noChangeArrowheads="1"/>
          </p:cNvSpPr>
          <p:nvPr>
            <p:ph type="body" idx="1"/>
          </p:nvPr>
        </p:nvSpPr>
        <p:spPr>
          <a:xfrm>
            <a:off x="963956" y="4447783"/>
            <a:ext cx="5306441" cy="4214003"/>
          </a:xfrm>
          <a:noFill/>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479556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017">
              <a:spcBef>
                <a:spcPct val="30000"/>
              </a:spcBef>
              <a:defRPr sz="1200">
                <a:solidFill>
                  <a:schemeClr val="tx1"/>
                </a:solidFill>
                <a:latin typeface="Times New Roman" panose="02020603050405020304" pitchFamily="18" charset="0"/>
              </a:defRPr>
            </a:lvl1pPr>
            <a:lvl2pPr marL="694476" indent="-266269" defTabSz="900017">
              <a:spcBef>
                <a:spcPct val="30000"/>
              </a:spcBef>
              <a:defRPr sz="1200">
                <a:solidFill>
                  <a:schemeClr val="tx1"/>
                </a:solidFill>
                <a:latin typeface="Times New Roman" panose="02020603050405020304" pitchFamily="18" charset="0"/>
              </a:defRPr>
            </a:lvl2pPr>
            <a:lvl3pPr marL="1069744" indent="-213326" defTabSz="900017">
              <a:spcBef>
                <a:spcPct val="30000"/>
              </a:spcBef>
              <a:defRPr sz="1200">
                <a:solidFill>
                  <a:schemeClr val="tx1"/>
                </a:solidFill>
                <a:latin typeface="Times New Roman" panose="02020603050405020304" pitchFamily="18" charset="0"/>
              </a:defRPr>
            </a:lvl3pPr>
            <a:lvl4pPr marL="1497952" indent="-213326" defTabSz="900017">
              <a:spcBef>
                <a:spcPct val="30000"/>
              </a:spcBef>
              <a:defRPr sz="1200">
                <a:solidFill>
                  <a:schemeClr val="tx1"/>
                </a:solidFill>
                <a:latin typeface="Times New Roman" panose="02020603050405020304" pitchFamily="18" charset="0"/>
              </a:defRPr>
            </a:lvl4pPr>
            <a:lvl5pPr marL="1926161" indent="-213326" defTabSz="900017">
              <a:spcBef>
                <a:spcPct val="30000"/>
              </a:spcBef>
              <a:defRPr sz="1200">
                <a:solidFill>
                  <a:schemeClr val="tx1"/>
                </a:solidFill>
                <a:latin typeface="Times New Roman" panose="02020603050405020304" pitchFamily="18" charset="0"/>
              </a:defRPr>
            </a:lvl5pPr>
            <a:lvl6pPr marL="2374613" indent="-213326" defTabSz="900017" eaLnBrk="0" fontAlgn="base" hangingPunct="0">
              <a:spcBef>
                <a:spcPct val="30000"/>
              </a:spcBef>
              <a:spcAft>
                <a:spcPct val="0"/>
              </a:spcAft>
              <a:defRPr sz="1200">
                <a:solidFill>
                  <a:schemeClr val="tx1"/>
                </a:solidFill>
                <a:latin typeface="Times New Roman" panose="02020603050405020304" pitchFamily="18" charset="0"/>
              </a:defRPr>
            </a:lvl6pPr>
            <a:lvl7pPr marL="2823064" indent="-213326" defTabSz="900017" eaLnBrk="0" fontAlgn="base" hangingPunct="0">
              <a:spcBef>
                <a:spcPct val="30000"/>
              </a:spcBef>
              <a:spcAft>
                <a:spcPct val="0"/>
              </a:spcAft>
              <a:defRPr sz="1200">
                <a:solidFill>
                  <a:schemeClr val="tx1"/>
                </a:solidFill>
                <a:latin typeface="Times New Roman" panose="02020603050405020304" pitchFamily="18" charset="0"/>
              </a:defRPr>
            </a:lvl7pPr>
            <a:lvl8pPr marL="3271515" indent="-213326" defTabSz="900017" eaLnBrk="0" fontAlgn="base" hangingPunct="0">
              <a:spcBef>
                <a:spcPct val="30000"/>
              </a:spcBef>
              <a:spcAft>
                <a:spcPct val="0"/>
              </a:spcAft>
              <a:defRPr sz="1200">
                <a:solidFill>
                  <a:schemeClr val="tx1"/>
                </a:solidFill>
                <a:latin typeface="Times New Roman" panose="02020603050405020304" pitchFamily="18" charset="0"/>
              </a:defRPr>
            </a:lvl8pPr>
            <a:lvl9pPr marL="3719967" indent="-213326" defTabSz="900017"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00017" rtl="0" eaLnBrk="1" fontAlgn="auto" latinLnBrk="0" hangingPunct="1">
              <a:lnSpc>
                <a:spcPct val="100000"/>
              </a:lnSpc>
              <a:spcBef>
                <a:spcPct val="0"/>
              </a:spcBef>
              <a:spcAft>
                <a:spcPts val="0"/>
              </a:spcAft>
              <a:buClrTx/>
              <a:buSzTx/>
              <a:buFontTx/>
              <a:buNone/>
              <a:tabLst/>
              <a:defRPr/>
            </a:pPr>
            <a:fld id="{3144D270-3710-4624-A2C6-73FCE85B1172}" type="slidenum">
              <a:rPr kumimoji="0" lang="en-US" altLang="en-US" sz="1100" b="0" i="0" u="none" strike="noStrike" kern="1200" cap="none" spc="0" normalizeH="0" baseline="0" noProof="0">
                <a:ln>
                  <a:noFill/>
                </a:ln>
                <a:solidFill>
                  <a:srgbClr val="000000"/>
                </a:solidFill>
                <a:effectLst/>
                <a:uLnTx/>
                <a:uFillTx/>
                <a:latin typeface="Candara" panose="020E0502030303020204" pitchFamily="34" charset="0"/>
                <a:ea typeface="+mn-ea"/>
                <a:cs typeface="+mn-cs"/>
              </a:rPr>
              <a:pPr marL="0" marR="0" lvl="0" indent="0" algn="r" defTabSz="900017" rtl="0" eaLnBrk="1" fontAlgn="auto" latinLnBrk="0" hangingPunct="1">
                <a:lnSpc>
                  <a:spcPct val="100000"/>
                </a:lnSpc>
                <a:spcBef>
                  <a:spcPct val="0"/>
                </a:spcBef>
                <a:spcAft>
                  <a:spcPts val="0"/>
                </a:spcAft>
                <a:buClrTx/>
                <a:buSzTx/>
                <a:buFontTx/>
                <a:buNone/>
                <a:tabLst/>
                <a:defRPr/>
              </a:pPr>
              <a:t>6</a:t>
            </a:fld>
            <a:endParaRPr kumimoji="0" lang="en-US" altLang="en-US" sz="1100" b="0" i="0" u="none" strike="noStrike" kern="1200" cap="none" spc="0" normalizeH="0" baseline="0" noProof="0" dirty="0">
              <a:ln>
                <a:noFill/>
              </a:ln>
              <a:solidFill>
                <a:srgbClr val="000000"/>
              </a:solidFill>
              <a:effectLst/>
              <a:uLnTx/>
              <a:uFillTx/>
              <a:latin typeface="Candara" panose="020E0502030303020204" pitchFamily="34" charset="0"/>
              <a:ea typeface="+mn-ea"/>
              <a:cs typeface="+mn-cs"/>
            </a:endParaRPr>
          </a:p>
        </p:txBody>
      </p:sp>
      <p:sp>
        <p:nvSpPr>
          <p:cNvPr id="25603" name="Rectangle 2"/>
          <p:cNvSpPr>
            <a:spLocks noGrp="1" noRot="1" noChangeAspect="1" noChangeArrowheads="1" noTextEdit="1"/>
          </p:cNvSpPr>
          <p:nvPr>
            <p:ph type="sldImg"/>
          </p:nvPr>
        </p:nvSpPr>
        <p:spPr>
          <a:xfrm>
            <a:off x="-1506538" y="900113"/>
            <a:ext cx="8018463" cy="4511675"/>
          </a:xfrm>
          <a:ln/>
        </p:spPr>
      </p:sp>
      <p:sp>
        <p:nvSpPr>
          <p:cNvPr id="25604" name="Rectangle 3"/>
          <p:cNvSpPr>
            <a:spLocks noGrp="1" noChangeArrowheads="1"/>
          </p:cNvSpPr>
          <p:nvPr>
            <p:ph type="body" idx="1"/>
          </p:nvPr>
        </p:nvSpPr>
        <p:spPr>
          <a:xfrm>
            <a:off x="668261" y="5711314"/>
            <a:ext cx="3666741" cy="540952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ndara" panose="020E0502030303020204" pitchFamily="34" charset="0"/>
            </a:endParaRPr>
          </a:p>
        </p:txBody>
      </p:sp>
    </p:spTree>
    <p:extLst>
      <p:ext uri="{BB962C8B-B14F-4D97-AF65-F5344CB8AC3E}">
        <p14:creationId xmlns:p14="http://schemas.microsoft.com/office/powerpoint/2010/main" val="2250797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017">
              <a:spcBef>
                <a:spcPct val="30000"/>
              </a:spcBef>
              <a:defRPr sz="1200">
                <a:solidFill>
                  <a:schemeClr val="tx1"/>
                </a:solidFill>
                <a:latin typeface="Times New Roman" panose="02020603050405020304" pitchFamily="18" charset="0"/>
              </a:defRPr>
            </a:lvl1pPr>
            <a:lvl2pPr marL="694476" indent="-266269" defTabSz="900017">
              <a:spcBef>
                <a:spcPct val="30000"/>
              </a:spcBef>
              <a:defRPr sz="1200">
                <a:solidFill>
                  <a:schemeClr val="tx1"/>
                </a:solidFill>
                <a:latin typeface="Times New Roman" panose="02020603050405020304" pitchFamily="18" charset="0"/>
              </a:defRPr>
            </a:lvl2pPr>
            <a:lvl3pPr marL="1069744" indent="-213326" defTabSz="900017">
              <a:spcBef>
                <a:spcPct val="30000"/>
              </a:spcBef>
              <a:defRPr sz="1200">
                <a:solidFill>
                  <a:schemeClr val="tx1"/>
                </a:solidFill>
                <a:latin typeface="Times New Roman" panose="02020603050405020304" pitchFamily="18" charset="0"/>
              </a:defRPr>
            </a:lvl3pPr>
            <a:lvl4pPr marL="1497952" indent="-213326" defTabSz="900017">
              <a:spcBef>
                <a:spcPct val="30000"/>
              </a:spcBef>
              <a:defRPr sz="1200">
                <a:solidFill>
                  <a:schemeClr val="tx1"/>
                </a:solidFill>
                <a:latin typeface="Times New Roman" panose="02020603050405020304" pitchFamily="18" charset="0"/>
              </a:defRPr>
            </a:lvl4pPr>
            <a:lvl5pPr marL="1926161" indent="-213326" defTabSz="900017">
              <a:spcBef>
                <a:spcPct val="30000"/>
              </a:spcBef>
              <a:defRPr sz="1200">
                <a:solidFill>
                  <a:schemeClr val="tx1"/>
                </a:solidFill>
                <a:latin typeface="Times New Roman" panose="02020603050405020304" pitchFamily="18" charset="0"/>
              </a:defRPr>
            </a:lvl5pPr>
            <a:lvl6pPr marL="2374613" indent="-213326" defTabSz="900017" eaLnBrk="0" fontAlgn="base" hangingPunct="0">
              <a:spcBef>
                <a:spcPct val="30000"/>
              </a:spcBef>
              <a:spcAft>
                <a:spcPct val="0"/>
              </a:spcAft>
              <a:defRPr sz="1200">
                <a:solidFill>
                  <a:schemeClr val="tx1"/>
                </a:solidFill>
                <a:latin typeface="Times New Roman" panose="02020603050405020304" pitchFamily="18" charset="0"/>
              </a:defRPr>
            </a:lvl6pPr>
            <a:lvl7pPr marL="2823064" indent="-213326" defTabSz="900017" eaLnBrk="0" fontAlgn="base" hangingPunct="0">
              <a:spcBef>
                <a:spcPct val="30000"/>
              </a:spcBef>
              <a:spcAft>
                <a:spcPct val="0"/>
              </a:spcAft>
              <a:defRPr sz="1200">
                <a:solidFill>
                  <a:schemeClr val="tx1"/>
                </a:solidFill>
                <a:latin typeface="Times New Roman" panose="02020603050405020304" pitchFamily="18" charset="0"/>
              </a:defRPr>
            </a:lvl7pPr>
            <a:lvl8pPr marL="3271515" indent="-213326" defTabSz="900017" eaLnBrk="0" fontAlgn="base" hangingPunct="0">
              <a:spcBef>
                <a:spcPct val="30000"/>
              </a:spcBef>
              <a:spcAft>
                <a:spcPct val="0"/>
              </a:spcAft>
              <a:defRPr sz="1200">
                <a:solidFill>
                  <a:schemeClr val="tx1"/>
                </a:solidFill>
                <a:latin typeface="Times New Roman" panose="02020603050405020304" pitchFamily="18" charset="0"/>
              </a:defRPr>
            </a:lvl8pPr>
            <a:lvl9pPr marL="3719967" indent="-213326" defTabSz="900017"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00017" rtl="0" eaLnBrk="1" fontAlgn="auto" latinLnBrk="0" hangingPunct="1">
              <a:lnSpc>
                <a:spcPct val="100000"/>
              </a:lnSpc>
              <a:spcBef>
                <a:spcPct val="0"/>
              </a:spcBef>
              <a:spcAft>
                <a:spcPts val="0"/>
              </a:spcAft>
              <a:buClrTx/>
              <a:buSzTx/>
              <a:buFontTx/>
              <a:buNone/>
              <a:tabLst/>
              <a:defRPr/>
            </a:pPr>
            <a:fld id="{3144D270-3710-4624-A2C6-73FCE85B1172}" type="slidenum">
              <a:rPr kumimoji="0" lang="en-US" altLang="en-US" sz="1100" b="0" i="0" u="none" strike="noStrike" kern="1200" cap="none" spc="0" normalizeH="0" baseline="0" noProof="0">
                <a:ln>
                  <a:noFill/>
                </a:ln>
                <a:solidFill>
                  <a:srgbClr val="000000"/>
                </a:solidFill>
                <a:effectLst/>
                <a:uLnTx/>
                <a:uFillTx/>
                <a:latin typeface="Candara" panose="020E0502030303020204" pitchFamily="34" charset="0"/>
                <a:ea typeface="+mn-ea"/>
                <a:cs typeface="+mn-cs"/>
              </a:rPr>
              <a:pPr marL="0" marR="0" lvl="0" indent="0" algn="r" defTabSz="900017" rtl="0" eaLnBrk="1" fontAlgn="auto" latinLnBrk="0" hangingPunct="1">
                <a:lnSpc>
                  <a:spcPct val="100000"/>
                </a:lnSpc>
                <a:spcBef>
                  <a:spcPct val="0"/>
                </a:spcBef>
                <a:spcAft>
                  <a:spcPts val="0"/>
                </a:spcAft>
                <a:buClrTx/>
                <a:buSzTx/>
                <a:buFontTx/>
                <a:buNone/>
                <a:tabLst/>
                <a:defRPr/>
              </a:pPr>
              <a:t>7</a:t>
            </a:fld>
            <a:endParaRPr kumimoji="0" lang="en-US" altLang="en-US" sz="1100" b="0" i="0" u="none" strike="noStrike" kern="1200" cap="none" spc="0" normalizeH="0" baseline="0" noProof="0" dirty="0">
              <a:ln>
                <a:noFill/>
              </a:ln>
              <a:solidFill>
                <a:srgbClr val="000000"/>
              </a:solidFill>
              <a:effectLst/>
              <a:uLnTx/>
              <a:uFillTx/>
              <a:latin typeface="Candara" panose="020E0502030303020204" pitchFamily="34" charset="0"/>
              <a:ea typeface="+mn-ea"/>
              <a:cs typeface="+mn-cs"/>
            </a:endParaRPr>
          </a:p>
        </p:txBody>
      </p:sp>
      <p:sp>
        <p:nvSpPr>
          <p:cNvPr id="25603" name="Rectangle 2"/>
          <p:cNvSpPr>
            <a:spLocks noGrp="1" noRot="1" noChangeAspect="1" noChangeArrowheads="1" noTextEdit="1"/>
          </p:cNvSpPr>
          <p:nvPr>
            <p:ph type="sldImg"/>
          </p:nvPr>
        </p:nvSpPr>
        <p:spPr>
          <a:xfrm>
            <a:off x="-1506538" y="900113"/>
            <a:ext cx="8018463" cy="4511675"/>
          </a:xfrm>
          <a:ln/>
        </p:spPr>
      </p:sp>
      <p:sp>
        <p:nvSpPr>
          <p:cNvPr id="25604" name="Rectangle 3"/>
          <p:cNvSpPr>
            <a:spLocks noGrp="1" noChangeArrowheads="1"/>
          </p:cNvSpPr>
          <p:nvPr>
            <p:ph type="body" idx="1"/>
          </p:nvPr>
        </p:nvSpPr>
        <p:spPr>
          <a:xfrm>
            <a:off x="668261" y="5711314"/>
            <a:ext cx="3666741" cy="540952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ndara" panose="020E0502030303020204" pitchFamily="34" charset="0"/>
            </a:endParaRPr>
          </a:p>
        </p:txBody>
      </p:sp>
    </p:spTree>
    <p:extLst>
      <p:ext uri="{BB962C8B-B14F-4D97-AF65-F5344CB8AC3E}">
        <p14:creationId xmlns:p14="http://schemas.microsoft.com/office/powerpoint/2010/main" val="2818705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017">
              <a:spcBef>
                <a:spcPct val="30000"/>
              </a:spcBef>
              <a:defRPr sz="1200">
                <a:solidFill>
                  <a:schemeClr val="tx1"/>
                </a:solidFill>
                <a:latin typeface="Times New Roman" panose="02020603050405020304" pitchFamily="18" charset="0"/>
              </a:defRPr>
            </a:lvl1pPr>
            <a:lvl2pPr marL="694476" indent="-266269" defTabSz="900017">
              <a:spcBef>
                <a:spcPct val="30000"/>
              </a:spcBef>
              <a:defRPr sz="1200">
                <a:solidFill>
                  <a:schemeClr val="tx1"/>
                </a:solidFill>
                <a:latin typeface="Times New Roman" panose="02020603050405020304" pitchFamily="18" charset="0"/>
              </a:defRPr>
            </a:lvl2pPr>
            <a:lvl3pPr marL="1069744" indent="-213326" defTabSz="900017">
              <a:spcBef>
                <a:spcPct val="30000"/>
              </a:spcBef>
              <a:defRPr sz="1200">
                <a:solidFill>
                  <a:schemeClr val="tx1"/>
                </a:solidFill>
                <a:latin typeface="Times New Roman" panose="02020603050405020304" pitchFamily="18" charset="0"/>
              </a:defRPr>
            </a:lvl3pPr>
            <a:lvl4pPr marL="1497952" indent="-213326" defTabSz="900017">
              <a:spcBef>
                <a:spcPct val="30000"/>
              </a:spcBef>
              <a:defRPr sz="1200">
                <a:solidFill>
                  <a:schemeClr val="tx1"/>
                </a:solidFill>
                <a:latin typeface="Times New Roman" panose="02020603050405020304" pitchFamily="18" charset="0"/>
              </a:defRPr>
            </a:lvl4pPr>
            <a:lvl5pPr marL="1926161" indent="-213326" defTabSz="900017">
              <a:spcBef>
                <a:spcPct val="30000"/>
              </a:spcBef>
              <a:defRPr sz="1200">
                <a:solidFill>
                  <a:schemeClr val="tx1"/>
                </a:solidFill>
                <a:latin typeface="Times New Roman" panose="02020603050405020304" pitchFamily="18" charset="0"/>
              </a:defRPr>
            </a:lvl5pPr>
            <a:lvl6pPr marL="2374613" indent="-213326" defTabSz="900017" eaLnBrk="0" fontAlgn="base" hangingPunct="0">
              <a:spcBef>
                <a:spcPct val="30000"/>
              </a:spcBef>
              <a:spcAft>
                <a:spcPct val="0"/>
              </a:spcAft>
              <a:defRPr sz="1200">
                <a:solidFill>
                  <a:schemeClr val="tx1"/>
                </a:solidFill>
                <a:latin typeface="Times New Roman" panose="02020603050405020304" pitchFamily="18" charset="0"/>
              </a:defRPr>
            </a:lvl6pPr>
            <a:lvl7pPr marL="2823064" indent="-213326" defTabSz="900017" eaLnBrk="0" fontAlgn="base" hangingPunct="0">
              <a:spcBef>
                <a:spcPct val="30000"/>
              </a:spcBef>
              <a:spcAft>
                <a:spcPct val="0"/>
              </a:spcAft>
              <a:defRPr sz="1200">
                <a:solidFill>
                  <a:schemeClr val="tx1"/>
                </a:solidFill>
                <a:latin typeface="Times New Roman" panose="02020603050405020304" pitchFamily="18" charset="0"/>
              </a:defRPr>
            </a:lvl7pPr>
            <a:lvl8pPr marL="3271515" indent="-213326" defTabSz="900017" eaLnBrk="0" fontAlgn="base" hangingPunct="0">
              <a:spcBef>
                <a:spcPct val="30000"/>
              </a:spcBef>
              <a:spcAft>
                <a:spcPct val="0"/>
              </a:spcAft>
              <a:defRPr sz="1200">
                <a:solidFill>
                  <a:schemeClr val="tx1"/>
                </a:solidFill>
                <a:latin typeface="Times New Roman" panose="02020603050405020304" pitchFamily="18" charset="0"/>
              </a:defRPr>
            </a:lvl8pPr>
            <a:lvl9pPr marL="3719967" indent="-213326" defTabSz="900017"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00017" rtl="0" eaLnBrk="1" fontAlgn="auto" latinLnBrk="0" hangingPunct="1">
              <a:lnSpc>
                <a:spcPct val="100000"/>
              </a:lnSpc>
              <a:spcBef>
                <a:spcPct val="0"/>
              </a:spcBef>
              <a:spcAft>
                <a:spcPts val="0"/>
              </a:spcAft>
              <a:buClrTx/>
              <a:buSzTx/>
              <a:buFontTx/>
              <a:buNone/>
              <a:tabLst/>
              <a:defRPr/>
            </a:pPr>
            <a:fld id="{3144D270-3710-4624-A2C6-73FCE85B1172}" type="slidenum">
              <a:rPr kumimoji="0" lang="en-US" altLang="en-US" sz="1100" b="0" i="0" u="none" strike="noStrike" kern="1200" cap="none" spc="0" normalizeH="0" baseline="0" noProof="0">
                <a:ln>
                  <a:noFill/>
                </a:ln>
                <a:solidFill>
                  <a:srgbClr val="000000"/>
                </a:solidFill>
                <a:effectLst/>
                <a:uLnTx/>
                <a:uFillTx/>
                <a:latin typeface="Candara" panose="020E0502030303020204" pitchFamily="34" charset="0"/>
                <a:ea typeface="+mn-ea"/>
                <a:cs typeface="+mn-cs"/>
              </a:rPr>
              <a:pPr marL="0" marR="0" lvl="0" indent="0" algn="r" defTabSz="900017" rtl="0" eaLnBrk="1" fontAlgn="auto" latinLnBrk="0" hangingPunct="1">
                <a:lnSpc>
                  <a:spcPct val="100000"/>
                </a:lnSpc>
                <a:spcBef>
                  <a:spcPct val="0"/>
                </a:spcBef>
                <a:spcAft>
                  <a:spcPts val="0"/>
                </a:spcAft>
                <a:buClrTx/>
                <a:buSzTx/>
                <a:buFontTx/>
                <a:buNone/>
                <a:tabLst/>
                <a:defRPr/>
              </a:pPr>
              <a:t>8</a:t>
            </a:fld>
            <a:endParaRPr kumimoji="0" lang="en-US" altLang="en-US" sz="1100" b="0" i="0" u="none" strike="noStrike" kern="1200" cap="none" spc="0" normalizeH="0" baseline="0" noProof="0" dirty="0">
              <a:ln>
                <a:noFill/>
              </a:ln>
              <a:solidFill>
                <a:srgbClr val="000000"/>
              </a:solidFill>
              <a:effectLst/>
              <a:uLnTx/>
              <a:uFillTx/>
              <a:latin typeface="Candara" panose="020E0502030303020204" pitchFamily="34" charset="0"/>
              <a:ea typeface="+mn-ea"/>
              <a:cs typeface="+mn-cs"/>
            </a:endParaRPr>
          </a:p>
        </p:txBody>
      </p:sp>
      <p:sp>
        <p:nvSpPr>
          <p:cNvPr id="25603" name="Rectangle 2"/>
          <p:cNvSpPr>
            <a:spLocks noGrp="1" noRot="1" noChangeAspect="1" noChangeArrowheads="1" noTextEdit="1"/>
          </p:cNvSpPr>
          <p:nvPr>
            <p:ph type="sldImg"/>
          </p:nvPr>
        </p:nvSpPr>
        <p:spPr>
          <a:xfrm>
            <a:off x="-1506538" y="900113"/>
            <a:ext cx="8018463" cy="4511675"/>
          </a:xfrm>
          <a:ln/>
        </p:spPr>
      </p:sp>
      <p:sp>
        <p:nvSpPr>
          <p:cNvPr id="25604" name="Rectangle 3"/>
          <p:cNvSpPr>
            <a:spLocks noGrp="1" noChangeArrowheads="1"/>
          </p:cNvSpPr>
          <p:nvPr>
            <p:ph type="body" idx="1"/>
          </p:nvPr>
        </p:nvSpPr>
        <p:spPr>
          <a:xfrm>
            <a:off x="668261" y="5711314"/>
            <a:ext cx="3666741" cy="540952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ndara" panose="020E0502030303020204" pitchFamily="34" charset="0"/>
            </a:endParaRPr>
          </a:p>
        </p:txBody>
      </p:sp>
    </p:spTree>
    <p:extLst>
      <p:ext uri="{BB962C8B-B14F-4D97-AF65-F5344CB8AC3E}">
        <p14:creationId xmlns:p14="http://schemas.microsoft.com/office/powerpoint/2010/main" val="3566867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017">
              <a:spcBef>
                <a:spcPct val="30000"/>
              </a:spcBef>
              <a:defRPr sz="1200">
                <a:solidFill>
                  <a:schemeClr val="tx1"/>
                </a:solidFill>
                <a:latin typeface="Times New Roman" panose="02020603050405020304" pitchFamily="18" charset="0"/>
              </a:defRPr>
            </a:lvl1pPr>
            <a:lvl2pPr marL="694476" indent="-266269" defTabSz="900017">
              <a:spcBef>
                <a:spcPct val="30000"/>
              </a:spcBef>
              <a:defRPr sz="1200">
                <a:solidFill>
                  <a:schemeClr val="tx1"/>
                </a:solidFill>
                <a:latin typeface="Times New Roman" panose="02020603050405020304" pitchFamily="18" charset="0"/>
              </a:defRPr>
            </a:lvl2pPr>
            <a:lvl3pPr marL="1069744" indent="-213326" defTabSz="900017">
              <a:spcBef>
                <a:spcPct val="30000"/>
              </a:spcBef>
              <a:defRPr sz="1200">
                <a:solidFill>
                  <a:schemeClr val="tx1"/>
                </a:solidFill>
                <a:latin typeface="Times New Roman" panose="02020603050405020304" pitchFamily="18" charset="0"/>
              </a:defRPr>
            </a:lvl3pPr>
            <a:lvl4pPr marL="1497952" indent="-213326" defTabSz="900017">
              <a:spcBef>
                <a:spcPct val="30000"/>
              </a:spcBef>
              <a:defRPr sz="1200">
                <a:solidFill>
                  <a:schemeClr val="tx1"/>
                </a:solidFill>
                <a:latin typeface="Times New Roman" panose="02020603050405020304" pitchFamily="18" charset="0"/>
              </a:defRPr>
            </a:lvl4pPr>
            <a:lvl5pPr marL="1926161" indent="-213326" defTabSz="900017">
              <a:spcBef>
                <a:spcPct val="30000"/>
              </a:spcBef>
              <a:defRPr sz="1200">
                <a:solidFill>
                  <a:schemeClr val="tx1"/>
                </a:solidFill>
                <a:latin typeface="Times New Roman" panose="02020603050405020304" pitchFamily="18" charset="0"/>
              </a:defRPr>
            </a:lvl5pPr>
            <a:lvl6pPr marL="2374613" indent="-213326" defTabSz="900017" eaLnBrk="0" fontAlgn="base" hangingPunct="0">
              <a:spcBef>
                <a:spcPct val="30000"/>
              </a:spcBef>
              <a:spcAft>
                <a:spcPct val="0"/>
              </a:spcAft>
              <a:defRPr sz="1200">
                <a:solidFill>
                  <a:schemeClr val="tx1"/>
                </a:solidFill>
                <a:latin typeface="Times New Roman" panose="02020603050405020304" pitchFamily="18" charset="0"/>
              </a:defRPr>
            </a:lvl6pPr>
            <a:lvl7pPr marL="2823064" indent="-213326" defTabSz="900017" eaLnBrk="0" fontAlgn="base" hangingPunct="0">
              <a:spcBef>
                <a:spcPct val="30000"/>
              </a:spcBef>
              <a:spcAft>
                <a:spcPct val="0"/>
              </a:spcAft>
              <a:defRPr sz="1200">
                <a:solidFill>
                  <a:schemeClr val="tx1"/>
                </a:solidFill>
                <a:latin typeface="Times New Roman" panose="02020603050405020304" pitchFamily="18" charset="0"/>
              </a:defRPr>
            </a:lvl7pPr>
            <a:lvl8pPr marL="3271515" indent="-213326" defTabSz="900017" eaLnBrk="0" fontAlgn="base" hangingPunct="0">
              <a:spcBef>
                <a:spcPct val="30000"/>
              </a:spcBef>
              <a:spcAft>
                <a:spcPct val="0"/>
              </a:spcAft>
              <a:defRPr sz="1200">
                <a:solidFill>
                  <a:schemeClr val="tx1"/>
                </a:solidFill>
                <a:latin typeface="Times New Roman" panose="02020603050405020304" pitchFamily="18" charset="0"/>
              </a:defRPr>
            </a:lvl8pPr>
            <a:lvl9pPr marL="3719967" indent="-213326" defTabSz="900017"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00017" rtl="0" eaLnBrk="1" fontAlgn="auto" latinLnBrk="0" hangingPunct="1">
              <a:lnSpc>
                <a:spcPct val="100000"/>
              </a:lnSpc>
              <a:spcBef>
                <a:spcPct val="0"/>
              </a:spcBef>
              <a:spcAft>
                <a:spcPts val="0"/>
              </a:spcAft>
              <a:buClrTx/>
              <a:buSzTx/>
              <a:buFontTx/>
              <a:buNone/>
              <a:tabLst/>
              <a:defRPr/>
            </a:pPr>
            <a:fld id="{3144D270-3710-4624-A2C6-73FCE85B1172}" type="slidenum">
              <a:rPr kumimoji="0" lang="en-US" altLang="en-US" sz="1100" b="0" i="0" u="none" strike="noStrike" kern="1200" cap="none" spc="0" normalizeH="0" baseline="0" noProof="0">
                <a:ln>
                  <a:noFill/>
                </a:ln>
                <a:solidFill>
                  <a:srgbClr val="000000"/>
                </a:solidFill>
                <a:effectLst/>
                <a:uLnTx/>
                <a:uFillTx/>
                <a:latin typeface="Candara" panose="020E0502030303020204" pitchFamily="34" charset="0"/>
                <a:ea typeface="+mn-ea"/>
                <a:cs typeface="+mn-cs"/>
              </a:rPr>
              <a:pPr marL="0" marR="0" lvl="0" indent="0" algn="r" defTabSz="900017" rtl="0" eaLnBrk="1" fontAlgn="auto" latinLnBrk="0" hangingPunct="1">
                <a:lnSpc>
                  <a:spcPct val="100000"/>
                </a:lnSpc>
                <a:spcBef>
                  <a:spcPct val="0"/>
                </a:spcBef>
                <a:spcAft>
                  <a:spcPts val="0"/>
                </a:spcAft>
                <a:buClrTx/>
                <a:buSzTx/>
                <a:buFontTx/>
                <a:buNone/>
                <a:tabLst/>
                <a:defRPr/>
              </a:pPr>
              <a:t>9</a:t>
            </a:fld>
            <a:endParaRPr kumimoji="0" lang="en-US" altLang="en-US" sz="1100" b="0" i="0" u="none" strike="noStrike" kern="1200" cap="none" spc="0" normalizeH="0" baseline="0" noProof="0" dirty="0">
              <a:ln>
                <a:noFill/>
              </a:ln>
              <a:solidFill>
                <a:srgbClr val="000000"/>
              </a:solidFill>
              <a:effectLst/>
              <a:uLnTx/>
              <a:uFillTx/>
              <a:latin typeface="Candara" panose="020E0502030303020204" pitchFamily="34" charset="0"/>
              <a:ea typeface="+mn-ea"/>
              <a:cs typeface="+mn-cs"/>
            </a:endParaRPr>
          </a:p>
        </p:txBody>
      </p:sp>
      <p:sp>
        <p:nvSpPr>
          <p:cNvPr id="25603" name="Rectangle 2"/>
          <p:cNvSpPr>
            <a:spLocks noGrp="1" noRot="1" noChangeAspect="1" noChangeArrowheads="1" noTextEdit="1"/>
          </p:cNvSpPr>
          <p:nvPr>
            <p:ph type="sldImg"/>
          </p:nvPr>
        </p:nvSpPr>
        <p:spPr>
          <a:xfrm>
            <a:off x="-1506538" y="900113"/>
            <a:ext cx="8018463" cy="4511675"/>
          </a:xfrm>
          <a:ln/>
        </p:spPr>
      </p:sp>
      <p:sp>
        <p:nvSpPr>
          <p:cNvPr id="25604" name="Rectangle 3"/>
          <p:cNvSpPr>
            <a:spLocks noGrp="1" noChangeArrowheads="1"/>
          </p:cNvSpPr>
          <p:nvPr>
            <p:ph type="body" idx="1"/>
          </p:nvPr>
        </p:nvSpPr>
        <p:spPr>
          <a:xfrm>
            <a:off x="668261" y="5711314"/>
            <a:ext cx="3666741" cy="540952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ndara" panose="020E0502030303020204" pitchFamily="34" charset="0"/>
            </a:endParaRPr>
          </a:p>
        </p:txBody>
      </p:sp>
    </p:spTree>
    <p:extLst>
      <p:ext uri="{BB962C8B-B14F-4D97-AF65-F5344CB8AC3E}">
        <p14:creationId xmlns:p14="http://schemas.microsoft.com/office/powerpoint/2010/main" val="1195638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017">
              <a:spcBef>
                <a:spcPct val="30000"/>
              </a:spcBef>
              <a:defRPr sz="1200">
                <a:solidFill>
                  <a:schemeClr val="tx1"/>
                </a:solidFill>
                <a:latin typeface="Times New Roman" panose="02020603050405020304" pitchFamily="18" charset="0"/>
              </a:defRPr>
            </a:lvl1pPr>
            <a:lvl2pPr marL="694476" indent="-266269" defTabSz="900017">
              <a:spcBef>
                <a:spcPct val="30000"/>
              </a:spcBef>
              <a:defRPr sz="1200">
                <a:solidFill>
                  <a:schemeClr val="tx1"/>
                </a:solidFill>
                <a:latin typeface="Times New Roman" panose="02020603050405020304" pitchFamily="18" charset="0"/>
              </a:defRPr>
            </a:lvl2pPr>
            <a:lvl3pPr marL="1069744" indent="-213326" defTabSz="900017">
              <a:spcBef>
                <a:spcPct val="30000"/>
              </a:spcBef>
              <a:defRPr sz="1200">
                <a:solidFill>
                  <a:schemeClr val="tx1"/>
                </a:solidFill>
                <a:latin typeface="Times New Roman" panose="02020603050405020304" pitchFamily="18" charset="0"/>
              </a:defRPr>
            </a:lvl3pPr>
            <a:lvl4pPr marL="1497952" indent="-213326" defTabSz="900017">
              <a:spcBef>
                <a:spcPct val="30000"/>
              </a:spcBef>
              <a:defRPr sz="1200">
                <a:solidFill>
                  <a:schemeClr val="tx1"/>
                </a:solidFill>
                <a:latin typeface="Times New Roman" panose="02020603050405020304" pitchFamily="18" charset="0"/>
              </a:defRPr>
            </a:lvl4pPr>
            <a:lvl5pPr marL="1926161" indent="-213326" defTabSz="900017">
              <a:spcBef>
                <a:spcPct val="30000"/>
              </a:spcBef>
              <a:defRPr sz="1200">
                <a:solidFill>
                  <a:schemeClr val="tx1"/>
                </a:solidFill>
                <a:latin typeface="Times New Roman" panose="02020603050405020304" pitchFamily="18" charset="0"/>
              </a:defRPr>
            </a:lvl5pPr>
            <a:lvl6pPr marL="2374613" indent="-213326" defTabSz="900017" eaLnBrk="0" fontAlgn="base" hangingPunct="0">
              <a:spcBef>
                <a:spcPct val="30000"/>
              </a:spcBef>
              <a:spcAft>
                <a:spcPct val="0"/>
              </a:spcAft>
              <a:defRPr sz="1200">
                <a:solidFill>
                  <a:schemeClr val="tx1"/>
                </a:solidFill>
                <a:latin typeface="Times New Roman" panose="02020603050405020304" pitchFamily="18" charset="0"/>
              </a:defRPr>
            </a:lvl6pPr>
            <a:lvl7pPr marL="2823064" indent="-213326" defTabSz="900017" eaLnBrk="0" fontAlgn="base" hangingPunct="0">
              <a:spcBef>
                <a:spcPct val="30000"/>
              </a:spcBef>
              <a:spcAft>
                <a:spcPct val="0"/>
              </a:spcAft>
              <a:defRPr sz="1200">
                <a:solidFill>
                  <a:schemeClr val="tx1"/>
                </a:solidFill>
                <a:latin typeface="Times New Roman" panose="02020603050405020304" pitchFamily="18" charset="0"/>
              </a:defRPr>
            </a:lvl7pPr>
            <a:lvl8pPr marL="3271515" indent="-213326" defTabSz="900017" eaLnBrk="0" fontAlgn="base" hangingPunct="0">
              <a:spcBef>
                <a:spcPct val="30000"/>
              </a:spcBef>
              <a:spcAft>
                <a:spcPct val="0"/>
              </a:spcAft>
              <a:defRPr sz="1200">
                <a:solidFill>
                  <a:schemeClr val="tx1"/>
                </a:solidFill>
                <a:latin typeface="Times New Roman" panose="02020603050405020304" pitchFamily="18" charset="0"/>
              </a:defRPr>
            </a:lvl8pPr>
            <a:lvl9pPr marL="3719967" indent="-213326" defTabSz="900017"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00017" rtl="0" eaLnBrk="1" fontAlgn="auto" latinLnBrk="0" hangingPunct="1">
              <a:lnSpc>
                <a:spcPct val="100000"/>
              </a:lnSpc>
              <a:spcBef>
                <a:spcPct val="0"/>
              </a:spcBef>
              <a:spcAft>
                <a:spcPts val="0"/>
              </a:spcAft>
              <a:buClrTx/>
              <a:buSzTx/>
              <a:buFontTx/>
              <a:buNone/>
              <a:tabLst/>
              <a:defRPr/>
            </a:pPr>
            <a:fld id="{3144D270-3710-4624-A2C6-73FCE85B1172}" type="slidenum">
              <a:rPr kumimoji="0" lang="en-US" altLang="en-US" sz="1100" b="0" i="0" u="none" strike="noStrike" kern="1200" cap="none" spc="0" normalizeH="0" baseline="0" noProof="0">
                <a:ln>
                  <a:noFill/>
                </a:ln>
                <a:solidFill>
                  <a:srgbClr val="000000"/>
                </a:solidFill>
                <a:effectLst/>
                <a:uLnTx/>
                <a:uFillTx/>
                <a:latin typeface="Candara" panose="020E0502030303020204" pitchFamily="34" charset="0"/>
                <a:ea typeface="+mn-ea"/>
                <a:cs typeface="+mn-cs"/>
              </a:rPr>
              <a:pPr marL="0" marR="0" lvl="0" indent="0" algn="r" defTabSz="900017" rtl="0" eaLnBrk="1" fontAlgn="auto" latinLnBrk="0" hangingPunct="1">
                <a:lnSpc>
                  <a:spcPct val="100000"/>
                </a:lnSpc>
                <a:spcBef>
                  <a:spcPct val="0"/>
                </a:spcBef>
                <a:spcAft>
                  <a:spcPts val="0"/>
                </a:spcAft>
                <a:buClrTx/>
                <a:buSzTx/>
                <a:buFontTx/>
                <a:buNone/>
                <a:tabLst/>
                <a:defRPr/>
              </a:pPr>
              <a:t>10</a:t>
            </a:fld>
            <a:endParaRPr kumimoji="0" lang="en-US" altLang="en-US" sz="1100" b="0" i="0" u="none" strike="noStrike" kern="1200" cap="none" spc="0" normalizeH="0" baseline="0" noProof="0" dirty="0">
              <a:ln>
                <a:noFill/>
              </a:ln>
              <a:solidFill>
                <a:srgbClr val="000000"/>
              </a:solidFill>
              <a:effectLst/>
              <a:uLnTx/>
              <a:uFillTx/>
              <a:latin typeface="Candara" panose="020E0502030303020204" pitchFamily="34" charset="0"/>
              <a:ea typeface="+mn-ea"/>
              <a:cs typeface="+mn-cs"/>
            </a:endParaRPr>
          </a:p>
        </p:txBody>
      </p:sp>
      <p:sp>
        <p:nvSpPr>
          <p:cNvPr id="25603" name="Rectangle 2"/>
          <p:cNvSpPr>
            <a:spLocks noGrp="1" noRot="1" noChangeAspect="1" noChangeArrowheads="1" noTextEdit="1"/>
          </p:cNvSpPr>
          <p:nvPr>
            <p:ph type="sldImg"/>
          </p:nvPr>
        </p:nvSpPr>
        <p:spPr>
          <a:xfrm>
            <a:off x="-1506538" y="900113"/>
            <a:ext cx="8018463" cy="4511675"/>
          </a:xfrm>
          <a:ln/>
        </p:spPr>
      </p:sp>
      <p:sp>
        <p:nvSpPr>
          <p:cNvPr id="25604" name="Rectangle 3"/>
          <p:cNvSpPr>
            <a:spLocks noGrp="1" noChangeArrowheads="1"/>
          </p:cNvSpPr>
          <p:nvPr>
            <p:ph type="body" idx="1"/>
          </p:nvPr>
        </p:nvSpPr>
        <p:spPr>
          <a:xfrm>
            <a:off x="668261" y="5711314"/>
            <a:ext cx="3666741" cy="540952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ndara" panose="020E0502030303020204" pitchFamily="34" charset="0"/>
            </a:endParaRPr>
          </a:p>
        </p:txBody>
      </p:sp>
    </p:spTree>
    <p:extLst>
      <p:ext uri="{BB962C8B-B14F-4D97-AF65-F5344CB8AC3E}">
        <p14:creationId xmlns:p14="http://schemas.microsoft.com/office/powerpoint/2010/main" val="3100257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a:defRPr/>
            </a:lvl1pPr>
          </a:lstStyle>
          <a:p>
            <a:fld id="{6B174591-147D-493F-8356-FFAE06493EB4}" type="slidenum">
              <a:rPr lang="en-US" altLang="en-US"/>
              <a:pPr/>
              <a:t>‹#›</a:t>
            </a:fld>
            <a:endParaRPr lang="en-US" altLang="en-US" dirty="0"/>
          </a:p>
        </p:txBody>
      </p:sp>
    </p:spTree>
    <p:extLst>
      <p:ext uri="{BB962C8B-B14F-4D97-AF65-F5344CB8AC3E}">
        <p14:creationId xmlns:p14="http://schemas.microsoft.com/office/powerpoint/2010/main" val="3022364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a:defRPr/>
            </a:lvl1pPr>
          </a:lstStyle>
          <a:p>
            <a:fld id="{931AC81C-50C9-47A8-A49D-7D289860B3BC}" type="slidenum">
              <a:rPr lang="en-US" altLang="en-US"/>
              <a:pPr/>
              <a:t>‹#›</a:t>
            </a:fld>
            <a:endParaRPr lang="en-US" altLang="en-US" dirty="0"/>
          </a:p>
        </p:txBody>
      </p:sp>
    </p:spTree>
    <p:extLst>
      <p:ext uri="{BB962C8B-B14F-4D97-AF65-F5344CB8AC3E}">
        <p14:creationId xmlns:p14="http://schemas.microsoft.com/office/powerpoint/2010/main" val="1459410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a:defRPr/>
            </a:lvl1pPr>
          </a:lstStyle>
          <a:p>
            <a:fld id="{E527CC31-2438-449D-A425-E8F8DDDBF949}" type="slidenum">
              <a:rPr lang="en-US" altLang="en-US"/>
              <a:pPr/>
              <a:t>‹#›</a:t>
            </a:fld>
            <a:endParaRPr lang="en-US" altLang="en-US" dirty="0"/>
          </a:p>
        </p:txBody>
      </p:sp>
    </p:spTree>
    <p:extLst>
      <p:ext uri="{BB962C8B-B14F-4D97-AF65-F5344CB8AC3E}">
        <p14:creationId xmlns:p14="http://schemas.microsoft.com/office/powerpoint/2010/main" val="18443276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a:defRPr/>
            </a:lvl1pPr>
          </a:lstStyle>
          <a:p>
            <a:fld id="{6B174591-147D-493F-8356-FFAE06493EB4}" type="slidenum">
              <a:rPr lang="en-US" altLang="en-US"/>
              <a:pPr/>
              <a:t>‹#›</a:t>
            </a:fld>
            <a:endParaRPr lang="en-US" altLang="en-US" dirty="0"/>
          </a:p>
        </p:txBody>
      </p:sp>
    </p:spTree>
    <p:extLst>
      <p:ext uri="{BB962C8B-B14F-4D97-AF65-F5344CB8AC3E}">
        <p14:creationId xmlns:p14="http://schemas.microsoft.com/office/powerpoint/2010/main" val="31020177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a:defRPr/>
            </a:lvl1pPr>
          </a:lstStyle>
          <a:p>
            <a:fld id="{BC98C032-18C9-434A-BBC6-71D413CE025A}" type="slidenum">
              <a:rPr lang="en-US" altLang="en-US"/>
              <a:pPr/>
              <a:t>‹#›</a:t>
            </a:fld>
            <a:endParaRPr lang="en-US" altLang="en-US" dirty="0"/>
          </a:p>
        </p:txBody>
      </p:sp>
    </p:spTree>
    <p:extLst>
      <p:ext uri="{BB962C8B-B14F-4D97-AF65-F5344CB8AC3E}">
        <p14:creationId xmlns:p14="http://schemas.microsoft.com/office/powerpoint/2010/main" val="2713402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a:defRPr/>
            </a:lvl1pPr>
          </a:lstStyle>
          <a:p>
            <a:fld id="{6A1F2145-ABAA-4688-84CA-A48ECD0CE940}" type="slidenum">
              <a:rPr lang="en-US" altLang="en-US"/>
              <a:pPr/>
              <a:t>‹#›</a:t>
            </a:fld>
            <a:endParaRPr lang="en-US" altLang="en-US" dirty="0"/>
          </a:p>
        </p:txBody>
      </p:sp>
    </p:spTree>
    <p:extLst>
      <p:ext uri="{BB962C8B-B14F-4D97-AF65-F5344CB8AC3E}">
        <p14:creationId xmlns:p14="http://schemas.microsoft.com/office/powerpoint/2010/main" val="38990942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altLang="en-US" dirty="0"/>
          </a:p>
        </p:txBody>
      </p:sp>
      <p:sp>
        <p:nvSpPr>
          <p:cNvPr id="7" name="Slide Number Placeholder 5"/>
          <p:cNvSpPr>
            <a:spLocks noGrp="1"/>
          </p:cNvSpPr>
          <p:nvPr>
            <p:ph type="sldNum" sz="quarter" idx="12"/>
          </p:nvPr>
        </p:nvSpPr>
        <p:spPr/>
        <p:txBody>
          <a:bodyPr/>
          <a:lstStyle>
            <a:lvl1pPr>
              <a:defRPr/>
            </a:lvl1pPr>
          </a:lstStyle>
          <a:p>
            <a:fld id="{74D48867-269C-46E6-8AE3-638F347EAE9C}" type="slidenum">
              <a:rPr lang="en-US" altLang="en-US"/>
              <a:pPr/>
              <a:t>‹#›</a:t>
            </a:fld>
            <a:endParaRPr lang="en-US" altLang="en-US" dirty="0"/>
          </a:p>
        </p:txBody>
      </p:sp>
    </p:spTree>
    <p:extLst>
      <p:ext uri="{BB962C8B-B14F-4D97-AF65-F5344CB8AC3E}">
        <p14:creationId xmlns:p14="http://schemas.microsoft.com/office/powerpoint/2010/main" val="14030746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ltLang="en-US" dirty="0"/>
          </a:p>
        </p:txBody>
      </p:sp>
      <p:sp>
        <p:nvSpPr>
          <p:cNvPr id="8" name="Footer Placeholder 4"/>
          <p:cNvSpPr>
            <a:spLocks noGrp="1"/>
          </p:cNvSpPr>
          <p:nvPr>
            <p:ph type="ftr" sz="quarter" idx="11"/>
          </p:nvPr>
        </p:nvSpPr>
        <p:spPr/>
        <p:txBody>
          <a:bodyPr/>
          <a:lstStyle>
            <a:lvl1pPr>
              <a:defRPr/>
            </a:lvl1pPr>
          </a:lstStyle>
          <a:p>
            <a:pPr>
              <a:defRPr/>
            </a:pPr>
            <a:endParaRPr lang="en-US" altLang="en-US" dirty="0"/>
          </a:p>
        </p:txBody>
      </p:sp>
      <p:sp>
        <p:nvSpPr>
          <p:cNvPr id="9" name="Slide Number Placeholder 5"/>
          <p:cNvSpPr>
            <a:spLocks noGrp="1"/>
          </p:cNvSpPr>
          <p:nvPr>
            <p:ph type="sldNum" sz="quarter" idx="12"/>
          </p:nvPr>
        </p:nvSpPr>
        <p:spPr/>
        <p:txBody>
          <a:bodyPr/>
          <a:lstStyle>
            <a:lvl1pPr>
              <a:defRPr/>
            </a:lvl1pPr>
          </a:lstStyle>
          <a:p>
            <a:fld id="{9A4C2037-6E88-499A-AC56-7D4FE5A7A14D}" type="slidenum">
              <a:rPr lang="en-US" altLang="en-US"/>
              <a:pPr/>
              <a:t>‹#›</a:t>
            </a:fld>
            <a:endParaRPr lang="en-US" altLang="en-US" dirty="0"/>
          </a:p>
        </p:txBody>
      </p:sp>
    </p:spTree>
    <p:extLst>
      <p:ext uri="{BB962C8B-B14F-4D97-AF65-F5344CB8AC3E}">
        <p14:creationId xmlns:p14="http://schemas.microsoft.com/office/powerpoint/2010/main" val="23251191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ltLang="en-US" dirty="0"/>
          </a:p>
        </p:txBody>
      </p:sp>
      <p:sp>
        <p:nvSpPr>
          <p:cNvPr id="4" name="Footer Placeholder 4"/>
          <p:cNvSpPr>
            <a:spLocks noGrp="1"/>
          </p:cNvSpPr>
          <p:nvPr>
            <p:ph type="ftr" sz="quarter" idx="11"/>
          </p:nvPr>
        </p:nvSpPr>
        <p:spPr/>
        <p:txBody>
          <a:bodyPr/>
          <a:lstStyle>
            <a:lvl1pPr>
              <a:defRPr/>
            </a:lvl1pPr>
          </a:lstStyle>
          <a:p>
            <a:pPr>
              <a:defRPr/>
            </a:pPr>
            <a:endParaRPr lang="en-US" altLang="en-US" dirty="0"/>
          </a:p>
        </p:txBody>
      </p:sp>
      <p:sp>
        <p:nvSpPr>
          <p:cNvPr id="5" name="Slide Number Placeholder 5"/>
          <p:cNvSpPr>
            <a:spLocks noGrp="1"/>
          </p:cNvSpPr>
          <p:nvPr>
            <p:ph type="sldNum" sz="quarter" idx="12"/>
          </p:nvPr>
        </p:nvSpPr>
        <p:spPr/>
        <p:txBody>
          <a:bodyPr/>
          <a:lstStyle>
            <a:lvl1pPr>
              <a:defRPr/>
            </a:lvl1pPr>
          </a:lstStyle>
          <a:p>
            <a:fld id="{023E9BEA-B850-49B5-8D00-F53E257BC095}" type="slidenum">
              <a:rPr lang="en-US" altLang="en-US"/>
              <a:pPr/>
              <a:t>‹#›</a:t>
            </a:fld>
            <a:endParaRPr lang="en-US" altLang="en-US" dirty="0"/>
          </a:p>
        </p:txBody>
      </p:sp>
    </p:spTree>
    <p:extLst>
      <p:ext uri="{BB962C8B-B14F-4D97-AF65-F5344CB8AC3E}">
        <p14:creationId xmlns:p14="http://schemas.microsoft.com/office/powerpoint/2010/main" val="3858007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en-US" dirty="0"/>
          </a:p>
        </p:txBody>
      </p:sp>
      <p:sp>
        <p:nvSpPr>
          <p:cNvPr id="3" name="Footer Placeholder 4"/>
          <p:cNvSpPr>
            <a:spLocks noGrp="1"/>
          </p:cNvSpPr>
          <p:nvPr>
            <p:ph type="ftr" sz="quarter" idx="11"/>
          </p:nvPr>
        </p:nvSpPr>
        <p:spPr/>
        <p:txBody>
          <a:bodyPr/>
          <a:lstStyle>
            <a:lvl1pPr>
              <a:defRPr/>
            </a:lvl1pPr>
          </a:lstStyle>
          <a:p>
            <a:pPr>
              <a:defRPr/>
            </a:pPr>
            <a:endParaRPr lang="en-US" altLang="en-US" dirty="0"/>
          </a:p>
        </p:txBody>
      </p:sp>
      <p:sp>
        <p:nvSpPr>
          <p:cNvPr id="4" name="Slide Number Placeholder 5"/>
          <p:cNvSpPr>
            <a:spLocks noGrp="1"/>
          </p:cNvSpPr>
          <p:nvPr>
            <p:ph type="sldNum" sz="quarter" idx="12"/>
          </p:nvPr>
        </p:nvSpPr>
        <p:spPr/>
        <p:txBody>
          <a:bodyPr/>
          <a:lstStyle>
            <a:lvl1pPr>
              <a:defRPr/>
            </a:lvl1pPr>
          </a:lstStyle>
          <a:p>
            <a:fld id="{79965A1F-420F-41F3-B314-15B52F024788}" type="slidenum">
              <a:rPr lang="en-US" altLang="en-US"/>
              <a:pPr/>
              <a:t>‹#›</a:t>
            </a:fld>
            <a:endParaRPr lang="en-US" altLang="en-US" dirty="0"/>
          </a:p>
        </p:txBody>
      </p:sp>
    </p:spTree>
    <p:extLst>
      <p:ext uri="{BB962C8B-B14F-4D97-AF65-F5344CB8AC3E}">
        <p14:creationId xmlns:p14="http://schemas.microsoft.com/office/powerpoint/2010/main" val="16458300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altLang="en-US" dirty="0"/>
          </a:p>
        </p:txBody>
      </p:sp>
      <p:sp>
        <p:nvSpPr>
          <p:cNvPr id="7" name="Slide Number Placeholder 5"/>
          <p:cNvSpPr>
            <a:spLocks noGrp="1"/>
          </p:cNvSpPr>
          <p:nvPr>
            <p:ph type="sldNum" sz="quarter" idx="12"/>
          </p:nvPr>
        </p:nvSpPr>
        <p:spPr/>
        <p:txBody>
          <a:bodyPr/>
          <a:lstStyle>
            <a:lvl1pPr>
              <a:defRPr/>
            </a:lvl1pPr>
          </a:lstStyle>
          <a:p>
            <a:fld id="{9D26D218-628C-46F5-9397-827083F20123}" type="slidenum">
              <a:rPr lang="en-US" altLang="en-US"/>
              <a:pPr/>
              <a:t>‹#›</a:t>
            </a:fld>
            <a:endParaRPr lang="en-US" altLang="en-US" dirty="0"/>
          </a:p>
        </p:txBody>
      </p:sp>
    </p:spTree>
    <p:extLst>
      <p:ext uri="{BB962C8B-B14F-4D97-AF65-F5344CB8AC3E}">
        <p14:creationId xmlns:p14="http://schemas.microsoft.com/office/powerpoint/2010/main" val="2809570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a:defRPr/>
            </a:lvl1pPr>
          </a:lstStyle>
          <a:p>
            <a:fld id="{BC98C032-18C9-434A-BBC6-71D413CE025A}" type="slidenum">
              <a:rPr lang="en-US" altLang="en-US"/>
              <a:pPr/>
              <a:t>‹#›</a:t>
            </a:fld>
            <a:endParaRPr lang="en-US" altLang="en-US" dirty="0"/>
          </a:p>
        </p:txBody>
      </p:sp>
    </p:spTree>
    <p:extLst>
      <p:ext uri="{BB962C8B-B14F-4D97-AF65-F5344CB8AC3E}">
        <p14:creationId xmlns:p14="http://schemas.microsoft.com/office/powerpoint/2010/main" val="31069406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altLang="en-US" dirty="0"/>
          </a:p>
        </p:txBody>
      </p:sp>
      <p:sp>
        <p:nvSpPr>
          <p:cNvPr id="7" name="Slide Number Placeholder 5"/>
          <p:cNvSpPr>
            <a:spLocks noGrp="1"/>
          </p:cNvSpPr>
          <p:nvPr>
            <p:ph type="sldNum" sz="quarter" idx="12"/>
          </p:nvPr>
        </p:nvSpPr>
        <p:spPr/>
        <p:txBody>
          <a:bodyPr/>
          <a:lstStyle>
            <a:lvl1pPr>
              <a:defRPr/>
            </a:lvl1pPr>
          </a:lstStyle>
          <a:p>
            <a:fld id="{286B7AAF-1393-41B3-BC72-D14D84A6776A}" type="slidenum">
              <a:rPr lang="en-US" altLang="en-US"/>
              <a:pPr/>
              <a:t>‹#›</a:t>
            </a:fld>
            <a:endParaRPr lang="en-US" altLang="en-US" dirty="0"/>
          </a:p>
        </p:txBody>
      </p:sp>
    </p:spTree>
    <p:extLst>
      <p:ext uri="{BB962C8B-B14F-4D97-AF65-F5344CB8AC3E}">
        <p14:creationId xmlns:p14="http://schemas.microsoft.com/office/powerpoint/2010/main" val="3172345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a:defRPr/>
            </a:lvl1pPr>
          </a:lstStyle>
          <a:p>
            <a:fld id="{931AC81C-50C9-47A8-A49D-7D289860B3BC}" type="slidenum">
              <a:rPr lang="en-US" altLang="en-US"/>
              <a:pPr/>
              <a:t>‹#›</a:t>
            </a:fld>
            <a:endParaRPr lang="en-US" altLang="en-US" dirty="0"/>
          </a:p>
        </p:txBody>
      </p:sp>
    </p:spTree>
    <p:extLst>
      <p:ext uri="{BB962C8B-B14F-4D97-AF65-F5344CB8AC3E}">
        <p14:creationId xmlns:p14="http://schemas.microsoft.com/office/powerpoint/2010/main" val="23567874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a:defRPr/>
            </a:lvl1pPr>
          </a:lstStyle>
          <a:p>
            <a:fld id="{E527CC31-2438-449D-A425-E8F8DDDBF949}" type="slidenum">
              <a:rPr lang="en-US" altLang="en-US"/>
              <a:pPr/>
              <a:t>‹#›</a:t>
            </a:fld>
            <a:endParaRPr lang="en-US" altLang="en-US" dirty="0"/>
          </a:p>
        </p:txBody>
      </p:sp>
    </p:spTree>
    <p:extLst>
      <p:ext uri="{BB962C8B-B14F-4D97-AF65-F5344CB8AC3E}">
        <p14:creationId xmlns:p14="http://schemas.microsoft.com/office/powerpoint/2010/main" val="13517792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3A47B-A128-48A2-B4A4-795149D0CA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3C3378C-3D1D-4730-A94E-725B77617A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5938052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67BCD-9653-45E9-AAC8-27B35D3312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A66915-9493-412E-A3BC-50EB306C7B4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789B05-FF1D-4E3F-82FA-AE11992652B6}"/>
              </a:ext>
            </a:extLst>
          </p:cNvPr>
          <p:cNvSpPr>
            <a:spLocks noGrp="1"/>
          </p:cNvSpPr>
          <p:nvPr>
            <p:ph type="dt" sz="half" idx="10"/>
          </p:nvPr>
        </p:nvSpPr>
        <p:spPr/>
        <p:txBody>
          <a:bodyPr/>
          <a:lstStyle/>
          <a:p>
            <a:fld id="{DA6ECBF5-34B7-46C4-A254-626BE0376D49}" type="datetime1">
              <a:rPr lang="en-US" smtClean="0"/>
              <a:t>10/26/2020</a:t>
            </a:fld>
            <a:endParaRPr lang="en-US" dirty="0"/>
          </a:p>
        </p:txBody>
      </p:sp>
      <p:sp>
        <p:nvSpPr>
          <p:cNvPr id="5" name="Footer Placeholder 4">
            <a:extLst>
              <a:ext uri="{FF2B5EF4-FFF2-40B4-BE49-F238E27FC236}">
                <a16:creationId xmlns:a16="http://schemas.microsoft.com/office/drawing/2014/main" id="{A9D6048F-FA97-41B8-BC71-5AA331FB6B4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9940E0E-6652-4241-8787-743D6EA6F66D}"/>
              </a:ext>
            </a:extLst>
          </p:cNvPr>
          <p:cNvSpPr>
            <a:spLocks noGrp="1"/>
          </p:cNvSpPr>
          <p:nvPr>
            <p:ph type="sldNum" sz="quarter" idx="12"/>
          </p:nvPr>
        </p:nvSpPr>
        <p:spPr>
          <a:xfrm>
            <a:off x="8610600" y="6356350"/>
            <a:ext cx="2743200" cy="365125"/>
          </a:xfrm>
          <a:prstGeom prst="rect">
            <a:avLst/>
          </a:prstGeom>
        </p:spPr>
        <p:txBody>
          <a:bodyPr/>
          <a:lstStyle/>
          <a:p>
            <a:fld id="{023ECF5E-05C2-4D3D-9153-3B6BF8700ECA}" type="slidenum">
              <a:rPr lang="en-US" smtClean="0"/>
              <a:t>‹#›</a:t>
            </a:fld>
            <a:endParaRPr lang="en-US" dirty="0"/>
          </a:p>
        </p:txBody>
      </p:sp>
    </p:spTree>
    <p:extLst>
      <p:ext uri="{BB962C8B-B14F-4D97-AF65-F5344CB8AC3E}">
        <p14:creationId xmlns:p14="http://schemas.microsoft.com/office/powerpoint/2010/main" val="22634612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84A6C-51AF-486D-AF83-B9D86A9F6E1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432329C-6D50-4CA7-8865-787FD32245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685453C-7234-42A4-A539-C5FF6192F933}"/>
              </a:ext>
            </a:extLst>
          </p:cNvPr>
          <p:cNvSpPr>
            <a:spLocks noGrp="1"/>
          </p:cNvSpPr>
          <p:nvPr>
            <p:ph type="dt" sz="half" idx="10"/>
          </p:nvPr>
        </p:nvSpPr>
        <p:spPr/>
        <p:txBody>
          <a:bodyPr/>
          <a:lstStyle/>
          <a:p>
            <a:fld id="{91083F33-F226-4900-874E-8EDC423CBFA1}" type="datetime1">
              <a:rPr lang="en-US" smtClean="0"/>
              <a:t>10/26/2020</a:t>
            </a:fld>
            <a:endParaRPr lang="en-US" dirty="0"/>
          </a:p>
        </p:txBody>
      </p:sp>
      <p:sp>
        <p:nvSpPr>
          <p:cNvPr id="5" name="Footer Placeholder 4">
            <a:extLst>
              <a:ext uri="{FF2B5EF4-FFF2-40B4-BE49-F238E27FC236}">
                <a16:creationId xmlns:a16="http://schemas.microsoft.com/office/drawing/2014/main" id="{99CF1CD4-BD45-428C-9C3F-3FB8CB76CB3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FABAB30-6C17-46B6-B3FC-F69C764AA7A5}"/>
              </a:ext>
            </a:extLst>
          </p:cNvPr>
          <p:cNvSpPr>
            <a:spLocks noGrp="1"/>
          </p:cNvSpPr>
          <p:nvPr>
            <p:ph type="sldNum" sz="quarter" idx="12"/>
          </p:nvPr>
        </p:nvSpPr>
        <p:spPr>
          <a:xfrm>
            <a:off x="8610600" y="6356350"/>
            <a:ext cx="2743200" cy="365125"/>
          </a:xfrm>
          <a:prstGeom prst="rect">
            <a:avLst/>
          </a:prstGeom>
        </p:spPr>
        <p:txBody>
          <a:bodyPr/>
          <a:lstStyle/>
          <a:p>
            <a:fld id="{023ECF5E-05C2-4D3D-9153-3B6BF8700ECA}" type="slidenum">
              <a:rPr lang="en-US" smtClean="0"/>
              <a:t>‹#›</a:t>
            </a:fld>
            <a:endParaRPr lang="en-US" dirty="0"/>
          </a:p>
        </p:txBody>
      </p:sp>
    </p:spTree>
    <p:extLst>
      <p:ext uri="{BB962C8B-B14F-4D97-AF65-F5344CB8AC3E}">
        <p14:creationId xmlns:p14="http://schemas.microsoft.com/office/powerpoint/2010/main" val="7841797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9793-E05A-41BF-947F-81CA284FC8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D59A20-4825-4DFF-B1BE-8D19ED5F92C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FFC117-7302-44BD-8CC5-146787A422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11F10E6-2B58-4E19-97AF-DEDCD20AE30E}"/>
              </a:ext>
            </a:extLst>
          </p:cNvPr>
          <p:cNvSpPr>
            <a:spLocks noGrp="1"/>
          </p:cNvSpPr>
          <p:nvPr>
            <p:ph type="dt" sz="half" idx="10"/>
          </p:nvPr>
        </p:nvSpPr>
        <p:spPr/>
        <p:txBody>
          <a:bodyPr/>
          <a:lstStyle/>
          <a:p>
            <a:fld id="{829E872A-3470-4CC3-B040-42189198F348}" type="datetime1">
              <a:rPr lang="en-US" smtClean="0"/>
              <a:t>10/26/2020</a:t>
            </a:fld>
            <a:endParaRPr lang="en-US" dirty="0"/>
          </a:p>
        </p:txBody>
      </p:sp>
      <p:sp>
        <p:nvSpPr>
          <p:cNvPr id="6" name="Footer Placeholder 5">
            <a:extLst>
              <a:ext uri="{FF2B5EF4-FFF2-40B4-BE49-F238E27FC236}">
                <a16:creationId xmlns:a16="http://schemas.microsoft.com/office/drawing/2014/main" id="{C9C5E5A3-932B-4985-94E6-32107F6E767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F6E3C06-5571-4C10-98BD-23BA429CBB9B}"/>
              </a:ext>
            </a:extLst>
          </p:cNvPr>
          <p:cNvSpPr>
            <a:spLocks noGrp="1"/>
          </p:cNvSpPr>
          <p:nvPr>
            <p:ph type="sldNum" sz="quarter" idx="12"/>
          </p:nvPr>
        </p:nvSpPr>
        <p:spPr>
          <a:xfrm>
            <a:off x="8610600" y="6356350"/>
            <a:ext cx="2743200" cy="365125"/>
          </a:xfrm>
          <a:prstGeom prst="rect">
            <a:avLst/>
          </a:prstGeom>
        </p:spPr>
        <p:txBody>
          <a:bodyPr/>
          <a:lstStyle/>
          <a:p>
            <a:fld id="{023ECF5E-05C2-4D3D-9153-3B6BF8700ECA}" type="slidenum">
              <a:rPr lang="en-US" smtClean="0"/>
              <a:t>‹#›</a:t>
            </a:fld>
            <a:endParaRPr lang="en-US" dirty="0"/>
          </a:p>
        </p:txBody>
      </p:sp>
    </p:spTree>
    <p:extLst>
      <p:ext uri="{BB962C8B-B14F-4D97-AF65-F5344CB8AC3E}">
        <p14:creationId xmlns:p14="http://schemas.microsoft.com/office/powerpoint/2010/main" val="3589099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D6241-1C5C-457F-9515-9192360A3C6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7E9BB39-3EC1-4B75-A5E8-B4972DA075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90DFC4-D089-4291-9A33-8A650F40B90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2C5457-B0F5-4B48-8DE3-26E654D800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94EADCE-C248-4F88-B18D-08C860DE38E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18E729E-1073-41DB-9547-F0EA4E69F235}"/>
              </a:ext>
            </a:extLst>
          </p:cNvPr>
          <p:cNvSpPr>
            <a:spLocks noGrp="1"/>
          </p:cNvSpPr>
          <p:nvPr>
            <p:ph type="dt" sz="half" idx="10"/>
          </p:nvPr>
        </p:nvSpPr>
        <p:spPr/>
        <p:txBody>
          <a:bodyPr/>
          <a:lstStyle/>
          <a:p>
            <a:fld id="{23BFE11E-361E-41CF-A045-FD206C2C979B}" type="datetime1">
              <a:rPr lang="en-US" smtClean="0"/>
              <a:t>10/26/2020</a:t>
            </a:fld>
            <a:endParaRPr lang="en-US" dirty="0"/>
          </a:p>
        </p:txBody>
      </p:sp>
      <p:sp>
        <p:nvSpPr>
          <p:cNvPr id="8" name="Footer Placeholder 7">
            <a:extLst>
              <a:ext uri="{FF2B5EF4-FFF2-40B4-BE49-F238E27FC236}">
                <a16:creationId xmlns:a16="http://schemas.microsoft.com/office/drawing/2014/main" id="{314DAFCC-6156-462A-AC53-4283B197A51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D4D40F3-C161-4BF4-8057-CEBA27DBDB47}"/>
              </a:ext>
            </a:extLst>
          </p:cNvPr>
          <p:cNvSpPr>
            <a:spLocks noGrp="1"/>
          </p:cNvSpPr>
          <p:nvPr>
            <p:ph type="sldNum" sz="quarter" idx="12"/>
          </p:nvPr>
        </p:nvSpPr>
        <p:spPr>
          <a:xfrm>
            <a:off x="8610600" y="6356350"/>
            <a:ext cx="2743200" cy="365125"/>
          </a:xfrm>
          <a:prstGeom prst="rect">
            <a:avLst/>
          </a:prstGeom>
        </p:spPr>
        <p:txBody>
          <a:bodyPr/>
          <a:lstStyle/>
          <a:p>
            <a:fld id="{023ECF5E-05C2-4D3D-9153-3B6BF8700ECA}" type="slidenum">
              <a:rPr lang="en-US" smtClean="0"/>
              <a:t>‹#›</a:t>
            </a:fld>
            <a:endParaRPr lang="en-US" dirty="0"/>
          </a:p>
        </p:txBody>
      </p:sp>
    </p:spTree>
    <p:extLst>
      <p:ext uri="{BB962C8B-B14F-4D97-AF65-F5344CB8AC3E}">
        <p14:creationId xmlns:p14="http://schemas.microsoft.com/office/powerpoint/2010/main" val="19649280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11D77-9E32-43C6-9263-3037F65C527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ECEE18D-67A7-47FC-B3B6-9B5C4CA7F24E}"/>
              </a:ext>
            </a:extLst>
          </p:cNvPr>
          <p:cNvSpPr>
            <a:spLocks noGrp="1"/>
          </p:cNvSpPr>
          <p:nvPr>
            <p:ph type="dt" sz="half" idx="10"/>
          </p:nvPr>
        </p:nvSpPr>
        <p:spPr/>
        <p:txBody>
          <a:bodyPr/>
          <a:lstStyle/>
          <a:p>
            <a:fld id="{C4E34836-6DB5-434F-98E6-27AB81774BC4}" type="datetime1">
              <a:rPr lang="en-US" smtClean="0"/>
              <a:t>10/26/2020</a:t>
            </a:fld>
            <a:endParaRPr lang="en-US" dirty="0"/>
          </a:p>
        </p:txBody>
      </p:sp>
      <p:sp>
        <p:nvSpPr>
          <p:cNvPr id="4" name="Footer Placeholder 3">
            <a:extLst>
              <a:ext uri="{FF2B5EF4-FFF2-40B4-BE49-F238E27FC236}">
                <a16:creationId xmlns:a16="http://schemas.microsoft.com/office/drawing/2014/main" id="{7797DED9-7278-4DD5-B289-D7852897E3F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D62B35E-EFB0-4828-8DCC-E05A0786237A}"/>
              </a:ext>
            </a:extLst>
          </p:cNvPr>
          <p:cNvSpPr>
            <a:spLocks noGrp="1"/>
          </p:cNvSpPr>
          <p:nvPr>
            <p:ph type="sldNum" sz="quarter" idx="12"/>
          </p:nvPr>
        </p:nvSpPr>
        <p:spPr>
          <a:xfrm>
            <a:off x="8610600" y="6356350"/>
            <a:ext cx="2743200" cy="365125"/>
          </a:xfrm>
          <a:prstGeom prst="rect">
            <a:avLst/>
          </a:prstGeom>
        </p:spPr>
        <p:txBody>
          <a:bodyPr/>
          <a:lstStyle/>
          <a:p>
            <a:fld id="{023ECF5E-05C2-4D3D-9153-3B6BF8700ECA}" type="slidenum">
              <a:rPr lang="en-US" smtClean="0"/>
              <a:t>‹#›</a:t>
            </a:fld>
            <a:endParaRPr lang="en-US" dirty="0"/>
          </a:p>
        </p:txBody>
      </p:sp>
    </p:spTree>
    <p:extLst>
      <p:ext uri="{BB962C8B-B14F-4D97-AF65-F5344CB8AC3E}">
        <p14:creationId xmlns:p14="http://schemas.microsoft.com/office/powerpoint/2010/main" val="40656830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EC4DA9-B0C7-4881-9FF3-30B9CB60ABC2}"/>
              </a:ext>
            </a:extLst>
          </p:cNvPr>
          <p:cNvSpPr>
            <a:spLocks noGrp="1"/>
          </p:cNvSpPr>
          <p:nvPr>
            <p:ph type="dt" sz="half" idx="10"/>
          </p:nvPr>
        </p:nvSpPr>
        <p:spPr/>
        <p:txBody>
          <a:bodyPr/>
          <a:lstStyle/>
          <a:p>
            <a:fld id="{CCE757FD-FB87-4D77-BF6B-A069D8F11424}" type="datetime1">
              <a:rPr lang="en-US" smtClean="0"/>
              <a:t>10/26/2020</a:t>
            </a:fld>
            <a:endParaRPr lang="en-US" dirty="0"/>
          </a:p>
        </p:txBody>
      </p:sp>
      <p:sp>
        <p:nvSpPr>
          <p:cNvPr id="3" name="Footer Placeholder 2">
            <a:extLst>
              <a:ext uri="{FF2B5EF4-FFF2-40B4-BE49-F238E27FC236}">
                <a16:creationId xmlns:a16="http://schemas.microsoft.com/office/drawing/2014/main" id="{2E7D3070-05C0-456F-B578-418675F28DB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4471E7B-E115-47BC-A6EE-D7E5394E8ED7}"/>
              </a:ext>
            </a:extLst>
          </p:cNvPr>
          <p:cNvSpPr>
            <a:spLocks noGrp="1"/>
          </p:cNvSpPr>
          <p:nvPr>
            <p:ph type="sldNum" sz="quarter" idx="12"/>
          </p:nvPr>
        </p:nvSpPr>
        <p:spPr>
          <a:xfrm>
            <a:off x="8610600" y="6356350"/>
            <a:ext cx="2743200" cy="365125"/>
          </a:xfrm>
          <a:prstGeom prst="rect">
            <a:avLst/>
          </a:prstGeom>
        </p:spPr>
        <p:txBody>
          <a:bodyPr/>
          <a:lstStyle/>
          <a:p>
            <a:fld id="{023ECF5E-05C2-4D3D-9153-3B6BF8700ECA}" type="slidenum">
              <a:rPr lang="en-US" smtClean="0"/>
              <a:t>‹#›</a:t>
            </a:fld>
            <a:endParaRPr lang="en-US" dirty="0"/>
          </a:p>
        </p:txBody>
      </p:sp>
    </p:spTree>
    <p:extLst>
      <p:ext uri="{BB962C8B-B14F-4D97-AF65-F5344CB8AC3E}">
        <p14:creationId xmlns:p14="http://schemas.microsoft.com/office/powerpoint/2010/main" val="1283470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a:defRPr/>
            </a:lvl1pPr>
          </a:lstStyle>
          <a:p>
            <a:fld id="{6A1F2145-ABAA-4688-84CA-A48ECD0CE940}" type="slidenum">
              <a:rPr lang="en-US" altLang="en-US"/>
              <a:pPr/>
              <a:t>‹#›</a:t>
            </a:fld>
            <a:endParaRPr lang="en-US" altLang="en-US" dirty="0"/>
          </a:p>
        </p:txBody>
      </p:sp>
    </p:spTree>
    <p:extLst>
      <p:ext uri="{BB962C8B-B14F-4D97-AF65-F5344CB8AC3E}">
        <p14:creationId xmlns:p14="http://schemas.microsoft.com/office/powerpoint/2010/main" val="18257874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5FC81-FFE2-4586-A045-C73D2163CB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E274492-0730-48B1-A132-1D6B125E16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170C8B8-4257-413A-8CB8-8F47BC0713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9AD498-4159-44EC-A14B-070670F5403A}"/>
              </a:ext>
            </a:extLst>
          </p:cNvPr>
          <p:cNvSpPr>
            <a:spLocks noGrp="1"/>
          </p:cNvSpPr>
          <p:nvPr>
            <p:ph type="dt" sz="half" idx="10"/>
          </p:nvPr>
        </p:nvSpPr>
        <p:spPr/>
        <p:txBody>
          <a:bodyPr/>
          <a:lstStyle/>
          <a:p>
            <a:fld id="{C62DB00B-DF94-40AB-8FB2-B2352AF10CDF}" type="datetime1">
              <a:rPr lang="en-US" smtClean="0"/>
              <a:t>10/26/2020</a:t>
            </a:fld>
            <a:endParaRPr lang="en-US" dirty="0"/>
          </a:p>
        </p:txBody>
      </p:sp>
      <p:sp>
        <p:nvSpPr>
          <p:cNvPr id="6" name="Footer Placeholder 5">
            <a:extLst>
              <a:ext uri="{FF2B5EF4-FFF2-40B4-BE49-F238E27FC236}">
                <a16:creationId xmlns:a16="http://schemas.microsoft.com/office/drawing/2014/main" id="{F883A008-9124-4DC0-AC9B-C9B21B5B9F2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C6CA095-F600-48D5-8C63-DC44E6DF5702}"/>
              </a:ext>
            </a:extLst>
          </p:cNvPr>
          <p:cNvSpPr>
            <a:spLocks noGrp="1"/>
          </p:cNvSpPr>
          <p:nvPr>
            <p:ph type="sldNum" sz="quarter" idx="12"/>
          </p:nvPr>
        </p:nvSpPr>
        <p:spPr>
          <a:xfrm>
            <a:off x="8610600" y="6356350"/>
            <a:ext cx="2743200" cy="365125"/>
          </a:xfrm>
          <a:prstGeom prst="rect">
            <a:avLst/>
          </a:prstGeom>
        </p:spPr>
        <p:txBody>
          <a:bodyPr/>
          <a:lstStyle/>
          <a:p>
            <a:fld id="{023ECF5E-05C2-4D3D-9153-3B6BF8700ECA}" type="slidenum">
              <a:rPr lang="en-US" smtClean="0"/>
              <a:t>‹#›</a:t>
            </a:fld>
            <a:endParaRPr lang="en-US" dirty="0"/>
          </a:p>
        </p:txBody>
      </p:sp>
    </p:spTree>
    <p:extLst>
      <p:ext uri="{BB962C8B-B14F-4D97-AF65-F5344CB8AC3E}">
        <p14:creationId xmlns:p14="http://schemas.microsoft.com/office/powerpoint/2010/main" val="20851842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D75B0-406E-4930-AB58-015DE36C2B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AADC343-6672-40A0-83E2-0D8242D793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A9A92E-CCD2-40F1-8D58-B6EE5B50B3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32DB83-CC4D-44EC-AE5E-334D5BB116C2}"/>
              </a:ext>
            </a:extLst>
          </p:cNvPr>
          <p:cNvSpPr>
            <a:spLocks noGrp="1"/>
          </p:cNvSpPr>
          <p:nvPr>
            <p:ph type="dt" sz="half" idx="10"/>
          </p:nvPr>
        </p:nvSpPr>
        <p:spPr/>
        <p:txBody>
          <a:bodyPr/>
          <a:lstStyle/>
          <a:p>
            <a:fld id="{CDE70BB6-6F97-4080-9AD3-038CDF832E1D}" type="datetime1">
              <a:rPr lang="en-US" smtClean="0"/>
              <a:t>10/26/2020</a:t>
            </a:fld>
            <a:endParaRPr lang="en-US" dirty="0"/>
          </a:p>
        </p:txBody>
      </p:sp>
      <p:sp>
        <p:nvSpPr>
          <p:cNvPr id="6" name="Footer Placeholder 5">
            <a:extLst>
              <a:ext uri="{FF2B5EF4-FFF2-40B4-BE49-F238E27FC236}">
                <a16:creationId xmlns:a16="http://schemas.microsoft.com/office/drawing/2014/main" id="{F3080B88-C265-46EC-982B-F62100EC370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DAD68E4-D51F-4D2B-BB32-205E7B36710E}"/>
              </a:ext>
            </a:extLst>
          </p:cNvPr>
          <p:cNvSpPr>
            <a:spLocks noGrp="1"/>
          </p:cNvSpPr>
          <p:nvPr>
            <p:ph type="sldNum" sz="quarter" idx="12"/>
          </p:nvPr>
        </p:nvSpPr>
        <p:spPr>
          <a:xfrm>
            <a:off x="8610600" y="6356350"/>
            <a:ext cx="2743200" cy="365125"/>
          </a:xfrm>
          <a:prstGeom prst="rect">
            <a:avLst/>
          </a:prstGeom>
        </p:spPr>
        <p:txBody>
          <a:bodyPr/>
          <a:lstStyle/>
          <a:p>
            <a:fld id="{023ECF5E-05C2-4D3D-9153-3B6BF8700ECA}" type="slidenum">
              <a:rPr lang="en-US" smtClean="0"/>
              <a:t>‹#›</a:t>
            </a:fld>
            <a:endParaRPr lang="en-US" dirty="0"/>
          </a:p>
        </p:txBody>
      </p:sp>
    </p:spTree>
    <p:extLst>
      <p:ext uri="{BB962C8B-B14F-4D97-AF65-F5344CB8AC3E}">
        <p14:creationId xmlns:p14="http://schemas.microsoft.com/office/powerpoint/2010/main" val="5637575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10D53-246C-433B-B76B-80EA980DEE5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28AB159-4089-4DA8-AF4D-99557A72DBB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B6ED4B-E5DC-4FEB-84BD-0A4060C8D211}"/>
              </a:ext>
            </a:extLst>
          </p:cNvPr>
          <p:cNvSpPr>
            <a:spLocks noGrp="1"/>
          </p:cNvSpPr>
          <p:nvPr>
            <p:ph type="dt" sz="half" idx="10"/>
          </p:nvPr>
        </p:nvSpPr>
        <p:spPr/>
        <p:txBody>
          <a:bodyPr/>
          <a:lstStyle/>
          <a:p>
            <a:fld id="{616C938E-F6D6-4C58-9839-3357937F04E5}" type="datetime1">
              <a:rPr lang="en-US" smtClean="0"/>
              <a:t>10/26/2020</a:t>
            </a:fld>
            <a:endParaRPr lang="en-US" dirty="0"/>
          </a:p>
        </p:txBody>
      </p:sp>
      <p:sp>
        <p:nvSpPr>
          <p:cNvPr id="5" name="Footer Placeholder 4">
            <a:extLst>
              <a:ext uri="{FF2B5EF4-FFF2-40B4-BE49-F238E27FC236}">
                <a16:creationId xmlns:a16="http://schemas.microsoft.com/office/drawing/2014/main" id="{55B96CC5-5A94-4111-9461-DE5BB924EC8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7D5BDDF-2E83-4584-8559-390C404880A1}"/>
              </a:ext>
            </a:extLst>
          </p:cNvPr>
          <p:cNvSpPr>
            <a:spLocks noGrp="1"/>
          </p:cNvSpPr>
          <p:nvPr>
            <p:ph type="sldNum" sz="quarter" idx="12"/>
          </p:nvPr>
        </p:nvSpPr>
        <p:spPr>
          <a:xfrm>
            <a:off x="8610600" y="6356350"/>
            <a:ext cx="2743200" cy="365125"/>
          </a:xfrm>
          <a:prstGeom prst="rect">
            <a:avLst/>
          </a:prstGeom>
        </p:spPr>
        <p:txBody>
          <a:bodyPr/>
          <a:lstStyle/>
          <a:p>
            <a:fld id="{023ECF5E-05C2-4D3D-9153-3B6BF8700ECA}" type="slidenum">
              <a:rPr lang="en-US" smtClean="0"/>
              <a:t>‹#›</a:t>
            </a:fld>
            <a:endParaRPr lang="en-US" dirty="0"/>
          </a:p>
        </p:txBody>
      </p:sp>
    </p:spTree>
    <p:extLst>
      <p:ext uri="{BB962C8B-B14F-4D97-AF65-F5344CB8AC3E}">
        <p14:creationId xmlns:p14="http://schemas.microsoft.com/office/powerpoint/2010/main" val="19814427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0A8D80-5C7E-47EC-958E-6F602A2D92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0DB45EE-4764-46AE-8712-3A6A6718CE6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8A4A55-AF3D-45A4-874B-1F2DE06A11E8}"/>
              </a:ext>
            </a:extLst>
          </p:cNvPr>
          <p:cNvSpPr>
            <a:spLocks noGrp="1"/>
          </p:cNvSpPr>
          <p:nvPr>
            <p:ph type="dt" sz="half" idx="10"/>
          </p:nvPr>
        </p:nvSpPr>
        <p:spPr/>
        <p:txBody>
          <a:bodyPr/>
          <a:lstStyle/>
          <a:p>
            <a:fld id="{F7993507-2075-4D93-BDE9-35FA67723694}" type="datetime1">
              <a:rPr lang="en-US" smtClean="0"/>
              <a:t>10/26/2020</a:t>
            </a:fld>
            <a:endParaRPr lang="en-US" dirty="0"/>
          </a:p>
        </p:txBody>
      </p:sp>
      <p:sp>
        <p:nvSpPr>
          <p:cNvPr id="5" name="Footer Placeholder 4">
            <a:extLst>
              <a:ext uri="{FF2B5EF4-FFF2-40B4-BE49-F238E27FC236}">
                <a16:creationId xmlns:a16="http://schemas.microsoft.com/office/drawing/2014/main" id="{01DBFC4D-9E5C-4F00-92C1-739BC60429B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FFBA2D8-D50B-413A-8454-D96B2A5CA1EC}"/>
              </a:ext>
            </a:extLst>
          </p:cNvPr>
          <p:cNvSpPr>
            <a:spLocks noGrp="1"/>
          </p:cNvSpPr>
          <p:nvPr>
            <p:ph type="sldNum" sz="quarter" idx="12"/>
          </p:nvPr>
        </p:nvSpPr>
        <p:spPr>
          <a:xfrm>
            <a:off x="8610600" y="6356350"/>
            <a:ext cx="2743200" cy="365125"/>
          </a:xfrm>
          <a:prstGeom prst="rect">
            <a:avLst/>
          </a:prstGeom>
        </p:spPr>
        <p:txBody>
          <a:bodyPr/>
          <a:lstStyle/>
          <a:p>
            <a:fld id="{023ECF5E-05C2-4D3D-9153-3B6BF8700ECA}" type="slidenum">
              <a:rPr lang="en-US" smtClean="0"/>
              <a:t>‹#›</a:t>
            </a:fld>
            <a:endParaRPr lang="en-US" dirty="0"/>
          </a:p>
        </p:txBody>
      </p:sp>
    </p:spTree>
    <p:extLst>
      <p:ext uri="{BB962C8B-B14F-4D97-AF65-F5344CB8AC3E}">
        <p14:creationId xmlns:p14="http://schemas.microsoft.com/office/powerpoint/2010/main" val="4145305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altLang="en-US" dirty="0"/>
          </a:p>
        </p:txBody>
      </p:sp>
      <p:sp>
        <p:nvSpPr>
          <p:cNvPr id="7" name="Slide Number Placeholder 5"/>
          <p:cNvSpPr>
            <a:spLocks noGrp="1"/>
          </p:cNvSpPr>
          <p:nvPr>
            <p:ph type="sldNum" sz="quarter" idx="12"/>
          </p:nvPr>
        </p:nvSpPr>
        <p:spPr/>
        <p:txBody>
          <a:bodyPr/>
          <a:lstStyle>
            <a:lvl1pPr>
              <a:defRPr/>
            </a:lvl1pPr>
          </a:lstStyle>
          <a:p>
            <a:fld id="{74D48867-269C-46E6-8AE3-638F347EAE9C}" type="slidenum">
              <a:rPr lang="en-US" altLang="en-US"/>
              <a:pPr/>
              <a:t>‹#›</a:t>
            </a:fld>
            <a:endParaRPr lang="en-US" altLang="en-US" dirty="0"/>
          </a:p>
        </p:txBody>
      </p:sp>
    </p:spTree>
    <p:extLst>
      <p:ext uri="{BB962C8B-B14F-4D97-AF65-F5344CB8AC3E}">
        <p14:creationId xmlns:p14="http://schemas.microsoft.com/office/powerpoint/2010/main" val="4144305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ltLang="en-US" dirty="0"/>
          </a:p>
        </p:txBody>
      </p:sp>
      <p:sp>
        <p:nvSpPr>
          <p:cNvPr id="8" name="Footer Placeholder 4"/>
          <p:cNvSpPr>
            <a:spLocks noGrp="1"/>
          </p:cNvSpPr>
          <p:nvPr>
            <p:ph type="ftr" sz="quarter" idx="11"/>
          </p:nvPr>
        </p:nvSpPr>
        <p:spPr/>
        <p:txBody>
          <a:bodyPr/>
          <a:lstStyle>
            <a:lvl1pPr>
              <a:defRPr/>
            </a:lvl1pPr>
          </a:lstStyle>
          <a:p>
            <a:pPr>
              <a:defRPr/>
            </a:pPr>
            <a:endParaRPr lang="en-US" altLang="en-US" dirty="0"/>
          </a:p>
        </p:txBody>
      </p:sp>
      <p:sp>
        <p:nvSpPr>
          <p:cNvPr id="9" name="Slide Number Placeholder 5"/>
          <p:cNvSpPr>
            <a:spLocks noGrp="1"/>
          </p:cNvSpPr>
          <p:nvPr>
            <p:ph type="sldNum" sz="quarter" idx="12"/>
          </p:nvPr>
        </p:nvSpPr>
        <p:spPr/>
        <p:txBody>
          <a:bodyPr/>
          <a:lstStyle>
            <a:lvl1pPr>
              <a:defRPr/>
            </a:lvl1pPr>
          </a:lstStyle>
          <a:p>
            <a:fld id="{9A4C2037-6E88-499A-AC56-7D4FE5A7A14D}" type="slidenum">
              <a:rPr lang="en-US" altLang="en-US"/>
              <a:pPr/>
              <a:t>‹#›</a:t>
            </a:fld>
            <a:endParaRPr lang="en-US" altLang="en-US" dirty="0"/>
          </a:p>
        </p:txBody>
      </p:sp>
    </p:spTree>
    <p:extLst>
      <p:ext uri="{BB962C8B-B14F-4D97-AF65-F5344CB8AC3E}">
        <p14:creationId xmlns:p14="http://schemas.microsoft.com/office/powerpoint/2010/main" val="3519945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ltLang="en-US" dirty="0"/>
          </a:p>
        </p:txBody>
      </p:sp>
      <p:sp>
        <p:nvSpPr>
          <p:cNvPr id="4" name="Footer Placeholder 4"/>
          <p:cNvSpPr>
            <a:spLocks noGrp="1"/>
          </p:cNvSpPr>
          <p:nvPr>
            <p:ph type="ftr" sz="quarter" idx="11"/>
          </p:nvPr>
        </p:nvSpPr>
        <p:spPr/>
        <p:txBody>
          <a:bodyPr/>
          <a:lstStyle>
            <a:lvl1pPr>
              <a:defRPr/>
            </a:lvl1pPr>
          </a:lstStyle>
          <a:p>
            <a:pPr>
              <a:defRPr/>
            </a:pPr>
            <a:endParaRPr lang="en-US" altLang="en-US" dirty="0"/>
          </a:p>
        </p:txBody>
      </p:sp>
      <p:sp>
        <p:nvSpPr>
          <p:cNvPr id="5" name="Slide Number Placeholder 5"/>
          <p:cNvSpPr>
            <a:spLocks noGrp="1"/>
          </p:cNvSpPr>
          <p:nvPr>
            <p:ph type="sldNum" sz="quarter" idx="12"/>
          </p:nvPr>
        </p:nvSpPr>
        <p:spPr/>
        <p:txBody>
          <a:bodyPr/>
          <a:lstStyle>
            <a:lvl1pPr>
              <a:defRPr/>
            </a:lvl1pPr>
          </a:lstStyle>
          <a:p>
            <a:fld id="{023E9BEA-B850-49B5-8D00-F53E257BC095}" type="slidenum">
              <a:rPr lang="en-US" altLang="en-US"/>
              <a:pPr/>
              <a:t>‹#›</a:t>
            </a:fld>
            <a:endParaRPr lang="en-US" altLang="en-US" dirty="0"/>
          </a:p>
        </p:txBody>
      </p:sp>
    </p:spTree>
    <p:extLst>
      <p:ext uri="{BB962C8B-B14F-4D97-AF65-F5344CB8AC3E}">
        <p14:creationId xmlns:p14="http://schemas.microsoft.com/office/powerpoint/2010/main" val="547302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en-US" dirty="0"/>
          </a:p>
        </p:txBody>
      </p:sp>
      <p:sp>
        <p:nvSpPr>
          <p:cNvPr id="3" name="Footer Placeholder 4"/>
          <p:cNvSpPr>
            <a:spLocks noGrp="1"/>
          </p:cNvSpPr>
          <p:nvPr>
            <p:ph type="ftr" sz="quarter" idx="11"/>
          </p:nvPr>
        </p:nvSpPr>
        <p:spPr/>
        <p:txBody>
          <a:bodyPr/>
          <a:lstStyle>
            <a:lvl1pPr>
              <a:defRPr/>
            </a:lvl1pPr>
          </a:lstStyle>
          <a:p>
            <a:pPr>
              <a:defRPr/>
            </a:pPr>
            <a:endParaRPr lang="en-US" altLang="en-US" dirty="0"/>
          </a:p>
        </p:txBody>
      </p:sp>
      <p:sp>
        <p:nvSpPr>
          <p:cNvPr id="4" name="Slide Number Placeholder 5"/>
          <p:cNvSpPr>
            <a:spLocks noGrp="1"/>
          </p:cNvSpPr>
          <p:nvPr>
            <p:ph type="sldNum" sz="quarter" idx="12"/>
          </p:nvPr>
        </p:nvSpPr>
        <p:spPr/>
        <p:txBody>
          <a:bodyPr/>
          <a:lstStyle>
            <a:lvl1pPr>
              <a:defRPr/>
            </a:lvl1pPr>
          </a:lstStyle>
          <a:p>
            <a:fld id="{79965A1F-420F-41F3-B314-15B52F024788}" type="slidenum">
              <a:rPr lang="en-US" altLang="en-US"/>
              <a:pPr/>
              <a:t>‹#›</a:t>
            </a:fld>
            <a:endParaRPr lang="en-US" altLang="en-US" dirty="0"/>
          </a:p>
        </p:txBody>
      </p:sp>
    </p:spTree>
    <p:extLst>
      <p:ext uri="{BB962C8B-B14F-4D97-AF65-F5344CB8AC3E}">
        <p14:creationId xmlns:p14="http://schemas.microsoft.com/office/powerpoint/2010/main" val="1676040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altLang="en-US" dirty="0"/>
          </a:p>
        </p:txBody>
      </p:sp>
      <p:sp>
        <p:nvSpPr>
          <p:cNvPr id="7" name="Slide Number Placeholder 5"/>
          <p:cNvSpPr>
            <a:spLocks noGrp="1"/>
          </p:cNvSpPr>
          <p:nvPr>
            <p:ph type="sldNum" sz="quarter" idx="12"/>
          </p:nvPr>
        </p:nvSpPr>
        <p:spPr/>
        <p:txBody>
          <a:bodyPr/>
          <a:lstStyle>
            <a:lvl1pPr>
              <a:defRPr/>
            </a:lvl1pPr>
          </a:lstStyle>
          <a:p>
            <a:fld id="{9D26D218-628C-46F5-9397-827083F20123}" type="slidenum">
              <a:rPr lang="en-US" altLang="en-US"/>
              <a:pPr/>
              <a:t>‹#›</a:t>
            </a:fld>
            <a:endParaRPr lang="en-US" altLang="en-US" dirty="0"/>
          </a:p>
        </p:txBody>
      </p:sp>
    </p:spTree>
    <p:extLst>
      <p:ext uri="{BB962C8B-B14F-4D97-AF65-F5344CB8AC3E}">
        <p14:creationId xmlns:p14="http://schemas.microsoft.com/office/powerpoint/2010/main" val="3125021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altLang="en-US" dirty="0"/>
          </a:p>
        </p:txBody>
      </p:sp>
      <p:sp>
        <p:nvSpPr>
          <p:cNvPr id="7" name="Slide Number Placeholder 5"/>
          <p:cNvSpPr>
            <a:spLocks noGrp="1"/>
          </p:cNvSpPr>
          <p:nvPr>
            <p:ph type="sldNum" sz="quarter" idx="12"/>
          </p:nvPr>
        </p:nvSpPr>
        <p:spPr/>
        <p:txBody>
          <a:bodyPr/>
          <a:lstStyle>
            <a:lvl1pPr>
              <a:defRPr/>
            </a:lvl1pPr>
          </a:lstStyle>
          <a:p>
            <a:fld id="{286B7AAF-1393-41B3-BC72-D14D84A6776A}" type="slidenum">
              <a:rPr lang="en-US" altLang="en-US"/>
              <a:pPr/>
              <a:t>‹#›</a:t>
            </a:fld>
            <a:endParaRPr lang="en-US" altLang="en-US" dirty="0"/>
          </a:p>
        </p:txBody>
      </p:sp>
    </p:spTree>
    <p:extLst>
      <p:ext uri="{BB962C8B-B14F-4D97-AF65-F5344CB8AC3E}">
        <p14:creationId xmlns:p14="http://schemas.microsoft.com/office/powerpoint/2010/main" val="279382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pPr>
              <a:defRPr/>
            </a:pPr>
            <a:endParaRPr lang="en-US" alt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pPr>
              <a:defRPr/>
            </a:pPr>
            <a:endParaRPr lang="en-US" alt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38F7B19B-04C6-43D1-9D98-673BD0962E16}"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2813" rtl="0" eaLnBrk="0" fontAlgn="base" hangingPunct="0">
        <a:spcBef>
          <a:spcPct val="0"/>
        </a:spcBef>
        <a:spcAft>
          <a:spcPct val="0"/>
        </a:spcAft>
        <a:defRPr sz="4400" kern="1200">
          <a:solidFill>
            <a:schemeClr val="tx1"/>
          </a:solidFill>
          <a:latin typeface="+mj-lt"/>
          <a:ea typeface="+mj-ea"/>
          <a:cs typeface="+mj-cs"/>
        </a:defRPr>
      </a:lvl1pPr>
      <a:lvl2pPr algn="ctr" defTabSz="912813" rtl="0" eaLnBrk="0" fontAlgn="base" hangingPunct="0">
        <a:spcBef>
          <a:spcPct val="0"/>
        </a:spcBef>
        <a:spcAft>
          <a:spcPct val="0"/>
        </a:spcAft>
        <a:defRPr sz="4400">
          <a:solidFill>
            <a:schemeClr val="tx1"/>
          </a:solidFill>
          <a:latin typeface="Calibri" pitchFamily="34" charset="0"/>
        </a:defRPr>
      </a:lvl2pPr>
      <a:lvl3pPr algn="ctr" defTabSz="912813" rtl="0" eaLnBrk="0" fontAlgn="base" hangingPunct="0">
        <a:spcBef>
          <a:spcPct val="0"/>
        </a:spcBef>
        <a:spcAft>
          <a:spcPct val="0"/>
        </a:spcAft>
        <a:defRPr sz="4400">
          <a:solidFill>
            <a:schemeClr val="tx1"/>
          </a:solidFill>
          <a:latin typeface="Calibri" pitchFamily="34" charset="0"/>
        </a:defRPr>
      </a:lvl3pPr>
      <a:lvl4pPr algn="ctr" defTabSz="912813" rtl="0" eaLnBrk="0" fontAlgn="base" hangingPunct="0">
        <a:spcBef>
          <a:spcPct val="0"/>
        </a:spcBef>
        <a:spcAft>
          <a:spcPct val="0"/>
        </a:spcAft>
        <a:defRPr sz="4400">
          <a:solidFill>
            <a:schemeClr val="tx1"/>
          </a:solidFill>
          <a:latin typeface="Calibri" pitchFamily="34" charset="0"/>
        </a:defRPr>
      </a:lvl4pPr>
      <a:lvl5pPr algn="ctr" defTabSz="912813" rtl="0" eaLnBrk="0" fontAlgn="base" hangingPunct="0">
        <a:spcBef>
          <a:spcPct val="0"/>
        </a:spcBef>
        <a:spcAft>
          <a:spcPct val="0"/>
        </a:spcAft>
        <a:defRPr sz="4400">
          <a:solidFill>
            <a:schemeClr val="tx1"/>
          </a:solidFill>
          <a:latin typeface="Calibri" pitchFamily="34" charset="0"/>
        </a:defRPr>
      </a:lvl5pPr>
      <a:lvl6pPr marL="457200" algn="ctr" defTabSz="912813" rtl="0" fontAlgn="base">
        <a:spcBef>
          <a:spcPct val="0"/>
        </a:spcBef>
        <a:spcAft>
          <a:spcPct val="0"/>
        </a:spcAft>
        <a:defRPr sz="4400">
          <a:solidFill>
            <a:schemeClr val="tx1"/>
          </a:solidFill>
          <a:latin typeface="Calibri" pitchFamily="34" charset="0"/>
        </a:defRPr>
      </a:lvl6pPr>
      <a:lvl7pPr marL="914400" algn="ctr" defTabSz="912813" rtl="0" fontAlgn="base">
        <a:spcBef>
          <a:spcPct val="0"/>
        </a:spcBef>
        <a:spcAft>
          <a:spcPct val="0"/>
        </a:spcAft>
        <a:defRPr sz="4400">
          <a:solidFill>
            <a:schemeClr val="tx1"/>
          </a:solidFill>
          <a:latin typeface="Calibri" pitchFamily="34" charset="0"/>
        </a:defRPr>
      </a:lvl7pPr>
      <a:lvl8pPr marL="1371600" algn="ctr" defTabSz="912813" rtl="0" fontAlgn="base">
        <a:spcBef>
          <a:spcPct val="0"/>
        </a:spcBef>
        <a:spcAft>
          <a:spcPct val="0"/>
        </a:spcAft>
        <a:defRPr sz="4400">
          <a:solidFill>
            <a:schemeClr val="tx1"/>
          </a:solidFill>
          <a:latin typeface="Calibri" pitchFamily="34" charset="0"/>
        </a:defRPr>
      </a:lvl8pPr>
      <a:lvl9pPr marL="1828800" algn="ctr" defTabSz="912813" rtl="0" fontAlgn="base">
        <a:spcBef>
          <a:spcPct val="0"/>
        </a:spcBef>
        <a:spcAft>
          <a:spcPct val="0"/>
        </a:spcAft>
        <a:defRPr sz="4400">
          <a:solidFill>
            <a:schemeClr val="tx1"/>
          </a:solidFill>
          <a:latin typeface="Calibri" pitchFamily="34" charset="0"/>
        </a:defRPr>
      </a:lvl9pPr>
    </p:titleStyle>
    <p:bodyStyle>
      <a:lvl1pPr marL="341313" indent="-342900" algn="l" defTabSz="912813"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363" indent="-285750" algn="l" defTabSz="912813"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413" indent="-228600" algn="l" defTabSz="91281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613" indent="-228600"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5813" indent="-228600"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pPr>
              <a:defRPr/>
            </a:pPr>
            <a:endParaRPr lang="en-US" alt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pPr>
              <a:defRPr/>
            </a:pPr>
            <a:endParaRPr lang="en-US" alt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38F7B19B-04C6-43D1-9D98-673BD0962E16}" type="slidenum">
              <a:rPr lang="en-US" altLang="en-US" smtClean="0"/>
              <a:pPr/>
              <a:t>‹#›</a:t>
            </a:fld>
            <a:endParaRPr lang="en-US" altLang="en-US" dirty="0"/>
          </a:p>
        </p:txBody>
      </p:sp>
    </p:spTree>
    <p:extLst>
      <p:ext uri="{BB962C8B-B14F-4D97-AF65-F5344CB8AC3E}">
        <p14:creationId xmlns:p14="http://schemas.microsoft.com/office/powerpoint/2010/main" val="15869983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ctr" defTabSz="912813" rtl="0" eaLnBrk="0" fontAlgn="base" hangingPunct="0">
        <a:spcBef>
          <a:spcPct val="0"/>
        </a:spcBef>
        <a:spcAft>
          <a:spcPct val="0"/>
        </a:spcAft>
        <a:defRPr sz="4400" kern="1200">
          <a:solidFill>
            <a:schemeClr val="tx1"/>
          </a:solidFill>
          <a:latin typeface="+mj-lt"/>
          <a:ea typeface="+mj-ea"/>
          <a:cs typeface="+mj-cs"/>
        </a:defRPr>
      </a:lvl1pPr>
      <a:lvl2pPr algn="ctr" defTabSz="912813" rtl="0" eaLnBrk="0" fontAlgn="base" hangingPunct="0">
        <a:spcBef>
          <a:spcPct val="0"/>
        </a:spcBef>
        <a:spcAft>
          <a:spcPct val="0"/>
        </a:spcAft>
        <a:defRPr sz="4400">
          <a:solidFill>
            <a:schemeClr val="tx1"/>
          </a:solidFill>
          <a:latin typeface="Calibri" pitchFamily="34" charset="0"/>
        </a:defRPr>
      </a:lvl2pPr>
      <a:lvl3pPr algn="ctr" defTabSz="912813" rtl="0" eaLnBrk="0" fontAlgn="base" hangingPunct="0">
        <a:spcBef>
          <a:spcPct val="0"/>
        </a:spcBef>
        <a:spcAft>
          <a:spcPct val="0"/>
        </a:spcAft>
        <a:defRPr sz="4400">
          <a:solidFill>
            <a:schemeClr val="tx1"/>
          </a:solidFill>
          <a:latin typeface="Calibri" pitchFamily="34" charset="0"/>
        </a:defRPr>
      </a:lvl3pPr>
      <a:lvl4pPr algn="ctr" defTabSz="912813" rtl="0" eaLnBrk="0" fontAlgn="base" hangingPunct="0">
        <a:spcBef>
          <a:spcPct val="0"/>
        </a:spcBef>
        <a:spcAft>
          <a:spcPct val="0"/>
        </a:spcAft>
        <a:defRPr sz="4400">
          <a:solidFill>
            <a:schemeClr val="tx1"/>
          </a:solidFill>
          <a:latin typeface="Calibri" pitchFamily="34" charset="0"/>
        </a:defRPr>
      </a:lvl4pPr>
      <a:lvl5pPr algn="ctr" defTabSz="912813" rtl="0" eaLnBrk="0" fontAlgn="base" hangingPunct="0">
        <a:spcBef>
          <a:spcPct val="0"/>
        </a:spcBef>
        <a:spcAft>
          <a:spcPct val="0"/>
        </a:spcAft>
        <a:defRPr sz="4400">
          <a:solidFill>
            <a:schemeClr val="tx1"/>
          </a:solidFill>
          <a:latin typeface="Calibri" pitchFamily="34" charset="0"/>
        </a:defRPr>
      </a:lvl5pPr>
      <a:lvl6pPr marL="457200" algn="ctr" defTabSz="912813" rtl="0" fontAlgn="base">
        <a:spcBef>
          <a:spcPct val="0"/>
        </a:spcBef>
        <a:spcAft>
          <a:spcPct val="0"/>
        </a:spcAft>
        <a:defRPr sz="4400">
          <a:solidFill>
            <a:schemeClr val="tx1"/>
          </a:solidFill>
          <a:latin typeface="Calibri" pitchFamily="34" charset="0"/>
        </a:defRPr>
      </a:lvl6pPr>
      <a:lvl7pPr marL="914400" algn="ctr" defTabSz="912813" rtl="0" fontAlgn="base">
        <a:spcBef>
          <a:spcPct val="0"/>
        </a:spcBef>
        <a:spcAft>
          <a:spcPct val="0"/>
        </a:spcAft>
        <a:defRPr sz="4400">
          <a:solidFill>
            <a:schemeClr val="tx1"/>
          </a:solidFill>
          <a:latin typeface="Calibri" pitchFamily="34" charset="0"/>
        </a:defRPr>
      </a:lvl7pPr>
      <a:lvl8pPr marL="1371600" algn="ctr" defTabSz="912813" rtl="0" fontAlgn="base">
        <a:spcBef>
          <a:spcPct val="0"/>
        </a:spcBef>
        <a:spcAft>
          <a:spcPct val="0"/>
        </a:spcAft>
        <a:defRPr sz="4400">
          <a:solidFill>
            <a:schemeClr val="tx1"/>
          </a:solidFill>
          <a:latin typeface="Calibri" pitchFamily="34" charset="0"/>
        </a:defRPr>
      </a:lvl8pPr>
      <a:lvl9pPr marL="1828800" algn="ctr" defTabSz="912813" rtl="0" fontAlgn="base">
        <a:spcBef>
          <a:spcPct val="0"/>
        </a:spcBef>
        <a:spcAft>
          <a:spcPct val="0"/>
        </a:spcAft>
        <a:defRPr sz="4400">
          <a:solidFill>
            <a:schemeClr val="tx1"/>
          </a:solidFill>
          <a:latin typeface="Calibri" pitchFamily="34" charset="0"/>
        </a:defRPr>
      </a:lvl9pPr>
    </p:titleStyle>
    <p:bodyStyle>
      <a:lvl1pPr marL="341313" indent="-342900" algn="l" defTabSz="912813"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363" indent="-285750" algn="l" defTabSz="912813"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413" indent="-228600" algn="l" defTabSz="91281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613" indent="-228600"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5813" indent="-228600"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7E451A-D9D0-4EBA-9B81-03BC733C41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454B710-5E41-47AF-B1F8-D9446B2B8B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1952FE-E6F4-4C44-BC60-C3D2FE039C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3C9E88-60CA-4C5E-B719-9BB23FFF6E24}" type="datetime1">
              <a:rPr lang="en-US" smtClean="0"/>
              <a:t>10/26/2020</a:t>
            </a:fld>
            <a:endParaRPr lang="en-US" dirty="0"/>
          </a:p>
        </p:txBody>
      </p:sp>
      <p:sp>
        <p:nvSpPr>
          <p:cNvPr id="5" name="Footer Placeholder 4">
            <a:extLst>
              <a:ext uri="{FF2B5EF4-FFF2-40B4-BE49-F238E27FC236}">
                <a16:creationId xmlns:a16="http://schemas.microsoft.com/office/drawing/2014/main" id="{911E4926-6D81-4311-A802-D952E38A50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65411049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24.xml"/><Relationship Id="rId6" Type="http://schemas.openxmlformats.org/officeDocument/2006/relationships/image" Target="../media/image25.jpeg"/><Relationship Id="rId5" Type="http://schemas.openxmlformats.org/officeDocument/2006/relationships/image" Target="../media/image29.svg"/><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31.svg"/><Relationship Id="rId7" Type="http://schemas.openxmlformats.org/officeDocument/2006/relationships/image" Target="../media/image35.svg"/><Relationship Id="rId2" Type="http://schemas.openxmlformats.org/officeDocument/2006/relationships/image" Target="../media/image30.png"/><Relationship Id="rId1" Type="http://schemas.openxmlformats.org/officeDocument/2006/relationships/slideLayout" Target="../slideLayouts/slideLayout24.xml"/><Relationship Id="rId6" Type="http://schemas.openxmlformats.org/officeDocument/2006/relationships/image" Target="../media/image34.png"/><Relationship Id="rId5" Type="http://schemas.openxmlformats.org/officeDocument/2006/relationships/image" Target="../media/image33.svg"/><Relationship Id="rId10" Type="http://schemas.openxmlformats.org/officeDocument/2006/relationships/image" Target="../media/image37.svg"/><Relationship Id="rId4" Type="http://schemas.openxmlformats.org/officeDocument/2006/relationships/image" Target="../media/image32.png"/><Relationship Id="rId9"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5.jpeg"/><Relationship Id="rId7" Type="http://schemas.openxmlformats.org/officeDocument/2006/relationships/diagramColors" Target="../diagrams/colors3.xml"/><Relationship Id="rId2" Type="http://schemas.openxmlformats.org/officeDocument/2006/relationships/notesSlide" Target="../notesSlides/notesSlide24.xml"/><Relationship Id="rId1" Type="http://schemas.openxmlformats.org/officeDocument/2006/relationships/slideLayout" Target="../slideLayouts/slideLayout29.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3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5.jpeg"/><Relationship Id="rId7" Type="http://schemas.openxmlformats.org/officeDocument/2006/relationships/diagramColors" Target="../diagrams/colors4.xml"/><Relationship Id="rId2" Type="http://schemas.openxmlformats.org/officeDocument/2006/relationships/notesSlide" Target="../notesSlides/notesSlide25.xml"/><Relationship Id="rId1" Type="http://schemas.openxmlformats.org/officeDocument/2006/relationships/slideLayout" Target="../slideLayouts/slideLayout29.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32.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5.jpeg"/><Relationship Id="rId7" Type="http://schemas.openxmlformats.org/officeDocument/2006/relationships/diagramColors" Target="../diagrams/colors5.xml"/><Relationship Id="rId2" Type="http://schemas.openxmlformats.org/officeDocument/2006/relationships/notesSlide" Target="../notesSlides/notesSlide26.xml"/><Relationship Id="rId1" Type="http://schemas.openxmlformats.org/officeDocument/2006/relationships/slideLayout" Target="../slideLayouts/slideLayout29.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25.jpeg"/><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25.jpeg"/><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5.jpeg"/><Relationship Id="rId7" Type="http://schemas.openxmlformats.org/officeDocument/2006/relationships/diagramColors" Target="../diagrams/colors6.xml"/><Relationship Id="rId2" Type="http://schemas.openxmlformats.org/officeDocument/2006/relationships/notesSlide" Target="../notesSlides/notesSlide27.xml"/><Relationship Id="rId1" Type="http://schemas.openxmlformats.org/officeDocument/2006/relationships/slideLayout" Target="../slideLayouts/slideLayout29.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37.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5.jpeg"/><Relationship Id="rId7" Type="http://schemas.openxmlformats.org/officeDocument/2006/relationships/diagramColors" Target="../diagrams/colors7.xml"/><Relationship Id="rId2" Type="http://schemas.openxmlformats.org/officeDocument/2006/relationships/notesSlide" Target="../notesSlides/notesSlide28.xml"/><Relationship Id="rId1" Type="http://schemas.openxmlformats.org/officeDocument/2006/relationships/slideLayout" Target="../slideLayouts/slideLayout29.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 Id="rId9" Type="http://schemas.openxmlformats.org/officeDocument/2006/relationships/image" Target="../media/image40.png"/></Relationships>
</file>

<file path=ppt/slides/_rels/slide38.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25.jpeg"/><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25.jpe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25.jpeg"/><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25.jpeg"/><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25.jpeg"/><Relationship Id="rId7" Type="http://schemas.openxmlformats.org/officeDocument/2006/relationships/image" Target="../media/image49.svg"/><Relationship Id="rId2" Type="http://schemas.openxmlformats.org/officeDocument/2006/relationships/image" Target="../media/image45.png"/><Relationship Id="rId1" Type="http://schemas.openxmlformats.org/officeDocument/2006/relationships/slideLayout" Target="../slideLayouts/slideLayout29.xml"/><Relationship Id="rId6" Type="http://schemas.openxmlformats.org/officeDocument/2006/relationships/image" Target="../media/image48.png"/><Relationship Id="rId11" Type="http://schemas.openxmlformats.org/officeDocument/2006/relationships/image" Target="../media/image53.svg"/><Relationship Id="rId5" Type="http://schemas.openxmlformats.org/officeDocument/2006/relationships/image" Target="../media/image47.sv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svg"/></Relationships>
</file>

<file path=ppt/slides/_rels/slide45.xml.rels><?xml version="1.0" encoding="UTF-8" standalone="yes"?>
<Relationships xmlns="http://schemas.openxmlformats.org/package/2006/relationships"><Relationship Id="rId8" Type="http://schemas.openxmlformats.org/officeDocument/2006/relationships/image" Target="../media/image59.sv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25.jpeg"/><Relationship Id="rId1" Type="http://schemas.openxmlformats.org/officeDocument/2006/relationships/slideLayout" Target="../slideLayouts/slideLayout29.xml"/><Relationship Id="rId6" Type="http://schemas.openxmlformats.org/officeDocument/2006/relationships/image" Target="../media/image57.svg"/><Relationship Id="rId5" Type="http://schemas.openxmlformats.org/officeDocument/2006/relationships/image" Target="../media/image56.png"/><Relationship Id="rId10" Type="http://schemas.openxmlformats.org/officeDocument/2006/relationships/image" Target="../media/image61.svg"/><Relationship Id="rId4" Type="http://schemas.openxmlformats.org/officeDocument/2006/relationships/image" Target="../media/image55.svg"/><Relationship Id="rId9" Type="http://schemas.openxmlformats.org/officeDocument/2006/relationships/image" Target="../media/image60.png"/></Relationships>
</file>

<file path=ppt/slides/_rels/slide46.xml.rels><?xml version="1.0" encoding="UTF-8" standalone="yes"?>
<Relationships xmlns="http://schemas.openxmlformats.org/package/2006/relationships"><Relationship Id="rId8" Type="http://schemas.openxmlformats.org/officeDocument/2006/relationships/image" Target="../media/image67.sv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image" Target="../media/image25.jpeg"/><Relationship Id="rId1" Type="http://schemas.openxmlformats.org/officeDocument/2006/relationships/slideLayout" Target="../slideLayouts/slideLayout29.xml"/><Relationship Id="rId6" Type="http://schemas.openxmlformats.org/officeDocument/2006/relationships/image" Target="../media/image65.svg"/><Relationship Id="rId5" Type="http://schemas.openxmlformats.org/officeDocument/2006/relationships/image" Target="../media/image64.png"/><Relationship Id="rId10" Type="http://schemas.openxmlformats.org/officeDocument/2006/relationships/image" Target="../media/image69.svg"/><Relationship Id="rId4" Type="http://schemas.openxmlformats.org/officeDocument/2006/relationships/image" Target="../media/image63.svg"/><Relationship Id="rId9" Type="http://schemas.openxmlformats.org/officeDocument/2006/relationships/image" Target="../media/image68.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emf"/></Relationships>
</file>

<file path=ppt/slides/_rels/slide50.xml.rels><?xml version="1.0" encoding="UTF-8" standalone="yes"?>
<Relationships xmlns="http://schemas.openxmlformats.org/package/2006/relationships"><Relationship Id="rId3" Type="http://schemas.openxmlformats.org/officeDocument/2006/relationships/hyperlink" Target="mailto:Tdiehl@greenplayllc.com" TargetMode="External"/><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71.gi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2550BE34-C2B8-49B8-8519-67A8CAD51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57" name="Rectangle 56">
            <a:extLst>
              <a:ext uri="{FF2B5EF4-FFF2-40B4-BE49-F238E27FC236}">
                <a16:creationId xmlns:a16="http://schemas.microsoft.com/office/drawing/2014/main" id="{A7457DD9-5A45-400A-AB4B-4B4EDECA2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36512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AAEF59D2-6474-4E4A-8BE9-2CB893A7C2DF}"/>
              </a:ext>
            </a:extLst>
          </p:cNvPr>
          <p:cNvSpPr txBox="1"/>
          <p:nvPr/>
        </p:nvSpPr>
        <p:spPr>
          <a:xfrm>
            <a:off x="6248690" y="584200"/>
            <a:ext cx="5092410" cy="1638300"/>
          </a:xfrm>
          <a:prstGeom prst="rect">
            <a:avLst/>
          </a:prstGeom>
        </p:spPr>
        <p:txBody>
          <a:bodyPr vert="horz" wrap="square" lIns="91440" tIns="45720" rIns="91440" bIns="45720" rtlCol="0" anchor="t">
            <a:normAutofit fontScale="85000" lnSpcReduction="10000"/>
          </a:bodyPr>
          <a:lstStyle/>
          <a:p>
            <a:pPr>
              <a:lnSpc>
                <a:spcPct val="90000"/>
              </a:lnSpc>
              <a:spcAft>
                <a:spcPts val="600"/>
              </a:spcAft>
            </a:pPr>
            <a:r>
              <a:rPr lang="en-US" sz="2800" kern="1200" dirty="0">
                <a:solidFill>
                  <a:schemeClr val="tx1"/>
                </a:solidFill>
                <a:latin typeface="+mj-lt"/>
                <a:ea typeface="+mj-ea"/>
                <a:cs typeface="+mj-cs"/>
              </a:rPr>
              <a:t>Fairbanks North Star Borough </a:t>
            </a:r>
          </a:p>
          <a:p>
            <a:pPr>
              <a:lnSpc>
                <a:spcPct val="90000"/>
              </a:lnSpc>
              <a:spcAft>
                <a:spcPts val="600"/>
              </a:spcAft>
            </a:pPr>
            <a:r>
              <a:rPr lang="en-US" sz="2800" kern="1200" dirty="0">
                <a:solidFill>
                  <a:schemeClr val="tx1"/>
                </a:solidFill>
                <a:latin typeface="+mj-lt"/>
                <a:ea typeface="+mj-ea"/>
                <a:cs typeface="+mj-cs"/>
              </a:rPr>
              <a:t>Parks &amp; Recreation</a:t>
            </a:r>
          </a:p>
          <a:p>
            <a:pPr>
              <a:lnSpc>
                <a:spcPct val="90000"/>
              </a:lnSpc>
              <a:spcAft>
                <a:spcPts val="600"/>
              </a:spcAft>
            </a:pPr>
            <a:r>
              <a:rPr lang="en-US" sz="2800" kern="1200" dirty="0">
                <a:solidFill>
                  <a:schemeClr val="tx1"/>
                </a:solidFill>
                <a:latin typeface="+mj-lt"/>
                <a:ea typeface="+mj-ea"/>
                <a:cs typeface="+mj-cs"/>
              </a:rPr>
              <a:t>Carlson Center Feasibility Study</a:t>
            </a:r>
          </a:p>
          <a:p>
            <a:pPr>
              <a:lnSpc>
                <a:spcPct val="90000"/>
              </a:lnSpc>
              <a:spcAft>
                <a:spcPts val="600"/>
              </a:spcAft>
            </a:pPr>
            <a:r>
              <a:rPr lang="en-US" sz="2800" kern="1200" dirty="0">
                <a:solidFill>
                  <a:schemeClr val="tx1"/>
                </a:solidFill>
                <a:latin typeface="+mj-lt"/>
                <a:ea typeface="+mj-ea"/>
                <a:cs typeface="+mj-cs"/>
              </a:rPr>
              <a:t>Findings Presentation October 29, 2020</a:t>
            </a:r>
          </a:p>
        </p:txBody>
      </p:sp>
      <p:sp>
        <p:nvSpPr>
          <p:cNvPr id="59" name="Rectangle 58">
            <a:extLst>
              <a:ext uri="{FF2B5EF4-FFF2-40B4-BE49-F238E27FC236}">
                <a16:creationId xmlns:a16="http://schemas.microsoft.com/office/drawing/2014/main" id="{441CF7D6-A660-431A-B0BB-140A0D555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105773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61" name="Rectangle 60">
            <a:extLst>
              <a:ext uri="{FF2B5EF4-FFF2-40B4-BE49-F238E27FC236}">
                <a16:creationId xmlns:a16="http://schemas.microsoft.com/office/drawing/2014/main" id="{0570A85B-3810-4F95-97B0-CBF4CCDB3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140063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4" name="Slide Number Placeholder 3">
            <a:extLst>
              <a:ext uri="{FF2B5EF4-FFF2-40B4-BE49-F238E27FC236}">
                <a16:creationId xmlns:a16="http://schemas.microsoft.com/office/drawing/2014/main" id="{D9BF1A45-D445-4399-80FB-CC038C016C07}"/>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BC98C032-18C9-434A-BBC6-71D413CE025A}" type="slidenum">
              <a:rPr lang="en-US" altLang="en-US">
                <a:solidFill>
                  <a:schemeClr val="tx1">
                    <a:lumMod val="50000"/>
                    <a:lumOff val="50000"/>
                  </a:schemeClr>
                </a:solidFill>
                <a:latin typeface="+mn-lt"/>
              </a:rPr>
              <a:pPr>
                <a:spcAft>
                  <a:spcPts val="600"/>
                </a:spcAft>
              </a:pPr>
              <a:t>1</a:t>
            </a:fld>
            <a:endParaRPr lang="en-US" altLang="en-US" dirty="0">
              <a:solidFill>
                <a:schemeClr val="tx1">
                  <a:lumMod val="50000"/>
                  <a:lumOff val="50000"/>
                </a:schemeClr>
              </a:solidFill>
              <a:latin typeface="+mn-lt"/>
            </a:endParaRPr>
          </a:p>
        </p:txBody>
      </p:sp>
      <p:pic>
        <p:nvPicPr>
          <p:cNvPr id="7" name="Picture 6">
            <a:extLst>
              <a:ext uri="{FF2B5EF4-FFF2-40B4-BE49-F238E27FC236}">
                <a16:creationId xmlns:a16="http://schemas.microsoft.com/office/drawing/2014/main" id="{DD9CA55B-9ADD-4A9C-A801-DAB970E5B7A2}"/>
              </a:ext>
            </a:extLst>
          </p:cNvPr>
          <p:cNvPicPr>
            <a:picLocks noChangeAspect="1"/>
          </p:cNvPicPr>
          <p:nvPr/>
        </p:nvPicPr>
        <p:blipFill>
          <a:blip r:embed="rId2"/>
          <a:stretch>
            <a:fillRect/>
          </a:stretch>
        </p:blipFill>
        <p:spPr>
          <a:xfrm>
            <a:off x="457110" y="5476670"/>
            <a:ext cx="2921179" cy="1081603"/>
          </a:xfrm>
          <a:prstGeom prst="rect">
            <a:avLst/>
          </a:prstGeom>
        </p:spPr>
      </p:pic>
      <p:pic>
        <p:nvPicPr>
          <p:cNvPr id="10" name="Picture 9">
            <a:extLst>
              <a:ext uri="{FF2B5EF4-FFF2-40B4-BE49-F238E27FC236}">
                <a16:creationId xmlns:a16="http://schemas.microsoft.com/office/drawing/2014/main" id="{84970E36-A7D4-458B-BED7-C729EF83CFF5}"/>
              </a:ext>
            </a:extLst>
          </p:cNvPr>
          <p:cNvPicPr>
            <a:picLocks noChangeAspect="1"/>
          </p:cNvPicPr>
          <p:nvPr/>
        </p:nvPicPr>
        <p:blipFill>
          <a:blip r:embed="rId3"/>
          <a:stretch>
            <a:fillRect/>
          </a:stretch>
        </p:blipFill>
        <p:spPr>
          <a:xfrm>
            <a:off x="3216976" y="719221"/>
            <a:ext cx="1666787" cy="1368258"/>
          </a:xfrm>
          <a:prstGeom prst="rect">
            <a:avLst/>
          </a:prstGeom>
        </p:spPr>
      </p:pic>
      <p:pic>
        <p:nvPicPr>
          <p:cNvPr id="3" name="Picture 2">
            <a:extLst>
              <a:ext uri="{FF2B5EF4-FFF2-40B4-BE49-F238E27FC236}">
                <a16:creationId xmlns:a16="http://schemas.microsoft.com/office/drawing/2014/main" id="{ED4B4A44-864C-4F00-BBBD-3F3D2B4DF683}"/>
              </a:ext>
            </a:extLst>
          </p:cNvPr>
          <p:cNvPicPr>
            <a:picLocks noChangeAspect="1"/>
          </p:cNvPicPr>
          <p:nvPr/>
        </p:nvPicPr>
        <p:blipFill rotWithShape="1">
          <a:blip r:embed="rId4"/>
          <a:srcRect b="13236"/>
          <a:stretch/>
        </p:blipFill>
        <p:spPr>
          <a:xfrm>
            <a:off x="554416" y="2808538"/>
            <a:ext cx="2823873" cy="2413535"/>
          </a:xfrm>
          <a:prstGeom prst="rect">
            <a:avLst/>
          </a:prstGeom>
        </p:spPr>
      </p:pic>
      <p:pic>
        <p:nvPicPr>
          <p:cNvPr id="11" name="Picture 10">
            <a:extLst>
              <a:ext uri="{FF2B5EF4-FFF2-40B4-BE49-F238E27FC236}">
                <a16:creationId xmlns:a16="http://schemas.microsoft.com/office/drawing/2014/main" id="{4115F608-22C7-418C-A876-63EDDAEBA461}"/>
              </a:ext>
            </a:extLst>
          </p:cNvPr>
          <p:cNvPicPr>
            <a:picLocks noChangeAspect="1"/>
          </p:cNvPicPr>
          <p:nvPr/>
        </p:nvPicPr>
        <p:blipFill>
          <a:blip r:embed="rId5"/>
          <a:stretch>
            <a:fillRect/>
          </a:stretch>
        </p:blipFill>
        <p:spPr>
          <a:xfrm>
            <a:off x="1111250" y="596900"/>
            <a:ext cx="1612900" cy="1612900"/>
          </a:xfrm>
          <a:prstGeom prst="rect">
            <a:avLst/>
          </a:prstGeom>
        </p:spPr>
      </p:pic>
      <p:pic>
        <p:nvPicPr>
          <p:cNvPr id="6" name="Picture 5">
            <a:extLst>
              <a:ext uri="{FF2B5EF4-FFF2-40B4-BE49-F238E27FC236}">
                <a16:creationId xmlns:a16="http://schemas.microsoft.com/office/drawing/2014/main" id="{E5C7F078-CC7C-4662-AB19-E7098FCBD2CA}"/>
              </a:ext>
            </a:extLst>
          </p:cNvPr>
          <p:cNvPicPr>
            <a:picLocks noChangeAspect="1"/>
          </p:cNvPicPr>
          <p:nvPr/>
        </p:nvPicPr>
        <p:blipFill>
          <a:blip r:embed="rId6"/>
          <a:stretch>
            <a:fillRect/>
          </a:stretch>
        </p:blipFill>
        <p:spPr>
          <a:xfrm>
            <a:off x="7210535" y="3154628"/>
            <a:ext cx="5316200" cy="2302323"/>
          </a:xfrm>
          <a:prstGeom prst="rect">
            <a:avLst/>
          </a:prstGeom>
        </p:spPr>
      </p:pic>
      <p:pic>
        <p:nvPicPr>
          <p:cNvPr id="12" name="Picture 11">
            <a:extLst>
              <a:ext uri="{FF2B5EF4-FFF2-40B4-BE49-F238E27FC236}">
                <a16:creationId xmlns:a16="http://schemas.microsoft.com/office/drawing/2014/main" id="{1BC68125-F9EA-472F-BF3B-0E36F95FDE43}"/>
              </a:ext>
            </a:extLst>
          </p:cNvPr>
          <p:cNvPicPr>
            <a:picLocks noChangeAspect="1"/>
          </p:cNvPicPr>
          <p:nvPr/>
        </p:nvPicPr>
        <p:blipFill>
          <a:blip r:embed="rId7"/>
          <a:stretch>
            <a:fillRect/>
          </a:stretch>
        </p:blipFill>
        <p:spPr>
          <a:xfrm>
            <a:off x="4032429" y="3703372"/>
            <a:ext cx="3178106" cy="3104197"/>
          </a:xfrm>
          <a:prstGeom prst="rect">
            <a:avLst/>
          </a:prstGeom>
        </p:spPr>
      </p:pic>
    </p:spTree>
    <p:extLst>
      <p:ext uri="{BB962C8B-B14F-4D97-AF65-F5344CB8AC3E}">
        <p14:creationId xmlns:p14="http://schemas.microsoft.com/office/powerpoint/2010/main" val="336647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12192000" cy="572734"/>
          </a:xfrm>
          <a:prstGeom prst="rect">
            <a:avLst/>
          </a:prstGeom>
          <a:solidFill>
            <a:srgbClr val="0070C0"/>
          </a:solidFill>
        </p:spPr>
        <p:style>
          <a:lnRef idx="2">
            <a:schemeClr val="accent3">
              <a:shade val="50000"/>
            </a:schemeClr>
          </a:lnRef>
          <a:fillRef idx="1">
            <a:schemeClr val="accent3"/>
          </a:fillRef>
          <a:effectRef idx="0">
            <a:schemeClr val="accent3"/>
          </a:effectRef>
          <a:fontRef idx="minor">
            <a:schemeClr val="lt1"/>
          </a:fontRef>
        </p:style>
        <p:txBody>
          <a:bodyPr lIns="91429" tIns="45714" rIns="91429" bIns="45714" anchor="ctr"/>
          <a:lstStyle/>
          <a:p>
            <a:pPr algn="ctr" defTabSz="912813" eaLnBrk="0" hangingPunct="0"/>
            <a:r>
              <a:rPr lang="en-US" sz="3200" b="1" dirty="0">
                <a:solidFill>
                  <a:schemeClr val="bg1"/>
                </a:solidFill>
                <a:latin typeface="+mj-lt"/>
              </a:rPr>
              <a:t>FNSB Carlson Center Alternative Providers Map</a:t>
            </a:r>
          </a:p>
        </p:txBody>
      </p:sp>
      <p:pic>
        <p:nvPicPr>
          <p:cNvPr id="3" name="Picture 2">
            <a:extLst>
              <a:ext uri="{FF2B5EF4-FFF2-40B4-BE49-F238E27FC236}">
                <a16:creationId xmlns:a16="http://schemas.microsoft.com/office/drawing/2014/main" id="{72A0FC41-7959-4305-B086-0CA3EA9883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9062" y="572734"/>
            <a:ext cx="8133875" cy="6285266"/>
          </a:xfrm>
          <a:prstGeom prst="rect">
            <a:avLst/>
          </a:prstGeom>
        </p:spPr>
      </p:pic>
    </p:spTree>
    <p:extLst>
      <p:ext uri="{BB962C8B-B14F-4D97-AF65-F5344CB8AC3E}">
        <p14:creationId xmlns:p14="http://schemas.microsoft.com/office/powerpoint/2010/main" val="3904695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12192000" cy="572734"/>
          </a:xfrm>
          <a:prstGeom prst="rect">
            <a:avLst/>
          </a:prstGeom>
          <a:solidFill>
            <a:srgbClr val="0070C0"/>
          </a:solidFill>
        </p:spPr>
        <p:style>
          <a:lnRef idx="2">
            <a:schemeClr val="accent3">
              <a:shade val="50000"/>
            </a:schemeClr>
          </a:lnRef>
          <a:fillRef idx="1">
            <a:schemeClr val="accent3"/>
          </a:fillRef>
          <a:effectRef idx="0">
            <a:schemeClr val="accent3"/>
          </a:effectRef>
          <a:fontRef idx="minor">
            <a:schemeClr val="lt1"/>
          </a:fontRef>
        </p:style>
        <p:txBody>
          <a:bodyPr lIns="91429" tIns="45714" rIns="91429" bIns="45714" anchor="ctr"/>
          <a:lstStyle/>
          <a:p>
            <a:pPr algn="ctr" defTabSz="912813" eaLnBrk="0" hangingPunct="0"/>
            <a:r>
              <a:rPr lang="en-US" sz="3200" b="1" dirty="0">
                <a:solidFill>
                  <a:schemeClr val="bg1"/>
                </a:solidFill>
                <a:latin typeface="+mj-lt"/>
              </a:rPr>
              <a:t>FNSB Carlson Center Surrounding Fitness Centers Map</a:t>
            </a:r>
          </a:p>
        </p:txBody>
      </p:sp>
      <p:pic>
        <p:nvPicPr>
          <p:cNvPr id="4" name="Picture 3">
            <a:extLst>
              <a:ext uri="{FF2B5EF4-FFF2-40B4-BE49-F238E27FC236}">
                <a16:creationId xmlns:a16="http://schemas.microsoft.com/office/drawing/2014/main" id="{A14A16A9-5B22-4BA1-8CE3-DB2EAF6CCB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47948" y="601921"/>
            <a:ext cx="8096103" cy="6256079"/>
          </a:xfrm>
          <a:prstGeom prst="rect">
            <a:avLst/>
          </a:prstGeom>
        </p:spPr>
      </p:pic>
    </p:spTree>
    <p:extLst>
      <p:ext uri="{BB962C8B-B14F-4D97-AF65-F5344CB8AC3E}">
        <p14:creationId xmlns:p14="http://schemas.microsoft.com/office/powerpoint/2010/main" val="2154676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15432"/>
            <a:ext cx="12192000" cy="572734"/>
          </a:xfrm>
          <a:prstGeom prst="rect">
            <a:avLst/>
          </a:prstGeom>
          <a:solidFill>
            <a:srgbClr val="0070C0"/>
          </a:solidFill>
        </p:spPr>
        <p:style>
          <a:lnRef idx="2">
            <a:schemeClr val="accent3">
              <a:shade val="50000"/>
            </a:schemeClr>
          </a:lnRef>
          <a:fillRef idx="1">
            <a:schemeClr val="accent3"/>
          </a:fillRef>
          <a:effectRef idx="0">
            <a:schemeClr val="accent3"/>
          </a:effectRef>
          <a:fontRef idx="minor">
            <a:schemeClr val="lt1"/>
          </a:fontRef>
        </p:style>
        <p:txBody>
          <a:bodyPr lIns="91429" tIns="45714" rIns="91429" bIns="45714" anchor="ctr"/>
          <a:lstStyle/>
          <a:p>
            <a:pPr algn="ctr" defTabSz="912813" eaLnBrk="0" hangingPunct="0"/>
            <a:r>
              <a:rPr lang="en-US" sz="3200" b="1" dirty="0">
                <a:solidFill>
                  <a:schemeClr val="bg1"/>
                </a:solidFill>
                <a:latin typeface="+mj-lt"/>
              </a:rPr>
              <a:t>FNSB Carlson Center Alternative Fitness Centers Key Takeaways</a:t>
            </a:r>
          </a:p>
        </p:txBody>
      </p:sp>
      <p:sp>
        <p:nvSpPr>
          <p:cNvPr id="6" name="TextBox 5">
            <a:extLst>
              <a:ext uri="{FF2B5EF4-FFF2-40B4-BE49-F238E27FC236}">
                <a16:creationId xmlns:a16="http://schemas.microsoft.com/office/drawing/2014/main" id="{C674E9AD-B546-4FFE-BB0A-621D287CC98C}"/>
              </a:ext>
            </a:extLst>
          </p:cNvPr>
          <p:cNvSpPr txBox="1"/>
          <p:nvPr/>
        </p:nvSpPr>
        <p:spPr>
          <a:xfrm>
            <a:off x="740230" y="588166"/>
            <a:ext cx="10842170" cy="4247317"/>
          </a:xfrm>
          <a:prstGeom prst="rect">
            <a:avLst/>
          </a:prstGeom>
          <a:noFill/>
        </p:spPr>
        <p:txBody>
          <a:bodyPr wrap="square">
            <a:spAutoFit/>
          </a:bodyPr>
          <a:lstStyle/>
          <a:p>
            <a:r>
              <a:rPr lang="en-US" sz="2800" b="1" dirty="0">
                <a:solidFill>
                  <a:srgbClr val="000000"/>
                </a:solidFill>
                <a:effectLst/>
                <a:latin typeface="Calibri" panose="020F0502020204030204" pitchFamily="34" charset="0"/>
                <a:ea typeface="Calibri" panose="020F0502020204030204" pitchFamily="34" charset="0"/>
              </a:rPr>
              <a:t>Fitness Centers:</a:t>
            </a:r>
            <a:r>
              <a:rPr lang="en-US" sz="2800" dirty="0">
                <a:effectLst/>
                <a:latin typeface="Calibri" panose="020F0502020204030204" pitchFamily="34" charset="0"/>
                <a:ea typeface="Calibri" panose="020F0502020204030204" pitchFamily="34" charset="0"/>
              </a:rPr>
              <a:t> Analysis of the fitness centers identified in the study indicate that there may be opportunity for a community-wide recreation center to service the Borough. Within five miles of the Carlson Center, there are five fitness facilities, two of which are restricted in access – one is owned by the University of Alaska, and the other is owned by Morale Welfare Recreation (WFR). </a:t>
            </a:r>
            <a:r>
              <a:rPr lang="en-US" sz="2800" b="1" dirty="0">
                <a:effectLst/>
                <a:latin typeface="Calibri" panose="020F0502020204030204" pitchFamily="34" charset="0"/>
                <a:ea typeface="Calibri" panose="020F0502020204030204" pitchFamily="34" charset="0"/>
              </a:rPr>
              <a:t>There are no "true" multipurpose community centers with recreational activities for all ages/interests in the service area - only fitness centers with the exception of the private Alaska Club (South).</a:t>
            </a:r>
          </a:p>
          <a:p>
            <a:endParaRPr lang="en-US" dirty="0"/>
          </a:p>
        </p:txBody>
      </p:sp>
    </p:spTree>
    <p:extLst>
      <p:ext uri="{BB962C8B-B14F-4D97-AF65-F5344CB8AC3E}">
        <p14:creationId xmlns:p14="http://schemas.microsoft.com/office/powerpoint/2010/main" val="171906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12192000" cy="572734"/>
          </a:xfrm>
          <a:prstGeom prst="rect">
            <a:avLst/>
          </a:prstGeom>
          <a:solidFill>
            <a:srgbClr val="0070C0"/>
          </a:solidFill>
        </p:spPr>
        <p:style>
          <a:lnRef idx="2">
            <a:schemeClr val="accent3">
              <a:shade val="50000"/>
            </a:schemeClr>
          </a:lnRef>
          <a:fillRef idx="1">
            <a:schemeClr val="accent3"/>
          </a:fillRef>
          <a:effectRef idx="0">
            <a:schemeClr val="accent3"/>
          </a:effectRef>
          <a:fontRef idx="minor">
            <a:schemeClr val="lt1"/>
          </a:fontRef>
        </p:style>
        <p:txBody>
          <a:bodyPr lIns="91429" tIns="45714" rIns="91429" bIns="45714" anchor="ctr"/>
          <a:lstStyle/>
          <a:p>
            <a:pPr algn="ctr" defTabSz="912813" eaLnBrk="0" hangingPunct="0"/>
            <a:r>
              <a:rPr lang="en-US" sz="3200" b="1" dirty="0">
                <a:solidFill>
                  <a:schemeClr val="bg1"/>
                </a:solidFill>
                <a:latin typeface="+mj-lt"/>
              </a:rPr>
              <a:t>FNSB Carlson Center Surrounding Event Centers Map</a:t>
            </a:r>
          </a:p>
        </p:txBody>
      </p:sp>
      <p:pic>
        <p:nvPicPr>
          <p:cNvPr id="4" name="Picture 3">
            <a:extLst>
              <a:ext uri="{FF2B5EF4-FFF2-40B4-BE49-F238E27FC236}">
                <a16:creationId xmlns:a16="http://schemas.microsoft.com/office/drawing/2014/main" id="{D473460F-D10C-4D6D-AB89-A984CDB955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9063" y="572734"/>
            <a:ext cx="8133874" cy="6285266"/>
          </a:xfrm>
          <a:prstGeom prst="rect">
            <a:avLst/>
          </a:prstGeom>
        </p:spPr>
      </p:pic>
    </p:spTree>
    <p:extLst>
      <p:ext uri="{BB962C8B-B14F-4D97-AF65-F5344CB8AC3E}">
        <p14:creationId xmlns:p14="http://schemas.microsoft.com/office/powerpoint/2010/main" val="24349542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12192000" cy="572734"/>
          </a:xfrm>
          <a:prstGeom prst="rect">
            <a:avLst/>
          </a:prstGeom>
          <a:solidFill>
            <a:srgbClr val="0070C0"/>
          </a:solidFill>
        </p:spPr>
        <p:style>
          <a:lnRef idx="2">
            <a:schemeClr val="accent3">
              <a:shade val="50000"/>
            </a:schemeClr>
          </a:lnRef>
          <a:fillRef idx="1">
            <a:schemeClr val="accent3"/>
          </a:fillRef>
          <a:effectRef idx="0">
            <a:schemeClr val="accent3"/>
          </a:effectRef>
          <a:fontRef idx="minor">
            <a:schemeClr val="lt1"/>
          </a:fontRef>
        </p:style>
        <p:txBody>
          <a:bodyPr lIns="91429" tIns="45714" rIns="91429" bIns="45714" anchor="ctr"/>
          <a:lstStyle/>
          <a:p>
            <a:pPr algn="ctr" defTabSz="912813" eaLnBrk="0" hangingPunct="0"/>
            <a:r>
              <a:rPr lang="en-US" sz="3200" b="1" dirty="0">
                <a:solidFill>
                  <a:schemeClr val="bg1"/>
                </a:solidFill>
                <a:latin typeface="+mj-lt"/>
              </a:rPr>
              <a:t>FNSB Carlson Center Alternative Event Center Key Takeaways</a:t>
            </a:r>
          </a:p>
        </p:txBody>
      </p:sp>
      <p:sp>
        <p:nvSpPr>
          <p:cNvPr id="6" name="TextBox 5">
            <a:extLst>
              <a:ext uri="{FF2B5EF4-FFF2-40B4-BE49-F238E27FC236}">
                <a16:creationId xmlns:a16="http://schemas.microsoft.com/office/drawing/2014/main" id="{C674E9AD-B546-4FFE-BB0A-621D287CC98C}"/>
              </a:ext>
            </a:extLst>
          </p:cNvPr>
          <p:cNvSpPr txBox="1"/>
          <p:nvPr/>
        </p:nvSpPr>
        <p:spPr>
          <a:xfrm>
            <a:off x="537029" y="588166"/>
            <a:ext cx="11117942" cy="5693866"/>
          </a:xfrm>
          <a:prstGeom prst="rect">
            <a:avLst/>
          </a:prstGeom>
          <a:noFill/>
        </p:spPr>
        <p:txBody>
          <a:bodyPr wrap="square">
            <a:spAutoFit/>
          </a:bodyPr>
          <a:lstStyle/>
          <a:p>
            <a:r>
              <a:rPr lang="en-US" sz="2800" b="1" dirty="0">
                <a:solidFill>
                  <a:srgbClr val="000000"/>
                </a:solidFill>
                <a:effectLst/>
                <a:latin typeface="Calibri" panose="020F0502020204030204" pitchFamily="34" charset="0"/>
                <a:ea typeface="Calibri" panose="020F0502020204030204" pitchFamily="34" charset="0"/>
              </a:rPr>
              <a:t>Event Centers: </a:t>
            </a:r>
            <a:r>
              <a:rPr lang="en-US" sz="2800" dirty="0">
                <a:solidFill>
                  <a:srgbClr val="000000"/>
                </a:solidFill>
                <a:effectLst/>
                <a:latin typeface="Calibri" panose="020F0502020204030204" pitchFamily="34" charset="0"/>
                <a:ea typeface="Calibri" panose="020F0502020204030204" pitchFamily="34" charset="0"/>
              </a:rPr>
              <a:t>Event centers are facilities that offer rental of facilities to patrons for special events. The majority of these facilities were hotels, resorts, or community centers with meeting rooms for rent. Within five miles of the Carlson Center ten alternative providers were identified as event centers. </a:t>
            </a:r>
          </a:p>
          <a:p>
            <a:endParaRPr lang="en-US" sz="2800" dirty="0">
              <a:solidFill>
                <a:srgbClr val="000000"/>
              </a:solidFill>
              <a:effectLst/>
              <a:latin typeface="Calibri" panose="020F0502020204030204" pitchFamily="34" charset="0"/>
              <a:ea typeface="Calibri" panose="020F0502020204030204" pitchFamily="34" charset="0"/>
            </a:endParaRPr>
          </a:p>
          <a:p>
            <a:r>
              <a:rPr lang="en-US" sz="2800" dirty="0">
                <a:solidFill>
                  <a:srgbClr val="000000"/>
                </a:solidFill>
                <a:effectLst/>
                <a:latin typeface="Calibri" panose="020F0502020204030204" pitchFamily="34" charset="0"/>
                <a:ea typeface="Calibri" panose="020F0502020204030204" pitchFamily="34" charset="0"/>
              </a:rPr>
              <a:t>Many of the identified alternative providers within five miles of the Carlson Center are event facilities. These facilities primarily focus on providing rental space for special events, weddings, and other gatherings that require lodging and/or room rentals. </a:t>
            </a:r>
            <a:r>
              <a:rPr lang="en-US" sz="2800" dirty="0">
                <a:solidFill>
                  <a:srgbClr val="000000"/>
                </a:solidFill>
                <a:latin typeface="Calibri" panose="020F0502020204030204" pitchFamily="34" charset="0"/>
                <a:ea typeface="Calibri" panose="020F0502020204030204" pitchFamily="34" charset="0"/>
              </a:rPr>
              <a:t>Yet</a:t>
            </a:r>
            <a:r>
              <a:rPr lang="en-US" sz="2800" dirty="0">
                <a:solidFill>
                  <a:srgbClr val="000000"/>
                </a:solidFill>
                <a:effectLst/>
                <a:latin typeface="Calibri" panose="020F0502020204030204" pitchFamily="34" charset="0"/>
                <a:ea typeface="Calibri" panose="020F0502020204030204" pitchFamily="34" charset="0"/>
              </a:rPr>
              <a:t>, in the immediate area, there is a lack of convention centers that could offer space for larger events such as trade shows and concerts. The data suggests that the market is saturated with facilities offering specialized room space for smaller or personal gatherings.</a:t>
            </a:r>
            <a:endParaRPr lang="en-US" dirty="0"/>
          </a:p>
        </p:txBody>
      </p:sp>
    </p:spTree>
    <p:extLst>
      <p:ext uri="{BB962C8B-B14F-4D97-AF65-F5344CB8AC3E}">
        <p14:creationId xmlns:p14="http://schemas.microsoft.com/office/powerpoint/2010/main" val="3060912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9459"/>
            <a:ext cx="12192000" cy="572734"/>
          </a:xfrm>
          <a:prstGeom prst="rect">
            <a:avLst/>
          </a:prstGeom>
          <a:solidFill>
            <a:srgbClr val="0070C0"/>
          </a:solidFill>
        </p:spPr>
        <p:style>
          <a:lnRef idx="2">
            <a:schemeClr val="accent3">
              <a:shade val="50000"/>
            </a:schemeClr>
          </a:lnRef>
          <a:fillRef idx="1">
            <a:schemeClr val="accent3"/>
          </a:fillRef>
          <a:effectRef idx="0">
            <a:schemeClr val="accent3"/>
          </a:effectRef>
          <a:fontRef idx="minor">
            <a:schemeClr val="lt1"/>
          </a:fontRef>
        </p:style>
        <p:txBody>
          <a:bodyPr lIns="91429" tIns="45714" rIns="91429" bIns="45714" anchor="ctr"/>
          <a:lstStyle/>
          <a:p>
            <a:pPr algn="ctr" defTabSz="912813" eaLnBrk="0" hangingPunct="0"/>
            <a:r>
              <a:rPr lang="en-US" sz="3200" b="1" dirty="0">
                <a:solidFill>
                  <a:schemeClr val="bg1"/>
                </a:solidFill>
                <a:latin typeface="+mj-lt"/>
              </a:rPr>
              <a:t>FNSB Carlson Center Surrounding Ice Rinks Providers Map</a:t>
            </a:r>
          </a:p>
        </p:txBody>
      </p:sp>
      <p:pic>
        <p:nvPicPr>
          <p:cNvPr id="4" name="Picture 3">
            <a:extLst>
              <a:ext uri="{FF2B5EF4-FFF2-40B4-BE49-F238E27FC236}">
                <a16:creationId xmlns:a16="http://schemas.microsoft.com/office/drawing/2014/main" id="{52450FF5-F2ED-45D3-A627-723C9D1079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35183" y="572734"/>
            <a:ext cx="8121633" cy="6275807"/>
          </a:xfrm>
          <a:prstGeom prst="rect">
            <a:avLst/>
          </a:prstGeom>
        </p:spPr>
      </p:pic>
    </p:spTree>
    <p:extLst>
      <p:ext uri="{BB962C8B-B14F-4D97-AF65-F5344CB8AC3E}">
        <p14:creationId xmlns:p14="http://schemas.microsoft.com/office/powerpoint/2010/main" val="1247070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12192000" cy="572734"/>
          </a:xfrm>
          <a:prstGeom prst="rect">
            <a:avLst/>
          </a:prstGeom>
          <a:solidFill>
            <a:srgbClr val="0070C0"/>
          </a:solidFill>
        </p:spPr>
        <p:style>
          <a:lnRef idx="2">
            <a:schemeClr val="accent3">
              <a:shade val="50000"/>
            </a:schemeClr>
          </a:lnRef>
          <a:fillRef idx="1">
            <a:schemeClr val="accent3"/>
          </a:fillRef>
          <a:effectRef idx="0">
            <a:schemeClr val="accent3"/>
          </a:effectRef>
          <a:fontRef idx="minor">
            <a:schemeClr val="lt1"/>
          </a:fontRef>
        </p:style>
        <p:txBody>
          <a:bodyPr lIns="91429" tIns="45714" rIns="91429" bIns="45714" anchor="ctr"/>
          <a:lstStyle/>
          <a:p>
            <a:pPr algn="ctr" defTabSz="912813" eaLnBrk="0" hangingPunct="0"/>
            <a:r>
              <a:rPr lang="en-US" sz="3200" b="1" dirty="0">
                <a:solidFill>
                  <a:schemeClr val="bg1"/>
                </a:solidFill>
                <a:latin typeface="+mj-lt"/>
              </a:rPr>
              <a:t>FNSB Carlson Center Alternative Ice Rinks Key Takeaways</a:t>
            </a:r>
          </a:p>
        </p:txBody>
      </p:sp>
      <p:sp>
        <p:nvSpPr>
          <p:cNvPr id="6" name="TextBox 5">
            <a:extLst>
              <a:ext uri="{FF2B5EF4-FFF2-40B4-BE49-F238E27FC236}">
                <a16:creationId xmlns:a16="http://schemas.microsoft.com/office/drawing/2014/main" id="{C674E9AD-B546-4FFE-BB0A-621D287CC98C}"/>
              </a:ext>
            </a:extLst>
          </p:cNvPr>
          <p:cNvSpPr txBox="1"/>
          <p:nvPr/>
        </p:nvSpPr>
        <p:spPr>
          <a:xfrm>
            <a:off x="537029" y="588166"/>
            <a:ext cx="11117942" cy="3970318"/>
          </a:xfrm>
          <a:prstGeom prst="rect">
            <a:avLst/>
          </a:prstGeom>
          <a:noFill/>
        </p:spPr>
        <p:txBody>
          <a:bodyPr wrap="square">
            <a:spAutoFit/>
          </a:bodyPr>
          <a:lstStyle/>
          <a:p>
            <a:r>
              <a:rPr lang="en-US" sz="2800" b="1" dirty="0">
                <a:solidFill>
                  <a:srgbClr val="000000"/>
                </a:solidFill>
                <a:effectLst/>
                <a:latin typeface="Calibri" panose="020F0502020204030204" pitchFamily="34" charset="0"/>
                <a:ea typeface="Calibri" panose="020F0502020204030204" pitchFamily="34" charset="0"/>
              </a:rPr>
              <a:t>Ice Arenas: </a:t>
            </a:r>
            <a:r>
              <a:rPr lang="en-US" sz="2800" dirty="0">
                <a:solidFill>
                  <a:srgbClr val="000000"/>
                </a:solidFill>
                <a:effectLst/>
                <a:latin typeface="Calibri" panose="020F0502020204030204" pitchFamily="34" charset="0"/>
                <a:ea typeface="Calibri" panose="020F0502020204030204" pitchFamily="34" charset="0"/>
              </a:rPr>
              <a:t>There are four ice arenas within ten miles of the Carlson Center, which offer opportunities for public skate and ice rentals for team sports. This data suggests that the market is saturated with ice arenas, and the addition of that amenity in the Carlson Center may be considered a duplication of these services.</a:t>
            </a:r>
            <a:br>
              <a:rPr lang="en-US" sz="2800" dirty="0">
                <a:solidFill>
                  <a:srgbClr val="000000"/>
                </a:solidFill>
                <a:effectLst/>
                <a:latin typeface="Calibri" panose="020F0502020204030204" pitchFamily="34" charset="0"/>
                <a:ea typeface="Calibri" panose="020F0502020204030204" pitchFamily="34" charset="0"/>
              </a:rPr>
            </a:br>
            <a:br>
              <a:rPr lang="en-US" sz="2800" dirty="0">
                <a:solidFill>
                  <a:srgbClr val="000000"/>
                </a:solidFill>
                <a:effectLst/>
                <a:latin typeface="Calibri" panose="020F0502020204030204" pitchFamily="34" charset="0"/>
                <a:ea typeface="Calibri" panose="020F0502020204030204" pitchFamily="34" charset="0"/>
              </a:rPr>
            </a:br>
            <a:r>
              <a:rPr lang="en-US" sz="2800" dirty="0">
                <a:solidFill>
                  <a:srgbClr val="000000"/>
                </a:solidFill>
                <a:effectLst/>
                <a:latin typeface="Calibri" panose="020F0502020204030204" pitchFamily="34" charset="0"/>
                <a:ea typeface="Calibri" panose="020F0502020204030204" pitchFamily="34" charset="0"/>
              </a:rPr>
              <a:t>In the surrounding region there are also ice arenas present in Delta Junction (95 miles) and Anchorage (360 miles), each at considerable distance from Fairbanks.</a:t>
            </a:r>
            <a:endParaRPr lang="en-US" dirty="0"/>
          </a:p>
        </p:txBody>
      </p:sp>
    </p:spTree>
    <p:extLst>
      <p:ext uri="{BB962C8B-B14F-4D97-AF65-F5344CB8AC3E}">
        <p14:creationId xmlns:p14="http://schemas.microsoft.com/office/powerpoint/2010/main" val="2197997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12192000" cy="572734"/>
          </a:xfrm>
          <a:prstGeom prst="rect">
            <a:avLst/>
          </a:prstGeom>
          <a:solidFill>
            <a:srgbClr val="0070C0"/>
          </a:solidFill>
        </p:spPr>
        <p:style>
          <a:lnRef idx="2">
            <a:schemeClr val="accent3">
              <a:shade val="50000"/>
            </a:schemeClr>
          </a:lnRef>
          <a:fillRef idx="1">
            <a:schemeClr val="accent3"/>
          </a:fillRef>
          <a:effectRef idx="0">
            <a:schemeClr val="accent3"/>
          </a:effectRef>
          <a:fontRef idx="minor">
            <a:schemeClr val="lt1"/>
          </a:fontRef>
        </p:style>
        <p:txBody>
          <a:bodyPr lIns="91429" tIns="45714" rIns="91429" bIns="45714" anchor="ctr"/>
          <a:lstStyle/>
          <a:p>
            <a:pPr algn="ctr" defTabSz="912813" eaLnBrk="0" hangingPunct="0"/>
            <a:r>
              <a:rPr lang="en-US" sz="3200" b="1" dirty="0">
                <a:solidFill>
                  <a:schemeClr val="bg1"/>
                </a:solidFill>
                <a:latin typeface="+mj-lt"/>
              </a:rPr>
              <a:t>FNSB Carlson Center Regional Ice Rinks Map</a:t>
            </a:r>
          </a:p>
        </p:txBody>
      </p:sp>
      <p:pic>
        <p:nvPicPr>
          <p:cNvPr id="9" name="Picture 8">
            <a:extLst>
              <a:ext uri="{FF2B5EF4-FFF2-40B4-BE49-F238E27FC236}">
                <a16:creationId xmlns:a16="http://schemas.microsoft.com/office/drawing/2014/main" id="{AD5FB2C1-4E84-4D71-937C-36B0EBC847F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035183" y="572734"/>
            <a:ext cx="8121632" cy="6275807"/>
          </a:xfrm>
          <a:prstGeom prst="rect">
            <a:avLst/>
          </a:prstGeom>
        </p:spPr>
      </p:pic>
    </p:spTree>
    <p:extLst>
      <p:ext uri="{BB962C8B-B14F-4D97-AF65-F5344CB8AC3E}">
        <p14:creationId xmlns:p14="http://schemas.microsoft.com/office/powerpoint/2010/main" val="25293140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CC99"/>
        </a:solidFill>
        <a:effectLst/>
      </p:bgPr>
    </p:bg>
    <p:spTree>
      <p:nvGrpSpPr>
        <p:cNvPr id="1" name=""/>
        <p:cNvGrpSpPr/>
        <p:nvPr/>
      </p:nvGrpSpPr>
      <p:grpSpPr>
        <a:xfrm>
          <a:off x="0" y="0"/>
          <a:ext cx="0" cy="0"/>
          <a:chOff x="0" y="0"/>
          <a:chExt cx="0" cy="0"/>
        </a:xfrm>
      </p:grpSpPr>
      <p:sp>
        <p:nvSpPr>
          <p:cNvPr id="6" name="Rectangle 2"/>
          <p:cNvSpPr>
            <a:spLocks noChangeArrowheads="1"/>
          </p:cNvSpPr>
          <p:nvPr/>
        </p:nvSpPr>
        <p:spPr bwMode="auto">
          <a:xfrm>
            <a:off x="310875" y="1170237"/>
            <a:ext cx="4992003" cy="711199"/>
          </a:xfrm>
          <a:prstGeom prst="rect">
            <a:avLst/>
          </a:prstGeom>
          <a:solidFill>
            <a:srgbClr val="00CC99"/>
          </a:solidFill>
          <a:ln w="38100">
            <a:noFill/>
            <a:miter lim="800000"/>
            <a:headEnd/>
            <a:tailEnd/>
          </a:ln>
        </p:spPr>
        <p:txBody>
          <a:bodyPr lIns="91429" tIns="45714" rIns="91429" bIns="45714" anchor="ctr"/>
          <a:lstStyle/>
          <a:p>
            <a:pPr marL="0" marR="0" lvl="0" indent="0" algn="l" defTabSz="912813" rtl="0" eaLnBrk="0" fontAlgn="base" latinLnBrk="0" hangingPunct="0">
              <a:lnSpc>
                <a:spcPct val="100000"/>
              </a:lnSpc>
              <a:spcBef>
                <a:spcPct val="2000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Public Engagement</a:t>
            </a:r>
          </a:p>
        </p:txBody>
      </p:sp>
      <p:sp>
        <p:nvSpPr>
          <p:cNvPr id="2" name="TextBox 1">
            <a:extLst>
              <a:ext uri="{FF2B5EF4-FFF2-40B4-BE49-F238E27FC236}">
                <a16:creationId xmlns:a16="http://schemas.microsoft.com/office/drawing/2014/main" id="{8AF1CDC4-1F1E-4D3A-AC06-685600C98843}"/>
              </a:ext>
            </a:extLst>
          </p:cNvPr>
          <p:cNvSpPr txBox="1"/>
          <p:nvPr/>
        </p:nvSpPr>
        <p:spPr>
          <a:xfrm>
            <a:off x="370363" y="2659559"/>
            <a:ext cx="4734560" cy="186204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500" b="0" i="0" u="none" strike="noStrike" kern="1200" cap="none" spc="0" normalizeH="0" baseline="0" noProof="0" dirty="0">
                <a:ln>
                  <a:noFill/>
                </a:ln>
                <a:solidFill>
                  <a:prstClr val="white"/>
                </a:solidFill>
                <a:effectLst/>
                <a:uLnTx/>
                <a:uFillTx/>
                <a:latin typeface="Calibri"/>
                <a:ea typeface="+mn-ea"/>
                <a:cs typeface="+mn-cs"/>
              </a:rPr>
              <a:t>1,993+</a:t>
            </a:r>
            <a:endParaRPr kumimoji="0" lang="en-US" sz="19900" b="0" i="0" u="none" strike="noStrike" kern="1200" cap="none" spc="0" normalizeH="0" baseline="0" noProof="0" dirty="0">
              <a:ln>
                <a:noFill/>
              </a:ln>
              <a:solidFill>
                <a:prstClr val="white"/>
              </a:solidFill>
              <a:effectLst/>
              <a:uLnTx/>
              <a:uFillTx/>
              <a:latin typeface="Calibri"/>
              <a:ea typeface="+mn-ea"/>
              <a:cs typeface="+mn-cs"/>
            </a:endParaRPr>
          </a:p>
        </p:txBody>
      </p:sp>
      <p:sp>
        <p:nvSpPr>
          <p:cNvPr id="20" name="Rectangle 19">
            <a:extLst>
              <a:ext uri="{FF2B5EF4-FFF2-40B4-BE49-F238E27FC236}">
                <a16:creationId xmlns:a16="http://schemas.microsoft.com/office/drawing/2014/main" id="{F4975A9C-32AB-47D0-A6D0-EE8BFF03B42D}"/>
              </a:ext>
            </a:extLst>
          </p:cNvPr>
          <p:cNvSpPr/>
          <p:nvPr/>
        </p:nvSpPr>
        <p:spPr>
          <a:xfrm>
            <a:off x="4296229" y="3890593"/>
            <a:ext cx="8127001" cy="2308324"/>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a:ea typeface="+mn-ea"/>
                <a:cs typeface="+mn-cs"/>
              </a:rPr>
              <a:t>2 Focus Groups - 16 participants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a:ea typeface="+mn-ea"/>
                <a:cs typeface="+mn-cs"/>
              </a:rPr>
              <a:t>4 Stakeholder Interviews -14 participants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a:ea typeface="+mn-ea"/>
                <a:cs typeface="+mn-cs"/>
              </a:rPr>
              <a:t>1 Public Zoom Webinar – 118 participants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a:ea typeface="+mn-ea"/>
                <a:cs typeface="+mn-cs"/>
              </a:rPr>
              <a:t>1,845</a:t>
            </a:r>
            <a:r>
              <a:rPr kumimoji="0" lang="en-US" sz="3600" b="0" i="0" u="none" strike="noStrike" kern="1200" cap="none" spc="0" normalizeH="0" baseline="0" noProof="0" dirty="0">
                <a:ln>
                  <a:noFill/>
                </a:ln>
                <a:solidFill>
                  <a:prstClr val="white"/>
                </a:solidFill>
                <a:effectLst/>
                <a:uLnTx/>
                <a:uFillTx/>
                <a:latin typeface="Calibri"/>
                <a:ea typeface="+mn-ea"/>
                <a:cs typeface="+mn-cs"/>
              </a:rPr>
              <a:t> Completed Surveys</a:t>
            </a:r>
          </a:p>
        </p:txBody>
      </p:sp>
      <p:sp>
        <p:nvSpPr>
          <p:cNvPr id="22" name="Rectangle 21">
            <a:extLst>
              <a:ext uri="{FF2B5EF4-FFF2-40B4-BE49-F238E27FC236}">
                <a16:creationId xmlns:a16="http://schemas.microsoft.com/office/drawing/2014/main" id="{FA8AB68D-6199-4C3B-842A-2EB177346CEF}"/>
              </a:ext>
            </a:extLst>
          </p:cNvPr>
          <p:cNvSpPr/>
          <p:nvPr/>
        </p:nvSpPr>
        <p:spPr>
          <a:xfrm>
            <a:off x="370363" y="4530289"/>
            <a:ext cx="2889189" cy="769441"/>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alibri"/>
                <a:ea typeface="+mn-ea"/>
                <a:cs typeface="+mn-cs"/>
              </a:rPr>
              <a:t>Participants</a:t>
            </a:r>
            <a:endParaRPr kumimoji="0" lang="en-US" sz="54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TextBox 2">
            <a:extLst>
              <a:ext uri="{FF2B5EF4-FFF2-40B4-BE49-F238E27FC236}">
                <a16:creationId xmlns:a16="http://schemas.microsoft.com/office/drawing/2014/main" id="{229BCB19-118D-4770-AF9F-5495B5DE39ED}"/>
              </a:ext>
            </a:extLst>
          </p:cNvPr>
          <p:cNvSpPr txBox="1"/>
          <p:nvPr/>
        </p:nvSpPr>
        <p:spPr>
          <a:xfrm>
            <a:off x="6372566" y="46852"/>
            <a:ext cx="4079130" cy="3785652"/>
          </a:xfrm>
          <a:prstGeom prst="rect">
            <a:avLst/>
          </a:prstGeom>
          <a:noFill/>
        </p:spPr>
        <p:txBody>
          <a:bodyPr wrap="none" rtlCol="0">
            <a:spAutoFit/>
          </a:bodyPr>
          <a:lstStyle/>
          <a:p>
            <a:pPr marL="798513" marR="0" lvl="1"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Convention/Event users</a:t>
            </a:r>
          </a:p>
          <a:p>
            <a:pPr marL="798513" marR="0" lvl="1"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Key Stakeholders</a:t>
            </a:r>
          </a:p>
          <a:p>
            <a:pPr marL="798513" marR="0" lvl="1"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Hockey, Soccer, Basketball</a:t>
            </a:r>
          </a:p>
          <a:p>
            <a:pPr marL="798513" marR="0" lvl="1"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Military</a:t>
            </a:r>
          </a:p>
          <a:p>
            <a:pPr marL="798513" marR="0" lvl="1"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University</a:t>
            </a:r>
          </a:p>
          <a:p>
            <a:pPr marL="798513" marR="0" lvl="1"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Rotary Club</a:t>
            </a:r>
          </a:p>
          <a:p>
            <a:pPr marL="798513" marR="0" lvl="1"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Veterans</a:t>
            </a:r>
          </a:p>
          <a:p>
            <a:pPr marL="798513" marR="0" lvl="1"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Business Owners</a:t>
            </a:r>
          </a:p>
          <a:p>
            <a:pPr marL="798513" marR="0" lvl="1"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2000" dirty="0">
                <a:solidFill>
                  <a:prstClr val="white"/>
                </a:solidFill>
              </a:rPr>
              <a:t>Parks &amp; Recreation staff</a:t>
            </a:r>
          </a:p>
          <a:p>
            <a:pPr marL="798513" marR="0" lvl="1"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Borough Leadership</a:t>
            </a:r>
          </a:p>
          <a:p>
            <a:pPr marL="798513" marR="0" lvl="1"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University Athletics</a:t>
            </a:r>
          </a:p>
          <a:p>
            <a:pPr marL="798513" marR="0" lvl="1"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 ASM Global</a:t>
            </a:r>
          </a:p>
        </p:txBody>
      </p:sp>
    </p:spTree>
    <p:extLst>
      <p:ext uri="{BB962C8B-B14F-4D97-AF65-F5344CB8AC3E}">
        <p14:creationId xmlns:p14="http://schemas.microsoft.com/office/powerpoint/2010/main" val="17137624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12192000" cy="384048"/>
          </a:xfrm>
          <a:prstGeom prst="rect">
            <a:avLst/>
          </a:prstGeom>
          <a:solidFill>
            <a:srgbClr val="0070C0"/>
          </a:solidFill>
        </p:spPr>
        <p:style>
          <a:lnRef idx="2">
            <a:schemeClr val="accent3">
              <a:shade val="50000"/>
            </a:schemeClr>
          </a:lnRef>
          <a:fillRef idx="1">
            <a:schemeClr val="accent3"/>
          </a:fillRef>
          <a:effectRef idx="0">
            <a:schemeClr val="accent3"/>
          </a:effectRef>
          <a:fontRef idx="minor">
            <a:schemeClr val="lt1"/>
          </a:fontRef>
        </p:style>
        <p:txBody>
          <a:bodyPr lIns="91429" tIns="45714" rIns="91429" bIns="45714" anchor="ctr"/>
          <a:lstStyle/>
          <a:p>
            <a:pPr algn="ctr" defTabSz="912813" eaLnBrk="0" hangingPunct="0"/>
            <a:r>
              <a:rPr lang="en-US" sz="3200" b="1" dirty="0">
                <a:solidFill>
                  <a:schemeClr val="bg1"/>
                </a:solidFill>
                <a:latin typeface="+mj-lt"/>
              </a:rPr>
              <a:t>Desired Additional Activities for the Carlson Center – Focus Groups</a:t>
            </a:r>
          </a:p>
        </p:txBody>
      </p:sp>
      <p:sp>
        <p:nvSpPr>
          <p:cNvPr id="6" name="TextBox 5">
            <a:extLst>
              <a:ext uri="{FF2B5EF4-FFF2-40B4-BE49-F238E27FC236}">
                <a16:creationId xmlns:a16="http://schemas.microsoft.com/office/drawing/2014/main" id="{100A721F-A0FF-4E22-AF14-E65FDFF79DC5}"/>
              </a:ext>
            </a:extLst>
          </p:cNvPr>
          <p:cNvSpPr txBox="1"/>
          <p:nvPr/>
        </p:nvSpPr>
        <p:spPr>
          <a:xfrm>
            <a:off x="1233714" y="682171"/>
            <a:ext cx="7917543" cy="5509200"/>
          </a:xfrm>
          <a:prstGeom prst="rect">
            <a:avLst/>
          </a:prstGeom>
          <a:noFill/>
        </p:spPr>
        <p:txBody>
          <a:bodyPr wrap="square">
            <a:spAutoFit/>
          </a:bodyPr>
          <a:lstStyle/>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Indoor soccer</a:t>
            </a:r>
            <a:endParaRPr lang="en-US" sz="3200" dirty="0">
              <a:effectLst/>
              <a:latin typeface="+mn-l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Fitness classes</a:t>
            </a:r>
            <a:endParaRPr lang="en-US" sz="3200" dirty="0">
              <a:effectLst/>
              <a:latin typeface="+mn-l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Daytime PE activities for homeschoolers (FYSA sublease of facility, fund arena turf surface) – clinics, classes, programs, etc.</a:t>
            </a:r>
            <a:endParaRPr lang="en-US" sz="3200" dirty="0">
              <a:effectLst/>
              <a:latin typeface="+mn-l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Physical activities for multiple groups during winter (like Big Dipper walking groups)</a:t>
            </a:r>
            <a:endParaRPr lang="en-US" sz="3200" dirty="0">
              <a:effectLst/>
              <a:latin typeface="+mn-l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Birthday parties</a:t>
            </a:r>
            <a:endParaRPr lang="en-US" sz="3200" dirty="0">
              <a:effectLst/>
              <a:latin typeface="+mn-l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Flag football</a:t>
            </a:r>
            <a:endParaRPr lang="en-US" sz="3200" dirty="0">
              <a:effectLst/>
              <a:latin typeface="+mn-l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Lacrosse</a:t>
            </a:r>
            <a:endParaRPr lang="en-US" sz="3200" dirty="0">
              <a:effectLst/>
              <a:latin typeface="+mn-l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Kickball</a:t>
            </a:r>
            <a:endParaRPr lang="en-US" sz="3200" dirty="0">
              <a:effectLst/>
              <a:latin typeface="+mn-lt"/>
              <a:ea typeface="Times New Roman" panose="02020603050405020304" pitchFamily="18" charset="0"/>
            </a:endParaRPr>
          </a:p>
        </p:txBody>
      </p:sp>
    </p:spTree>
    <p:extLst>
      <p:ext uri="{BB962C8B-B14F-4D97-AF65-F5344CB8AC3E}">
        <p14:creationId xmlns:p14="http://schemas.microsoft.com/office/powerpoint/2010/main" val="4098723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D00D40DE-774A-423D-9962-7E64231B1408}"/>
              </a:ext>
            </a:extLst>
          </p:cNvPr>
          <p:cNvGraphicFramePr/>
          <p:nvPr>
            <p:extLst>
              <p:ext uri="{D42A27DB-BD31-4B8C-83A1-F6EECF244321}">
                <p14:modId xmlns:p14="http://schemas.microsoft.com/office/powerpoint/2010/main" val="3794634871"/>
              </p:ext>
            </p:extLst>
          </p:nvPr>
        </p:nvGraphicFramePr>
        <p:xfrm>
          <a:off x="2600326" y="734180"/>
          <a:ext cx="9591674" cy="5695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a:extLst>
              <a:ext uri="{FF2B5EF4-FFF2-40B4-BE49-F238E27FC236}">
                <a16:creationId xmlns:a16="http://schemas.microsoft.com/office/drawing/2014/main" id="{E2B65003-C75C-4B06-81CA-21E89BB88C6D}"/>
              </a:ext>
            </a:extLst>
          </p:cNvPr>
          <p:cNvSpPr/>
          <p:nvPr/>
        </p:nvSpPr>
        <p:spPr>
          <a:xfrm>
            <a:off x="-215445" y="45837"/>
            <a:ext cx="2815771" cy="6812163"/>
          </a:xfrm>
          <a:prstGeom prst="rect">
            <a:avLst/>
          </a:prstGeom>
          <a:solidFill>
            <a:srgbClr val="5A93BE">
              <a:hueOff val="0"/>
              <a:satOff val="0"/>
              <a:lumOff val="0"/>
              <a:alphaOff val="0"/>
            </a:srgbClr>
          </a:solidFill>
          <a:ln w="12700" cap="flat" cmpd="sng" algn="ctr">
            <a:solidFill>
              <a:prstClr val="white">
                <a:hueOff val="0"/>
                <a:satOff val="0"/>
                <a:lumOff val="0"/>
                <a:alphaOff val="0"/>
              </a:prstClr>
            </a:solidFill>
            <a:prstDash val="solid"/>
            <a:miter lim="800000"/>
          </a:ln>
          <a:effectLst/>
        </p:spPr>
        <p:txBody>
          <a:bodyPr spcFirstLastPara="0" vert="horz" wrap="square" lIns="661676" tIns="50800" rIns="50800" bIns="50800" numCol="1" spcCol="1270" anchor="ctr" anchorCtr="0">
            <a:noAutofit/>
          </a:bodyPr>
          <a:lstStyle/>
          <a:p>
            <a:r>
              <a:rPr lang="en-US" sz="2800" dirty="0">
                <a:solidFill>
                  <a:prstClr val="white"/>
                </a:solidFill>
                <a:latin typeface="Arial"/>
              </a:rPr>
              <a:t>FBNS  Voices</a:t>
            </a:r>
          </a:p>
        </p:txBody>
      </p:sp>
    </p:spTree>
    <p:extLst>
      <p:ext uri="{BB962C8B-B14F-4D97-AF65-F5344CB8AC3E}">
        <p14:creationId xmlns:p14="http://schemas.microsoft.com/office/powerpoint/2010/main" val="11653542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12192000" cy="384048"/>
          </a:xfrm>
          <a:prstGeom prst="rect">
            <a:avLst/>
          </a:prstGeom>
          <a:solidFill>
            <a:srgbClr val="0070C0"/>
          </a:solidFill>
        </p:spPr>
        <p:style>
          <a:lnRef idx="2">
            <a:schemeClr val="accent3">
              <a:shade val="50000"/>
            </a:schemeClr>
          </a:lnRef>
          <a:fillRef idx="1">
            <a:schemeClr val="accent3"/>
          </a:fillRef>
          <a:effectRef idx="0">
            <a:schemeClr val="accent3"/>
          </a:effectRef>
          <a:fontRef idx="minor">
            <a:schemeClr val="lt1"/>
          </a:fontRef>
        </p:style>
        <p:txBody>
          <a:bodyPr lIns="91429" tIns="45714" rIns="91429" bIns="45714" anchor="ctr"/>
          <a:lstStyle/>
          <a:p>
            <a:pPr algn="ctr" defTabSz="912813" eaLnBrk="0" hangingPunct="0"/>
            <a:r>
              <a:rPr lang="en-US" sz="3200" b="1" dirty="0">
                <a:solidFill>
                  <a:schemeClr val="bg1"/>
                </a:solidFill>
                <a:latin typeface="+mj-lt"/>
              </a:rPr>
              <a:t>Desired Additional Events for the Carlson Center – Focus Groups</a:t>
            </a:r>
          </a:p>
        </p:txBody>
      </p:sp>
      <p:sp>
        <p:nvSpPr>
          <p:cNvPr id="6" name="TextBox 5">
            <a:extLst>
              <a:ext uri="{FF2B5EF4-FFF2-40B4-BE49-F238E27FC236}">
                <a16:creationId xmlns:a16="http://schemas.microsoft.com/office/drawing/2014/main" id="{100A721F-A0FF-4E22-AF14-E65FDFF79DC5}"/>
              </a:ext>
            </a:extLst>
          </p:cNvPr>
          <p:cNvSpPr txBox="1"/>
          <p:nvPr/>
        </p:nvSpPr>
        <p:spPr>
          <a:xfrm>
            <a:off x="624114" y="682171"/>
            <a:ext cx="11190515" cy="6001643"/>
          </a:xfrm>
          <a:prstGeom prst="rect">
            <a:avLst/>
          </a:prstGeom>
          <a:noFill/>
        </p:spPr>
        <p:txBody>
          <a:bodyPr wrap="square">
            <a:spAutoFit/>
          </a:bodyPr>
          <a:lstStyle/>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Indoor soccer, baseball, softball, lacrosse, flag football, indoor football, basketball, volleyball</a:t>
            </a: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Youth hockey games/practices</a:t>
            </a: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Large events – only facility in area that can host large events</a:t>
            </a: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Smaller trade shows/Conventions</a:t>
            </a: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Community-wide festivals - “A day in the life of Fairbanks”</a:t>
            </a: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Art shows/Artisan gatherings </a:t>
            </a: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Wedding receptions</a:t>
            </a: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Weekday activities</a:t>
            </a: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Turf time for tots</a:t>
            </a: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Food trucks</a:t>
            </a: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Track meets</a:t>
            </a:r>
            <a:endParaRPr lang="en-US" sz="3200" dirty="0">
              <a:effectLst/>
              <a:latin typeface="+mn-lt"/>
              <a:ea typeface="Times New Roman" panose="02020603050405020304" pitchFamily="18" charset="0"/>
            </a:endParaRPr>
          </a:p>
        </p:txBody>
      </p:sp>
    </p:spTree>
    <p:extLst>
      <p:ext uri="{BB962C8B-B14F-4D97-AF65-F5344CB8AC3E}">
        <p14:creationId xmlns:p14="http://schemas.microsoft.com/office/powerpoint/2010/main" val="32324882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12192000" cy="384048"/>
          </a:xfrm>
          <a:prstGeom prst="rect">
            <a:avLst/>
          </a:prstGeom>
          <a:solidFill>
            <a:srgbClr val="0070C0"/>
          </a:solidFill>
        </p:spPr>
        <p:style>
          <a:lnRef idx="2">
            <a:schemeClr val="accent3">
              <a:shade val="50000"/>
            </a:schemeClr>
          </a:lnRef>
          <a:fillRef idx="1">
            <a:schemeClr val="accent3"/>
          </a:fillRef>
          <a:effectRef idx="0">
            <a:schemeClr val="accent3"/>
          </a:effectRef>
          <a:fontRef idx="minor">
            <a:schemeClr val="lt1"/>
          </a:fontRef>
        </p:style>
        <p:txBody>
          <a:bodyPr lIns="91429" tIns="45714" rIns="91429" bIns="45714" anchor="ctr"/>
          <a:lstStyle/>
          <a:p>
            <a:pPr algn="ctr" defTabSz="912813" eaLnBrk="0" hangingPunct="0"/>
            <a:r>
              <a:rPr lang="en-US" sz="3200" b="1" dirty="0">
                <a:solidFill>
                  <a:schemeClr val="bg1"/>
                </a:solidFill>
                <a:latin typeface="+mj-lt"/>
              </a:rPr>
              <a:t>Opportunities for the Carlson Center – Focus Groups</a:t>
            </a:r>
          </a:p>
        </p:txBody>
      </p:sp>
      <p:sp>
        <p:nvSpPr>
          <p:cNvPr id="6" name="TextBox 5">
            <a:extLst>
              <a:ext uri="{FF2B5EF4-FFF2-40B4-BE49-F238E27FC236}">
                <a16:creationId xmlns:a16="http://schemas.microsoft.com/office/drawing/2014/main" id="{100A721F-A0FF-4E22-AF14-E65FDFF79DC5}"/>
              </a:ext>
            </a:extLst>
          </p:cNvPr>
          <p:cNvSpPr txBox="1"/>
          <p:nvPr/>
        </p:nvSpPr>
        <p:spPr>
          <a:xfrm>
            <a:off x="457200" y="682171"/>
            <a:ext cx="11171583" cy="6986528"/>
          </a:xfrm>
          <a:prstGeom prst="rect">
            <a:avLst/>
          </a:prstGeom>
          <a:noFill/>
        </p:spPr>
        <p:txBody>
          <a:bodyPr wrap="square">
            <a:spAutoFit/>
          </a:bodyPr>
          <a:lstStyle/>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Youth, Preschool, Teen, community programs/activities</a:t>
            </a: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Partner with Pioneer Park – Program/Combined use</a:t>
            </a: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Indoor Turf – Soccer, Baseball, Softball, Indoor Playground, etc.</a:t>
            </a: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Gymnasiums – Basketball</a:t>
            </a: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Promote year-round activities</a:t>
            </a: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Consolidating Parks &amp; Recreation functions into Carlson Center</a:t>
            </a: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Fort Wainwright/MWR Partnership for events/activities</a:t>
            </a: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Fitness/Cardio/Weights, Walking Track, Fitness classes/programs</a:t>
            </a: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Outdoor events with indoor amenities such as catering </a:t>
            </a:r>
            <a:r>
              <a:rPr lang="en-US" sz="3200" dirty="0" err="1">
                <a:effectLst/>
                <a:latin typeface="+mn-lt"/>
                <a:ea typeface="Times New Roman" panose="02020603050405020304" pitchFamily="18" charset="0"/>
                <a:cs typeface="Arial" panose="020B0604020202020204" pitchFamily="34" charset="0"/>
              </a:rPr>
              <a:t>kitchenr</a:t>
            </a:r>
            <a:r>
              <a:rPr lang="en-US" sz="3200" dirty="0">
                <a:effectLst/>
                <a:latin typeface="+mn-lt"/>
                <a:ea typeface="Times New Roman" panose="02020603050405020304" pitchFamily="18" charset="0"/>
                <a:cs typeface="Arial" panose="020B0604020202020204" pitchFamily="34" charset="0"/>
              </a:rPr>
              <a:t> </a:t>
            </a: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Open skate times</a:t>
            </a: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Meetings/Conventions, concerts</a:t>
            </a: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Guest Services Kiosk</a:t>
            </a:r>
          </a:p>
          <a:p>
            <a:pPr marL="342900" marR="0" lvl="0" indent="-342900">
              <a:spcBef>
                <a:spcPts val="0"/>
              </a:spcBef>
              <a:spcAft>
                <a:spcPts val="0"/>
              </a:spcAft>
              <a:buFont typeface="Symbol" panose="05050102010706020507" pitchFamily="18" charset="2"/>
              <a:buChar char=""/>
            </a:pPr>
            <a:endParaRPr lang="en-US" sz="3200" dirty="0">
              <a:effectLst/>
              <a:latin typeface="+mn-lt"/>
              <a:ea typeface="Times New Roman" panose="02020603050405020304" pitchFamily="18"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endParaRPr lang="en-US" sz="3200" dirty="0">
              <a:effectLst/>
              <a:latin typeface="+mn-lt"/>
              <a:ea typeface="Times New Roman" panose="02020603050405020304" pitchFamily="18" charset="0"/>
            </a:endParaRPr>
          </a:p>
        </p:txBody>
      </p:sp>
    </p:spTree>
    <p:extLst>
      <p:ext uri="{BB962C8B-B14F-4D97-AF65-F5344CB8AC3E}">
        <p14:creationId xmlns:p14="http://schemas.microsoft.com/office/powerpoint/2010/main" val="24067961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12192000" cy="384048"/>
          </a:xfrm>
          <a:prstGeom prst="rect">
            <a:avLst/>
          </a:prstGeom>
          <a:solidFill>
            <a:srgbClr val="0070C0"/>
          </a:solidFill>
        </p:spPr>
        <p:style>
          <a:lnRef idx="2">
            <a:schemeClr val="accent3">
              <a:shade val="50000"/>
            </a:schemeClr>
          </a:lnRef>
          <a:fillRef idx="1">
            <a:schemeClr val="accent3"/>
          </a:fillRef>
          <a:effectRef idx="0">
            <a:schemeClr val="accent3"/>
          </a:effectRef>
          <a:fontRef idx="minor">
            <a:schemeClr val="lt1"/>
          </a:fontRef>
        </p:style>
        <p:txBody>
          <a:bodyPr lIns="91429" tIns="45714" rIns="91429" bIns="45714" anchor="ctr"/>
          <a:lstStyle/>
          <a:p>
            <a:pPr algn="ctr" defTabSz="912813" eaLnBrk="0" hangingPunct="0"/>
            <a:r>
              <a:rPr lang="en-US" sz="3200" b="1" dirty="0">
                <a:solidFill>
                  <a:schemeClr val="bg1"/>
                </a:solidFill>
                <a:latin typeface="+mj-lt"/>
              </a:rPr>
              <a:t>Carlson Center Primary Function – Focus Groups </a:t>
            </a:r>
          </a:p>
        </p:txBody>
      </p:sp>
      <p:sp>
        <p:nvSpPr>
          <p:cNvPr id="6" name="TextBox 5">
            <a:extLst>
              <a:ext uri="{FF2B5EF4-FFF2-40B4-BE49-F238E27FC236}">
                <a16:creationId xmlns:a16="http://schemas.microsoft.com/office/drawing/2014/main" id="{100A721F-A0FF-4E22-AF14-E65FDFF79DC5}"/>
              </a:ext>
            </a:extLst>
          </p:cNvPr>
          <p:cNvSpPr txBox="1"/>
          <p:nvPr/>
        </p:nvSpPr>
        <p:spPr>
          <a:xfrm>
            <a:off x="609599" y="408210"/>
            <a:ext cx="11190515" cy="6001643"/>
          </a:xfrm>
          <a:prstGeom prst="rect">
            <a:avLst/>
          </a:prstGeom>
          <a:noFill/>
        </p:spPr>
        <p:txBody>
          <a:bodyPr wrap="square">
            <a:spAutoFit/>
          </a:bodyPr>
          <a:lstStyle/>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rPr>
              <a:t>Maximize community access and participation</a:t>
            </a: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rPr>
              <a:t>Indoor turf space during non-hockey times – system for inside the dasher boards as well as the entire space without the dasher boards</a:t>
            </a: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rPr>
              <a:t>Indoor community gathering</a:t>
            </a: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rPr>
              <a:t>Physical recreation/fitness space</a:t>
            </a: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rPr>
              <a:t>Reduced pricing for community groups</a:t>
            </a: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rPr>
              <a:t>Venue for large events (economic impact to community)</a:t>
            </a: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rPr>
              <a:t>Multipurpose uses/activities </a:t>
            </a: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rPr>
              <a:t>Be able to transition spaces for different activities</a:t>
            </a: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rPr>
              <a:t>Keep the Division I hockey program as a priority</a:t>
            </a:r>
          </a:p>
          <a:p>
            <a:pPr marL="342900" marR="0" lvl="0" indent="-342900">
              <a:spcBef>
                <a:spcPts val="0"/>
              </a:spcBef>
              <a:spcAft>
                <a:spcPts val="0"/>
              </a:spcAft>
              <a:buFont typeface="Symbol" panose="05050102010706020507" pitchFamily="18" charset="2"/>
              <a:buChar char=""/>
            </a:pPr>
            <a:endParaRPr lang="en-US" sz="3200" dirty="0">
              <a:effectLst/>
              <a:latin typeface="+mn-lt"/>
              <a:ea typeface="Times New Roman" panose="02020603050405020304" pitchFamily="18" charset="0"/>
            </a:endParaRPr>
          </a:p>
        </p:txBody>
      </p:sp>
    </p:spTree>
    <p:extLst>
      <p:ext uri="{BB962C8B-B14F-4D97-AF65-F5344CB8AC3E}">
        <p14:creationId xmlns:p14="http://schemas.microsoft.com/office/powerpoint/2010/main" val="16449427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12192000" cy="384048"/>
          </a:xfrm>
          <a:prstGeom prst="rect">
            <a:avLst/>
          </a:prstGeom>
          <a:solidFill>
            <a:srgbClr val="0070C0"/>
          </a:solidFill>
        </p:spPr>
        <p:style>
          <a:lnRef idx="2">
            <a:schemeClr val="accent3">
              <a:shade val="50000"/>
            </a:schemeClr>
          </a:lnRef>
          <a:fillRef idx="1">
            <a:schemeClr val="accent3"/>
          </a:fillRef>
          <a:effectRef idx="0">
            <a:schemeClr val="accent3"/>
          </a:effectRef>
          <a:fontRef idx="minor">
            <a:schemeClr val="lt1"/>
          </a:fontRef>
        </p:style>
        <p:txBody>
          <a:bodyPr lIns="91429" tIns="45714" rIns="91429" bIns="45714" anchor="ctr"/>
          <a:lstStyle/>
          <a:p>
            <a:pPr algn="ctr" defTabSz="912813" eaLnBrk="0" hangingPunct="0"/>
            <a:r>
              <a:rPr lang="en-US" sz="3200" b="1" dirty="0">
                <a:solidFill>
                  <a:schemeClr val="bg1"/>
                </a:solidFill>
                <a:latin typeface="+mj-lt"/>
              </a:rPr>
              <a:t>Additional Amenities for the Carlson Center – Focus Groups</a:t>
            </a:r>
          </a:p>
        </p:txBody>
      </p:sp>
      <p:sp>
        <p:nvSpPr>
          <p:cNvPr id="6" name="TextBox 5">
            <a:extLst>
              <a:ext uri="{FF2B5EF4-FFF2-40B4-BE49-F238E27FC236}">
                <a16:creationId xmlns:a16="http://schemas.microsoft.com/office/drawing/2014/main" id="{100A721F-A0FF-4E22-AF14-E65FDFF79DC5}"/>
              </a:ext>
            </a:extLst>
          </p:cNvPr>
          <p:cNvSpPr txBox="1"/>
          <p:nvPr/>
        </p:nvSpPr>
        <p:spPr>
          <a:xfrm>
            <a:off x="377371" y="384048"/>
            <a:ext cx="11437257" cy="6001643"/>
          </a:xfrm>
          <a:prstGeom prst="rect">
            <a:avLst/>
          </a:prstGeom>
          <a:noFill/>
        </p:spPr>
        <p:txBody>
          <a:bodyPr wrap="square">
            <a:spAutoFit/>
          </a:bodyPr>
          <a:lstStyle/>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Indoor turf, flexible netting between turf fields, spectator seating</a:t>
            </a: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Indoor ropes course/obstacle course/adventure course/indoor playground (can drop down from ceiling) </a:t>
            </a: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Covered outdoor event space, large event space/venue</a:t>
            </a: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Walking track, adventure track, competitive track</a:t>
            </a: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Traffic controls (traffic lights, stop signs, roundabout, etc.)</a:t>
            </a: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Multipurpose space</a:t>
            </a: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Storage, Locker Rooms</a:t>
            </a: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Fitness/weights/cardio space, Cross Training / fitness amenities</a:t>
            </a: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Gymnasium space</a:t>
            </a: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Food options, Kitchen expanded/ Teaching kitchen, Food truck space</a:t>
            </a:r>
          </a:p>
        </p:txBody>
      </p:sp>
    </p:spTree>
    <p:extLst>
      <p:ext uri="{BB962C8B-B14F-4D97-AF65-F5344CB8AC3E}">
        <p14:creationId xmlns:p14="http://schemas.microsoft.com/office/powerpoint/2010/main" val="41786435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12192000" cy="384048"/>
          </a:xfrm>
          <a:prstGeom prst="rect">
            <a:avLst/>
          </a:prstGeom>
          <a:solidFill>
            <a:srgbClr val="0070C0"/>
          </a:solidFill>
        </p:spPr>
        <p:style>
          <a:lnRef idx="2">
            <a:schemeClr val="accent3">
              <a:shade val="50000"/>
            </a:schemeClr>
          </a:lnRef>
          <a:fillRef idx="1">
            <a:schemeClr val="accent3"/>
          </a:fillRef>
          <a:effectRef idx="0">
            <a:schemeClr val="accent3"/>
          </a:effectRef>
          <a:fontRef idx="minor">
            <a:schemeClr val="lt1"/>
          </a:fontRef>
        </p:style>
        <p:txBody>
          <a:bodyPr lIns="91429" tIns="45714" rIns="91429" bIns="45714" anchor="ctr"/>
          <a:lstStyle/>
          <a:p>
            <a:pPr algn="ctr" defTabSz="912813" eaLnBrk="0" hangingPunct="0"/>
            <a:r>
              <a:rPr lang="en-US" sz="3200" b="1" dirty="0">
                <a:solidFill>
                  <a:schemeClr val="bg1"/>
                </a:solidFill>
                <a:latin typeface="+mj-lt"/>
              </a:rPr>
              <a:t>Top Priorities – Focus Groups</a:t>
            </a:r>
          </a:p>
        </p:txBody>
      </p:sp>
      <p:sp>
        <p:nvSpPr>
          <p:cNvPr id="6" name="TextBox 5">
            <a:extLst>
              <a:ext uri="{FF2B5EF4-FFF2-40B4-BE49-F238E27FC236}">
                <a16:creationId xmlns:a16="http://schemas.microsoft.com/office/drawing/2014/main" id="{100A721F-A0FF-4E22-AF14-E65FDFF79DC5}"/>
              </a:ext>
            </a:extLst>
          </p:cNvPr>
          <p:cNvSpPr txBox="1"/>
          <p:nvPr/>
        </p:nvSpPr>
        <p:spPr>
          <a:xfrm>
            <a:off x="0" y="384048"/>
            <a:ext cx="12046857" cy="7478970"/>
          </a:xfrm>
          <a:prstGeom prst="rect">
            <a:avLst/>
          </a:prstGeom>
          <a:noFill/>
        </p:spPr>
        <p:txBody>
          <a:bodyPr wrap="square">
            <a:spAutoFit/>
          </a:bodyPr>
          <a:lstStyle/>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Serving community, increased usage-daily, offer recreational programs to community</a:t>
            </a: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Sports, athletic and fitness needs for all ages</a:t>
            </a:r>
            <a:endParaRPr lang="en-US" sz="3200" dirty="0">
              <a:effectLst/>
              <a:latin typeface="+mn-l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Develop community supported mission/vision for the Carlson Center </a:t>
            </a:r>
            <a:endParaRPr lang="en-US" sz="3200" dirty="0">
              <a:effectLst/>
              <a:latin typeface="+mn-l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Indoor turf, hockey, soccer</a:t>
            </a: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Trade shows/events</a:t>
            </a: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Lower fees and increase value to community</a:t>
            </a: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Fiscal / Cost Recovery</a:t>
            </a: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Decisions made by end of 2020</a:t>
            </a: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Energy upgrades</a:t>
            </a: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Improved ice arena</a:t>
            </a: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Operated by FNSB versus private management company</a:t>
            </a: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Large event space – trade shows, conferences, events, concerts, etc.</a:t>
            </a:r>
          </a:p>
          <a:p>
            <a:pPr marL="342900" marR="0" lvl="0" indent="-342900">
              <a:spcBef>
                <a:spcPts val="0"/>
              </a:spcBef>
              <a:spcAft>
                <a:spcPts val="0"/>
              </a:spcAft>
              <a:buFont typeface="Symbol" panose="05050102010706020507" pitchFamily="18" charset="2"/>
              <a:buChar char=""/>
            </a:pPr>
            <a:endParaRPr lang="en-US" sz="3200" dirty="0">
              <a:effectLst/>
              <a:latin typeface="+mn-l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endParaRPr lang="en-US" sz="3200" dirty="0">
              <a:effectLst/>
              <a:latin typeface="+mn-lt"/>
              <a:ea typeface="Times New Roman" panose="02020603050405020304" pitchFamily="18" charset="0"/>
            </a:endParaRPr>
          </a:p>
        </p:txBody>
      </p:sp>
    </p:spTree>
    <p:extLst>
      <p:ext uri="{BB962C8B-B14F-4D97-AF65-F5344CB8AC3E}">
        <p14:creationId xmlns:p14="http://schemas.microsoft.com/office/powerpoint/2010/main" val="26527347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12192000" cy="384048"/>
          </a:xfrm>
          <a:prstGeom prst="rect">
            <a:avLst/>
          </a:prstGeom>
          <a:solidFill>
            <a:srgbClr val="0070C0"/>
          </a:solidFill>
        </p:spPr>
        <p:style>
          <a:lnRef idx="2">
            <a:schemeClr val="accent3">
              <a:shade val="50000"/>
            </a:schemeClr>
          </a:lnRef>
          <a:fillRef idx="1">
            <a:schemeClr val="accent3"/>
          </a:fillRef>
          <a:effectRef idx="0">
            <a:schemeClr val="accent3"/>
          </a:effectRef>
          <a:fontRef idx="minor">
            <a:schemeClr val="lt1"/>
          </a:fontRef>
        </p:style>
        <p:txBody>
          <a:bodyPr lIns="91429" tIns="45714" rIns="91429" bIns="45714" anchor="ctr"/>
          <a:lstStyle/>
          <a:p>
            <a:pPr algn="ctr" defTabSz="912813" eaLnBrk="0" hangingPunct="0"/>
            <a:r>
              <a:rPr lang="en-US" sz="3200" b="1" dirty="0">
                <a:solidFill>
                  <a:schemeClr val="bg1"/>
                </a:solidFill>
                <a:latin typeface="+mj-lt"/>
              </a:rPr>
              <a:t>Vison for the Carlson Center – Focus Groups </a:t>
            </a:r>
          </a:p>
        </p:txBody>
      </p:sp>
      <p:sp>
        <p:nvSpPr>
          <p:cNvPr id="6" name="TextBox 5">
            <a:extLst>
              <a:ext uri="{FF2B5EF4-FFF2-40B4-BE49-F238E27FC236}">
                <a16:creationId xmlns:a16="http://schemas.microsoft.com/office/drawing/2014/main" id="{100A721F-A0FF-4E22-AF14-E65FDFF79DC5}"/>
              </a:ext>
            </a:extLst>
          </p:cNvPr>
          <p:cNvSpPr txBox="1"/>
          <p:nvPr/>
        </p:nvSpPr>
        <p:spPr>
          <a:xfrm>
            <a:off x="0" y="384048"/>
            <a:ext cx="12046857" cy="6986528"/>
          </a:xfrm>
          <a:prstGeom prst="rect">
            <a:avLst/>
          </a:prstGeom>
          <a:noFill/>
        </p:spPr>
        <p:txBody>
          <a:bodyPr wrap="square">
            <a:spAutoFit/>
          </a:bodyPr>
          <a:lstStyle/>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Carlson Center should function as a Community/Visitor Center – more diverse than hockey</a:t>
            </a: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Expand community use/community friendly – activities</a:t>
            </a: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Needs to be community based for year-round activities for local participation</a:t>
            </a: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Based on what the Borough/community wants it to be</a:t>
            </a: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“Community Center”</a:t>
            </a: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Ice less of a focus moving forward</a:t>
            </a: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Concerts, events, etc. as a focus</a:t>
            </a:r>
          </a:p>
          <a:p>
            <a:pPr marL="342900" marR="0" lvl="0" indent="-342900">
              <a:spcBef>
                <a:spcPts val="0"/>
              </a:spcBef>
              <a:spcAft>
                <a:spcPts val="0"/>
              </a:spcAft>
              <a:buFont typeface="Symbol" panose="05050102010706020507" pitchFamily="18" charset="2"/>
              <a:buChar char=""/>
            </a:pPr>
            <a:r>
              <a:rPr lang="en-US" sz="3200" dirty="0">
                <a:effectLst/>
                <a:latin typeface="+mn-lt"/>
                <a:ea typeface="Times New Roman" panose="02020603050405020304" pitchFamily="18" charset="0"/>
                <a:cs typeface="Arial" panose="020B0604020202020204" pitchFamily="34" charset="0"/>
              </a:rPr>
              <a:t>Balance what the community wants with a good business model of cost recovery</a:t>
            </a:r>
          </a:p>
          <a:p>
            <a:pPr marL="342900" marR="0" lvl="0" indent="-342900">
              <a:spcBef>
                <a:spcPts val="0"/>
              </a:spcBef>
              <a:spcAft>
                <a:spcPts val="0"/>
              </a:spcAft>
              <a:buFont typeface="Symbol" panose="05050102010706020507" pitchFamily="18" charset="2"/>
              <a:buChar char=""/>
            </a:pPr>
            <a:r>
              <a:rPr lang="en-US" sz="3200" dirty="0">
                <a:latin typeface="+mn-lt"/>
                <a:ea typeface="Times New Roman" panose="02020603050405020304" pitchFamily="18" charset="0"/>
                <a:cs typeface="Arial" panose="020B0604020202020204" pitchFamily="34" charset="0"/>
              </a:rPr>
              <a:t>Hockey venue for University and community</a:t>
            </a:r>
            <a:endParaRPr lang="en-US" sz="3200" dirty="0">
              <a:effectLst/>
              <a:latin typeface="+mn-lt"/>
              <a:ea typeface="Times New Roman" panose="02020603050405020304" pitchFamily="18"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endParaRPr lang="en-US" sz="3200" dirty="0">
              <a:effectLst/>
              <a:latin typeface="+mn-lt"/>
              <a:ea typeface="Times New Roman" panose="02020603050405020304" pitchFamily="18"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endParaRPr lang="en-US" sz="3200" dirty="0">
              <a:effectLst/>
              <a:latin typeface="+mn-lt"/>
              <a:ea typeface="Times New Roman" panose="02020603050405020304" pitchFamily="18" charset="0"/>
            </a:endParaRPr>
          </a:p>
        </p:txBody>
      </p:sp>
    </p:spTree>
    <p:extLst>
      <p:ext uri="{BB962C8B-B14F-4D97-AF65-F5344CB8AC3E}">
        <p14:creationId xmlns:p14="http://schemas.microsoft.com/office/powerpoint/2010/main" val="24482180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1"/>
          <p:cNvGrpSpPr/>
          <p:nvPr/>
        </p:nvGrpSpPr>
        <p:grpSpPr>
          <a:xfrm rot="-10800000">
            <a:off x="0" y="-1"/>
            <a:ext cx="12192000" cy="4625009"/>
            <a:chOff x="0" y="0"/>
            <a:chExt cx="3130550" cy="1298633"/>
          </a:xfrm>
        </p:grpSpPr>
        <p:sp>
          <p:nvSpPr>
            <p:cNvPr id="12" name="Freeform 12"/>
            <p:cNvSpPr/>
            <p:nvPr/>
          </p:nvSpPr>
          <p:spPr>
            <a:xfrm>
              <a:off x="0" y="0"/>
              <a:ext cx="3130550" cy="1298633"/>
            </a:xfrm>
            <a:custGeom>
              <a:avLst/>
              <a:gdLst/>
              <a:ahLst/>
              <a:cxnLst/>
              <a:rect l="l" t="t" r="r" b="b"/>
              <a:pathLst>
                <a:path w="3130550" h="1298633">
                  <a:moveTo>
                    <a:pt x="0" y="552450"/>
                  </a:moveTo>
                  <a:lnTo>
                    <a:pt x="0" y="1298633"/>
                  </a:lnTo>
                  <a:lnTo>
                    <a:pt x="3130550" y="1298633"/>
                  </a:lnTo>
                  <a:lnTo>
                    <a:pt x="3130550" y="0"/>
                  </a:lnTo>
                  <a:close/>
                </a:path>
              </a:pathLst>
            </a:custGeom>
            <a:solidFill>
              <a:srgbClr val="5A93BE"/>
            </a:solidFill>
            <a:ln w="28575">
              <a:solidFill>
                <a:schemeClr val="accent2"/>
              </a:solidFill>
            </a:ln>
          </p:spPr>
        </p:sp>
      </p:grpSp>
      <p:sp>
        <p:nvSpPr>
          <p:cNvPr id="18" name="Freeform 18"/>
          <p:cNvSpPr/>
          <p:nvPr/>
        </p:nvSpPr>
        <p:spPr>
          <a:xfrm>
            <a:off x="350051" y="498586"/>
            <a:ext cx="3630999" cy="3630992"/>
          </a:xfrm>
          <a:custGeom>
            <a:avLst/>
            <a:gdLst/>
            <a:ahLst/>
            <a:cxnLst/>
            <a:rect l="l" t="t" r="r" b="b"/>
            <a:pathLst>
              <a:path w="6350000" h="6349987">
                <a:moveTo>
                  <a:pt x="3175000" y="6349987"/>
                </a:moveTo>
                <a:cubicBezTo>
                  <a:pt x="1424279" y="6349987"/>
                  <a:pt x="0" y="4925733"/>
                  <a:pt x="0" y="3175038"/>
                </a:cubicBezTo>
                <a:cubicBezTo>
                  <a:pt x="0" y="1424317"/>
                  <a:pt x="1424292" y="0"/>
                  <a:pt x="3175000" y="0"/>
                </a:cubicBezTo>
                <a:cubicBezTo>
                  <a:pt x="4925733" y="0"/>
                  <a:pt x="6350000" y="1424330"/>
                  <a:pt x="6350000" y="3175038"/>
                </a:cubicBezTo>
                <a:cubicBezTo>
                  <a:pt x="6350000" y="4925720"/>
                  <a:pt x="4925733" y="6349987"/>
                  <a:pt x="3175000" y="6349987"/>
                </a:cubicBezTo>
                <a:close/>
                <a:moveTo>
                  <a:pt x="3175000" y="115760"/>
                </a:moveTo>
                <a:cubicBezTo>
                  <a:pt x="1488135" y="115760"/>
                  <a:pt x="115760" y="1488148"/>
                  <a:pt x="115760" y="3175038"/>
                </a:cubicBezTo>
                <a:cubicBezTo>
                  <a:pt x="115760" y="4861915"/>
                  <a:pt x="1488135" y="6234265"/>
                  <a:pt x="3175000" y="6234265"/>
                </a:cubicBezTo>
                <a:cubicBezTo>
                  <a:pt x="4861852" y="6234265"/>
                  <a:pt x="6234265" y="4861890"/>
                  <a:pt x="6234265" y="3175038"/>
                </a:cubicBezTo>
                <a:cubicBezTo>
                  <a:pt x="6234265" y="1488148"/>
                  <a:pt x="4861852" y="115760"/>
                  <a:pt x="3175000" y="115760"/>
                </a:cubicBezTo>
                <a:close/>
              </a:path>
            </a:pathLst>
          </a:custGeom>
          <a:solidFill>
            <a:srgbClr val="5A93BE"/>
          </a:solidFill>
        </p:spPr>
      </p:sp>
      <p:sp>
        <p:nvSpPr>
          <p:cNvPr id="21" name="TextBox 20">
            <a:extLst>
              <a:ext uri="{FF2B5EF4-FFF2-40B4-BE49-F238E27FC236}">
                <a16:creationId xmlns:a16="http://schemas.microsoft.com/office/drawing/2014/main" id="{4AB775FD-F11E-4EFB-B068-5A2954B78727}"/>
              </a:ext>
            </a:extLst>
          </p:cNvPr>
          <p:cNvSpPr txBox="1"/>
          <p:nvPr/>
        </p:nvSpPr>
        <p:spPr>
          <a:xfrm>
            <a:off x="4391208" y="104165"/>
            <a:ext cx="7628513" cy="1384995"/>
          </a:xfrm>
          <a:prstGeom prst="rect">
            <a:avLst/>
          </a:prstGeom>
          <a:noFill/>
        </p:spPr>
        <p:txBody>
          <a:bodyPr wrap="square" rtlCol="0">
            <a:spAutoFit/>
          </a:bodyPr>
          <a:lstStyle/>
          <a:p>
            <a:pPr algn="r"/>
            <a:r>
              <a:rPr lang="en-US" sz="2800" dirty="0">
                <a:latin typeface="+mj-lt"/>
              </a:rPr>
              <a:t>Fairbanks North Star Borough </a:t>
            </a:r>
          </a:p>
          <a:p>
            <a:pPr algn="r"/>
            <a:r>
              <a:rPr lang="en-US" sz="2800" dirty="0">
                <a:latin typeface="+mj-lt"/>
              </a:rPr>
              <a:t>Carlson Center Management Feasibility Study &amp; Community Survey</a:t>
            </a:r>
          </a:p>
        </p:txBody>
      </p:sp>
      <p:pic>
        <p:nvPicPr>
          <p:cNvPr id="23" name="Picture 22">
            <a:extLst>
              <a:ext uri="{FF2B5EF4-FFF2-40B4-BE49-F238E27FC236}">
                <a16:creationId xmlns:a16="http://schemas.microsoft.com/office/drawing/2014/main" id="{59EE8D74-99C0-4099-9059-8F7E734CFD0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10159" y="1646143"/>
            <a:ext cx="6446518" cy="4294992"/>
          </a:xfrm>
          <a:prstGeom prst="ellipse">
            <a:avLst/>
          </a:prstGeom>
          <a:ln w="57150">
            <a:solidFill>
              <a:srgbClr val="A8A16E"/>
            </a:solidFill>
          </a:ln>
        </p:spPr>
      </p:pic>
      <p:pic>
        <p:nvPicPr>
          <p:cNvPr id="25" name="Picture 24">
            <a:extLst>
              <a:ext uri="{FF2B5EF4-FFF2-40B4-BE49-F238E27FC236}">
                <a16:creationId xmlns:a16="http://schemas.microsoft.com/office/drawing/2014/main" id="{525989F5-5B0F-4019-8A78-FB596172F9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31970" y="5482277"/>
            <a:ext cx="3287752" cy="1361245"/>
          </a:xfrm>
          <a:prstGeom prst="rect">
            <a:avLst/>
          </a:prstGeom>
        </p:spPr>
      </p:pic>
      <p:pic>
        <p:nvPicPr>
          <p:cNvPr id="27" name="Picture 26">
            <a:extLst>
              <a:ext uri="{FF2B5EF4-FFF2-40B4-BE49-F238E27FC236}">
                <a16:creationId xmlns:a16="http://schemas.microsoft.com/office/drawing/2014/main" id="{1761B4EB-E7FA-4583-8D2F-63B371237A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3564" y="5806965"/>
            <a:ext cx="2008909" cy="914400"/>
          </a:xfrm>
          <a:prstGeom prst="rect">
            <a:avLst/>
          </a:prstGeom>
        </p:spPr>
      </p:pic>
      <p:pic>
        <p:nvPicPr>
          <p:cNvPr id="3" name="Picture 2">
            <a:extLst>
              <a:ext uri="{FF2B5EF4-FFF2-40B4-BE49-F238E27FC236}">
                <a16:creationId xmlns:a16="http://schemas.microsoft.com/office/drawing/2014/main" id="{F35500F3-5F01-4CE5-966C-5F6F6555016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8112164" y="3331554"/>
            <a:ext cx="2063671" cy="2063671"/>
          </a:xfrm>
          <a:prstGeom prst="rect">
            <a:avLst/>
          </a:prstGeom>
        </p:spPr>
      </p:pic>
    </p:spTree>
    <p:extLst>
      <p:ext uri="{BB962C8B-B14F-4D97-AF65-F5344CB8AC3E}">
        <p14:creationId xmlns:p14="http://schemas.microsoft.com/office/powerpoint/2010/main" val="20834402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9"/>
          <p:cNvGrpSpPr/>
          <p:nvPr/>
        </p:nvGrpSpPr>
        <p:grpSpPr>
          <a:xfrm>
            <a:off x="685798" y="3464074"/>
            <a:ext cx="5595935" cy="2915298"/>
            <a:chOff x="-4" y="1772254"/>
            <a:chExt cx="11191870" cy="5830596"/>
          </a:xfrm>
        </p:grpSpPr>
        <p:sp>
          <p:nvSpPr>
            <p:cNvPr id="10" name="TextBox 10"/>
            <p:cNvSpPr txBox="1"/>
            <p:nvPr/>
          </p:nvSpPr>
          <p:spPr>
            <a:xfrm>
              <a:off x="-4" y="1772254"/>
              <a:ext cx="11191870" cy="4154984"/>
            </a:xfrm>
            <a:prstGeom prst="rect">
              <a:avLst/>
            </a:prstGeom>
          </p:spPr>
          <p:txBody>
            <a:bodyPr lIns="0" tIns="0" rIns="0" bIns="0" rtlCol="0" anchor="t">
              <a:spAutoFit/>
            </a:bodyPr>
            <a:lstStyle/>
            <a:p>
              <a:pPr marL="0" marR="0" lvl="0" indent="0" algn="l" defTabSz="914400" rtl="0" eaLnBrk="1" fontAlgn="auto" latinLnBrk="0" hangingPunct="1">
                <a:lnSpc>
                  <a:spcPts val="2664"/>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2 Italics"/>
                  <a:ea typeface="+mn-ea"/>
                  <a:cs typeface="+mn-cs"/>
                </a:rPr>
                <a:t>This survey research effort and subsequent analysis were designed to assist Fairbanks North Star Borough Parks and Recreation Department in developing a long-term plan to reflect the community’s needs and desires. </a:t>
              </a:r>
            </a:p>
          </p:txBody>
        </p:sp>
        <p:sp>
          <p:nvSpPr>
            <p:cNvPr id="12" name="TextBox 12"/>
            <p:cNvSpPr txBox="1"/>
            <p:nvPr/>
          </p:nvSpPr>
          <p:spPr>
            <a:xfrm>
              <a:off x="0" y="6833408"/>
              <a:ext cx="11124136" cy="769442"/>
            </a:xfrm>
            <a:prstGeom prst="rect">
              <a:avLst/>
            </a:prstGeom>
          </p:spPr>
          <p:txBody>
            <a:bodyPr lIns="0" tIns="0" rIns="0" bIns="0" rtlCol="0" anchor="t">
              <a:spAutoFit/>
            </a:bodyPr>
            <a:lstStyle/>
            <a:p>
              <a:pPr marL="0" marR="0" lvl="0" indent="0" algn="l" defTabSz="914400" rtl="0" eaLnBrk="1" fontAlgn="auto" latinLnBrk="0" hangingPunct="1">
                <a:lnSpc>
                  <a:spcPts val="2987"/>
                </a:lnSpc>
                <a:spcBef>
                  <a:spcPts val="0"/>
                </a:spcBef>
                <a:spcAft>
                  <a:spcPts val="0"/>
                </a:spcAft>
                <a:buClrTx/>
                <a:buSzTx/>
                <a:buFontTx/>
                <a:buNone/>
                <a:tabLst/>
                <a:defRPr/>
              </a:pPr>
              <a:endParaRPr kumimoji="0"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3" name="AutoShape 13"/>
            <p:cNvSpPr/>
            <p:nvPr/>
          </p:nvSpPr>
          <p:spPr>
            <a:xfrm>
              <a:off x="0" y="6199182"/>
              <a:ext cx="1219200" cy="169334"/>
            </a:xfrm>
            <a:prstGeom prst="rect">
              <a:avLst/>
            </a:prstGeom>
            <a:solidFill>
              <a:srgbClr val="939598"/>
            </a:solidFill>
          </p:spPr>
        </p:sp>
      </p:grpSp>
      <p:grpSp>
        <p:nvGrpSpPr>
          <p:cNvPr id="3" name="Group 3"/>
          <p:cNvGrpSpPr/>
          <p:nvPr/>
        </p:nvGrpSpPr>
        <p:grpSpPr>
          <a:xfrm>
            <a:off x="685798" y="772649"/>
            <a:ext cx="5809269" cy="2345287"/>
            <a:chOff x="-4" y="66675"/>
            <a:chExt cx="11618538" cy="4690573"/>
          </a:xfrm>
        </p:grpSpPr>
        <p:sp>
          <p:nvSpPr>
            <p:cNvPr id="4" name="TextBox 4"/>
            <p:cNvSpPr txBox="1"/>
            <p:nvPr/>
          </p:nvSpPr>
          <p:spPr>
            <a:xfrm>
              <a:off x="-4" y="1468259"/>
              <a:ext cx="11618538" cy="2769990"/>
            </a:xfrm>
            <a:prstGeom prst="rect">
              <a:avLst/>
            </a:prstGeom>
          </p:spPr>
          <p:txBody>
            <a:bodyPr wrap="square" lIns="0" tIns="0" rIns="0" bIns="0" rtlCol="0" anchor="t">
              <a:spAutoFit/>
            </a:bodyPr>
            <a:lstStyle/>
            <a:p>
              <a:pPr marL="0" marR="0" lvl="0" indent="0" algn="l" defTabSz="914400" rtl="0" eaLnBrk="1" fontAlgn="auto" latinLnBrk="0" hangingPunct="1">
                <a:lnSpc>
                  <a:spcPts val="2664"/>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2 Italics"/>
                  <a:ea typeface="+mn-ea"/>
                  <a:cs typeface="+mn-cs"/>
                </a:rPr>
                <a:t>The purpose of this study was to assess community needs and desires with focus on both management aspects and possible renovation of the Carlson Center. </a:t>
              </a:r>
            </a:p>
          </p:txBody>
        </p:sp>
        <p:sp>
          <p:nvSpPr>
            <p:cNvPr id="5" name="TextBox 5"/>
            <p:cNvSpPr txBox="1"/>
            <p:nvPr/>
          </p:nvSpPr>
          <p:spPr>
            <a:xfrm>
              <a:off x="0" y="66675"/>
              <a:ext cx="11208802" cy="828176"/>
            </a:xfrm>
            <a:prstGeom prst="rect">
              <a:avLst/>
            </a:prstGeom>
          </p:spPr>
          <p:txBody>
            <a:bodyPr lIns="0" tIns="0" rIns="0" bIns="0" rtlCol="0" anchor="t">
              <a:spAutoFit/>
            </a:bodyPr>
            <a:lstStyle/>
            <a:p>
              <a:pPr marL="0" marR="0" lvl="0" indent="0" algn="l" defTabSz="914400" rtl="0" eaLnBrk="1" fontAlgn="auto" latinLnBrk="0" hangingPunct="1">
                <a:lnSpc>
                  <a:spcPts val="294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Black"/>
                  <a:ea typeface="+mn-ea"/>
                  <a:cs typeface="+mn-cs"/>
                </a:rPr>
                <a:t>Introduction</a:t>
              </a:r>
            </a:p>
          </p:txBody>
        </p:sp>
        <p:sp>
          <p:nvSpPr>
            <p:cNvPr id="7" name="AutoShape 7"/>
            <p:cNvSpPr/>
            <p:nvPr/>
          </p:nvSpPr>
          <p:spPr>
            <a:xfrm>
              <a:off x="0" y="4587914"/>
              <a:ext cx="1219200" cy="169334"/>
            </a:xfrm>
            <a:prstGeom prst="rect">
              <a:avLst/>
            </a:prstGeom>
            <a:solidFill>
              <a:srgbClr val="939598"/>
            </a:solidFill>
          </p:spPr>
        </p:sp>
      </p:grpSp>
      <p:cxnSp>
        <p:nvCxnSpPr>
          <p:cNvPr id="17" name="Straight Connector 16">
            <a:extLst>
              <a:ext uri="{FF2B5EF4-FFF2-40B4-BE49-F238E27FC236}">
                <a16:creationId xmlns:a16="http://schemas.microsoft.com/office/drawing/2014/main" id="{7E36B29C-A8FF-4260-BA42-27CBDD854FD7}"/>
              </a:ext>
            </a:extLst>
          </p:cNvPr>
          <p:cNvCxnSpPr>
            <a:cxnSpLocks/>
          </p:cNvCxnSpPr>
          <p:nvPr/>
        </p:nvCxnSpPr>
        <p:spPr>
          <a:xfrm>
            <a:off x="-7620" y="6369481"/>
            <a:ext cx="12198096"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24" name="Picture 23" descr="A picture containing drawing&#10;&#10;Description automatically generated">
            <a:extLst>
              <a:ext uri="{FF2B5EF4-FFF2-40B4-BE49-F238E27FC236}">
                <a16:creationId xmlns:a16="http://schemas.microsoft.com/office/drawing/2014/main" id="{7CCBFACB-032E-4F3A-90DC-7320EE9704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67970" y="6420962"/>
            <a:ext cx="924030" cy="382581"/>
          </a:xfrm>
          <a:prstGeom prst="rect">
            <a:avLst/>
          </a:prstGeom>
        </p:spPr>
      </p:pic>
      <p:sp>
        <p:nvSpPr>
          <p:cNvPr id="18" name="Slide Number Placeholder 6">
            <a:extLst>
              <a:ext uri="{FF2B5EF4-FFF2-40B4-BE49-F238E27FC236}">
                <a16:creationId xmlns:a16="http://schemas.microsoft.com/office/drawing/2014/main" id="{D004E134-54C5-4128-B85F-6193D5E397C5}"/>
              </a:ext>
            </a:extLst>
          </p:cNvPr>
          <p:cNvSpPr>
            <a:spLocks noGrp="1"/>
          </p:cNvSpPr>
          <p:nvPr>
            <p:ph type="sldNum" sz="quarter" idx="12"/>
          </p:nvPr>
        </p:nvSpPr>
        <p:spPr>
          <a:xfrm>
            <a:off x="104503" y="6429689"/>
            <a:ext cx="2743200" cy="365125"/>
          </a:xfrm>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023ECF5E-05C2-4D3D-9153-3B6BF8700ECA}" type="slidenum">
              <a:rPr kumimoji="0" lang="en-US" sz="1400" b="0" i="0" u="none" strike="noStrike" kern="1200" cap="none" spc="0" normalizeH="0" baseline="0" noProof="0" smtClean="0">
                <a:ln>
                  <a:noFill/>
                </a:ln>
                <a:solidFill>
                  <a:prstClr val="white">
                    <a:lumMod val="50000"/>
                  </a:prst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US" sz="1400" b="0" i="0" u="none" strike="noStrike" kern="1200" cap="none" spc="0" normalizeH="0" baseline="0" noProof="0" dirty="0">
              <a:ln>
                <a:noFill/>
              </a:ln>
              <a:solidFill>
                <a:prstClr val="white">
                  <a:lumMod val="50000"/>
                </a:prstClr>
              </a:solidFill>
              <a:effectLst/>
              <a:uLnTx/>
              <a:uFillTx/>
              <a:latin typeface="Arial"/>
              <a:ea typeface="+mn-ea"/>
              <a:cs typeface="+mn-cs"/>
            </a:endParaRPr>
          </a:p>
        </p:txBody>
      </p:sp>
      <p:sp>
        <p:nvSpPr>
          <p:cNvPr id="16" name="Isosceles Triangle 15">
            <a:extLst>
              <a:ext uri="{FF2B5EF4-FFF2-40B4-BE49-F238E27FC236}">
                <a16:creationId xmlns:a16="http://schemas.microsoft.com/office/drawing/2014/main" id="{4CE9BA96-F80E-40AF-AFD0-A4FEBFFBBF4B}"/>
              </a:ext>
            </a:extLst>
          </p:cNvPr>
          <p:cNvSpPr/>
          <p:nvPr/>
        </p:nvSpPr>
        <p:spPr>
          <a:xfrm rot="16200000">
            <a:off x="6554239" y="-59172"/>
            <a:ext cx="5577065" cy="5695409"/>
          </a:xfrm>
          <a:prstGeom prst="triangle">
            <a:avLst>
              <a:gd name="adj" fmla="val 1622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5708342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0F8FFD50-5332-4C82-9A93-62B825C353AC}"/>
              </a:ext>
            </a:extLst>
          </p:cNvPr>
          <p:cNvSpPr>
            <a:spLocks noChangeArrowheads="1"/>
          </p:cNvSpPr>
          <p:nvPr/>
        </p:nvSpPr>
        <p:spPr bwMode="auto">
          <a:xfrm>
            <a:off x="0" y="3077806"/>
            <a:ext cx="7673216" cy="907683"/>
          </a:xfrm>
          <a:prstGeom prst="rect">
            <a:avLst/>
          </a:prstGeom>
          <a:solidFill>
            <a:schemeClr val="accent6"/>
          </a:solidFill>
          <a:ln w="38100">
            <a:noFill/>
            <a:miter lim="800000"/>
            <a:headEnd/>
            <a:tailEnd/>
          </a:ln>
        </p:spPr>
        <p:txBody>
          <a:bodyPr lIns="91429" tIns="45714" rIns="91429" bIns="45714" anchor="ctr"/>
          <a:lstStyle/>
          <a:p>
            <a:pPr marL="0" marR="0" lvl="0" indent="0" algn="ctr" defTabSz="912813" rtl="0" eaLnBrk="0" fontAlgn="auto" latinLnBrk="0" hangingPunct="0">
              <a:lnSpc>
                <a:spcPct val="100000"/>
              </a:lnSpc>
              <a:spcBef>
                <a:spcPct val="20000"/>
              </a:spcBef>
              <a:spcAft>
                <a:spcPts val="0"/>
              </a:spcAft>
              <a:buClrTx/>
              <a:buSzTx/>
              <a:buFontTx/>
              <a:buNone/>
              <a:tabLst/>
              <a:defRPr/>
            </a:pPr>
            <a:endParaRPr kumimoji="0" lang="en-US" sz="3800" b="1" i="0" u="none" strike="noStrike" kern="1200" cap="none" spc="0" normalizeH="0" baseline="0" noProof="0" dirty="0">
              <a:ln>
                <a:noFill/>
              </a:ln>
              <a:solidFill>
                <a:prstClr val="white"/>
              </a:solidFill>
              <a:effectLst/>
              <a:uLnTx/>
              <a:uFillTx/>
              <a:latin typeface="Arial"/>
              <a:ea typeface="+mn-ea"/>
              <a:cs typeface="+mn-cs"/>
            </a:endParaRPr>
          </a:p>
        </p:txBody>
      </p:sp>
      <p:sp>
        <p:nvSpPr>
          <p:cNvPr id="11" name="Oval 10">
            <a:extLst>
              <a:ext uri="{FF2B5EF4-FFF2-40B4-BE49-F238E27FC236}">
                <a16:creationId xmlns:a16="http://schemas.microsoft.com/office/drawing/2014/main" id="{317DC851-5326-4B7A-A0E4-5FA84FC20035}"/>
              </a:ext>
            </a:extLst>
          </p:cNvPr>
          <p:cNvSpPr/>
          <p:nvPr/>
        </p:nvSpPr>
        <p:spPr>
          <a:xfrm>
            <a:off x="7050053" y="1677879"/>
            <a:ext cx="3474720" cy="3474720"/>
          </a:xfrm>
          <a:prstGeom prst="ellipse">
            <a:avLst/>
          </a:prstGeom>
          <a:solidFill>
            <a:schemeClr val="accent4"/>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Arial"/>
              <a:ea typeface="+mn-ea"/>
              <a:cs typeface="+mn-cs"/>
            </a:endParaRPr>
          </a:p>
        </p:txBody>
      </p:sp>
      <p:sp>
        <p:nvSpPr>
          <p:cNvPr id="12" name="TextBox 11">
            <a:extLst>
              <a:ext uri="{FF2B5EF4-FFF2-40B4-BE49-F238E27FC236}">
                <a16:creationId xmlns:a16="http://schemas.microsoft.com/office/drawing/2014/main" id="{813CA412-23CA-4F6B-8408-E3F827DE96E7}"/>
              </a:ext>
            </a:extLst>
          </p:cNvPr>
          <p:cNvSpPr txBox="1"/>
          <p:nvPr/>
        </p:nvSpPr>
        <p:spPr>
          <a:xfrm>
            <a:off x="1666000" y="3220088"/>
            <a:ext cx="47345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rial"/>
                <a:ea typeface="+mn-ea"/>
                <a:cs typeface="+mn-cs"/>
              </a:rPr>
              <a:t>4,500 Surveys Mailed </a:t>
            </a:r>
            <a:endParaRPr kumimoji="0" lang="en-US" sz="5400" b="0" i="0" u="none" strike="noStrike" kern="1200" cap="none" spc="0" normalizeH="0" baseline="0" noProof="0" dirty="0">
              <a:ln>
                <a:noFill/>
              </a:ln>
              <a:solidFill>
                <a:prstClr val="white"/>
              </a:solidFill>
              <a:effectLst/>
              <a:uLnTx/>
              <a:uFillTx/>
              <a:latin typeface="Arial"/>
              <a:ea typeface="+mn-ea"/>
              <a:cs typeface="+mn-cs"/>
            </a:endParaRPr>
          </a:p>
        </p:txBody>
      </p:sp>
      <p:sp>
        <p:nvSpPr>
          <p:cNvPr id="18" name="Content Placeholder 2">
            <a:extLst>
              <a:ext uri="{FF2B5EF4-FFF2-40B4-BE49-F238E27FC236}">
                <a16:creationId xmlns:a16="http://schemas.microsoft.com/office/drawing/2014/main" id="{94EDE513-A057-4453-9279-E66F6DFA61BE}"/>
              </a:ext>
            </a:extLst>
          </p:cNvPr>
          <p:cNvSpPr>
            <a:spLocks noGrp="1"/>
          </p:cNvSpPr>
          <p:nvPr>
            <p:ph idx="1"/>
          </p:nvPr>
        </p:nvSpPr>
        <p:spPr>
          <a:xfrm>
            <a:off x="686387" y="1121130"/>
            <a:ext cx="6162141" cy="1898672"/>
          </a:xfrm>
        </p:spPr>
        <p:txBody>
          <a:bodyPr>
            <a:normAutofit fontScale="85000" lnSpcReduction="10000"/>
          </a:bodyPr>
          <a:lstStyle/>
          <a:p>
            <a:pPr marL="0" indent="0" defTabSz="0">
              <a:lnSpc>
                <a:spcPct val="120000"/>
              </a:lnSpc>
              <a:spcAft>
                <a:spcPts val="600"/>
              </a:spcAft>
              <a:buNone/>
            </a:pPr>
            <a:r>
              <a:rPr lang="en-US" sz="2400" b="1" dirty="0"/>
              <a:t>Primary methods: </a:t>
            </a:r>
            <a:br>
              <a:rPr lang="en-US" sz="1800" dirty="0"/>
            </a:br>
            <a:r>
              <a:rPr lang="en-US" sz="1800" dirty="0"/>
              <a:t>1 = Statistically Valid (Invitation Survey)</a:t>
            </a:r>
            <a:br>
              <a:rPr lang="en-US" sz="1800" dirty="0"/>
            </a:br>
            <a:r>
              <a:rPr lang="en-US" sz="1800" dirty="0"/>
              <a:t>Mailed survey with an option to complete online through password protected website</a:t>
            </a:r>
          </a:p>
          <a:p>
            <a:pPr marL="0" indent="0" defTabSz="0">
              <a:lnSpc>
                <a:spcPct val="120000"/>
              </a:lnSpc>
              <a:spcAft>
                <a:spcPts val="600"/>
              </a:spcAft>
              <a:buNone/>
            </a:pPr>
            <a:r>
              <a:rPr lang="en-US" sz="1800" dirty="0"/>
              <a:t>2 = Open Link Survey—online survey made available to all residents in the Fairbanks North Star Borough area</a:t>
            </a:r>
          </a:p>
        </p:txBody>
      </p:sp>
      <p:pic>
        <p:nvPicPr>
          <p:cNvPr id="6" name="Graphic 5" descr="Open envelope">
            <a:extLst>
              <a:ext uri="{FF2B5EF4-FFF2-40B4-BE49-F238E27FC236}">
                <a16:creationId xmlns:a16="http://schemas.microsoft.com/office/drawing/2014/main" id="{F58CE425-64B3-4791-BB40-53C524D37B6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1840" y="4202474"/>
            <a:ext cx="914400" cy="914400"/>
          </a:xfrm>
          <a:prstGeom prst="rect">
            <a:avLst/>
          </a:prstGeom>
        </p:spPr>
      </p:pic>
      <p:pic>
        <p:nvPicPr>
          <p:cNvPr id="19" name="Graphic 18" descr="Programmer">
            <a:extLst>
              <a:ext uri="{FF2B5EF4-FFF2-40B4-BE49-F238E27FC236}">
                <a16:creationId xmlns:a16="http://schemas.microsoft.com/office/drawing/2014/main" id="{51C370F5-0301-47D2-A17D-983B5077EC5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1840" y="5211800"/>
            <a:ext cx="914400" cy="914400"/>
          </a:xfrm>
          <a:prstGeom prst="rect">
            <a:avLst/>
          </a:prstGeom>
        </p:spPr>
      </p:pic>
      <p:sp>
        <p:nvSpPr>
          <p:cNvPr id="23" name="TextBox 22">
            <a:extLst>
              <a:ext uri="{FF2B5EF4-FFF2-40B4-BE49-F238E27FC236}">
                <a16:creationId xmlns:a16="http://schemas.microsoft.com/office/drawing/2014/main" id="{580D3AE2-491F-45CB-AF91-922AEE7A88C2}"/>
              </a:ext>
            </a:extLst>
          </p:cNvPr>
          <p:cNvSpPr txBox="1"/>
          <p:nvPr/>
        </p:nvSpPr>
        <p:spPr>
          <a:xfrm>
            <a:off x="1546758" y="4460001"/>
            <a:ext cx="9144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a:ea typeface="+mn-ea"/>
                <a:cs typeface="+mn-cs"/>
              </a:rPr>
              <a:t>452 -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a:ea typeface="+mn-ea"/>
                <a:cs typeface="+mn-cs"/>
              </a:rPr>
              <a:t> </a:t>
            </a:r>
            <a:endParaRPr kumimoji="0" lang="en-US" sz="4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B0267CB2-FAC6-4BDA-A3E6-CB1207732BAF}"/>
              </a:ext>
            </a:extLst>
          </p:cNvPr>
          <p:cNvSpPr txBox="1"/>
          <p:nvPr/>
        </p:nvSpPr>
        <p:spPr>
          <a:xfrm>
            <a:off x="1546757" y="5532718"/>
            <a:ext cx="130094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a:ea typeface="+mn-ea"/>
                <a:cs typeface="+mn-cs"/>
              </a:rPr>
              <a:t>1,393 -</a:t>
            </a:r>
            <a:endParaRPr kumimoji="0" lang="en-US" sz="4400" b="0" i="0" u="none" strike="noStrike" kern="1200" cap="none" spc="0" normalizeH="0" baseline="0" noProof="0" dirty="0">
              <a:ln>
                <a:noFill/>
              </a:ln>
              <a:solidFill>
                <a:prstClr val="black"/>
              </a:solidFill>
              <a:effectLst/>
              <a:uLnTx/>
              <a:uFillTx/>
              <a:latin typeface="Arial"/>
              <a:ea typeface="+mn-ea"/>
              <a:cs typeface="+mn-cs"/>
            </a:endParaRPr>
          </a:p>
        </p:txBody>
      </p:sp>
      <p:sp>
        <p:nvSpPr>
          <p:cNvPr id="21" name="Rectangle 20">
            <a:extLst>
              <a:ext uri="{FF2B5EF4-FFF2-40B4-BE49-F238E27FC236}">
                <a16:creationId xmlns:a16="http://schemas.microsoft.com/office/drawing/2014/main" id="{D787157E-A07F-46F2-B794-37D48F4F1456}"/>
              </a:ext>
            </a:extLst>
          </p:cNvPr>
          <p:cNvSpPr/>
          <p:nvPr/>
        </p:nvSpPr>
        <p:spPr>
          <a:xfrm>
            <a:off x="2367768" y="4531731"/>
            <a:ext cx="3185488"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Invitation Surveys Completed</a:t>
            </a:r>
          </a:p>
        </p:txBody>
      </p:sp>
      <p:sp>
        <p:nvSpPr>
          <p:cNvPr id="25" name="Rectangle 24">
            <a:extLst>
              <a:ext uri="{FF2B5EF4-FFF2-40B4-BE49-F238E27FC236}">
                <a16:creationId xmlns:a16="http://schemas.microsoft.com/office/drawing/2014/main" id="{90C09606-247C-4285-A61E-CB415F1743B7}"/>
              </a:ext>
            </a:extLst>
          </p:cNvPr>
          <p:cNvSpPr/>
          <p:nvPr/>
        </p:nvSpPr>
        <p:spPr>
          <a:xfrm>
            <a:off x="2585882" y="5587938"/>
            <a:ext cx="3313728"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Open Link Surveys Completed</a:t>
            </a:r>
          </a:p>
        </p:txBody>
      </p:sp>
      <p:sp>
        <p:nvSpPr>
          <p:cNvPr id="27" name="Rectangle 26">
            <a:extLst>
              <a:ext uri="{FF2B5EF4-FFF2-40B4-BE49-F238E27FC236}">
                <a16:creationId xmlns:a16="http://schemas.microsoft.com/office/drawing/2014/main" id="{A651ECD9-ED0B-43D9-84CD-22A15555EB4D}"/>
              </a:ext>
            </a:extLst>
          </p:cNvPr>
          <p:cNvSpPr/>
          <p:nvPr/>
        </p:nvSpPr>
        <p:spPr>
          <a:xfrm>
            <a:off x="7117595" y="3426260"/>
            <a:ext cx="3337171" cy="138499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rial"/>
                <a:ea typeface="+mn-ea"/>
                <a:cs typeface="+mn-cs"/>
              </a:rPr>
              <a:t>Total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rial"/>
                <a:ea typeface="+mn-ea"/>
                <a:cs typeface="+mn-cs"/>
              </a:rPr>
              <a:t>Completed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rial"/>
                <a:ea typeface="+mn-ea"/>
                <a:cs typeface="+mn-cs"/>
              </a:rPr>
              <a:t>Surveys</a:t>
            </a:r>
          </a:p>
        </p:txBody>
      </p:sp>
      <p:sp>
        <p:nvSpPr>
          <p:cNvPr id="28" name="TextBox 27">
            <a:extLst>
              <a:ext uri="{FF2B5EF4-FFF2-40B4-BE49-F238E27FC236}">
                <a16:creationId xmlns:a16="http://schemas.microsoft.com/office/drawing/2014/main" id="{FE7EA25A-4295-4731-8B22-94A1A7BB7D4B}"/>
              </a:ext>
            </a:extLst>
          </p:cNvPr>
          <p:cNvSpPr txBox="1"/>
          <p:nvPr/>
        </p:nvSpPr>
        <p:spPr>
          <a:xfrm>
            <a:off x="7251574" y="2402320"/>
            <a:ext cx="3071674"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Arial"/>
                <a:ea typeface="+mn-ea"/>
                <a:cs typeface="+mn-cs"/>
              </a:rPr>
              <a:t>1,845</a:t>
            </a:r>
            <a:endParaRPr kumimoji="0" lang="en-US" sz="11500" b="0" i="0" u="none" strike="noStrike" kern="1200" cap="none" spc="0" normalizeH="0" baseline="0" noProof="0" dirty="0">
              <a:ln>
                <a:noFill/>
              </a:ln>
              <a:solidFill>
                <a:prstClr val="white"/>
              </a:solidFill>
              <a:effectLst/>
              <a:uLnTx/>
              <a:uFillTx/>
              <a:latin typeface="Arial"/>
              <a:ea typeface="+mn-ea"/>
              <a:cs typeface="+mn-cs"/>
            </a:endParaRPr>
          </a:p>
        </p:txBody>
      </p:sp>
      <p:cxnSp>
        <p:nvCxnSpPr>
          <p:cNvPr id="30" name="Straight Connector 29">
            <a:extLst>
              <a:ext uri="{FF2B5EF4-FFF2-40B4-BE49-F238E27FC236}">
                <a16:creationId xmlns:a16="http://schemas.microsoft.com/office/drawing/2014/main" id="{C127DC12-FEF4-4BF0-AE51-8676718EFE88}"/>
              </a:ext>
            </a:extLst>
          </p:cNvPr>
          <p:cNvCxnSpPr>
            <a:cxnSpLocks/>
          </p:cNvCxnSpPr>
          <p:nvPr/>
        </p:nvCxnSpPr>
        <p:spPr>
          <a:xfrm>
            <a:off x="-7620" y="6369481"/>
            <a:ext cx="12198096"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33" name="Picture 32" descr="A picture containing drawing&#10;&#10;Description automatically generated">
            <a:extLst>
              <a:ext uri="{FF2B5EF4-FFF2-40B4-BE49-F238E27FC236}">
                <a16:creationId xmlns:a16="http://schemas.microsoft.com/office/drawing/2014/main" id="{813AACFE-627C-4671-898F-BB5335DACE2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67970" y="6420962"/>
            <a:ext cx="924030" cy="382581"/>
          </a:xfrm>
          <a:prstGeom prst="rect">
            <a:avLst/>
          </a:prstGeom>
        </p:spPr>
      </p:pic>
      <p:sp>
        <p:nvSpPr>
          <p:cNvPr id="2" name="Rectangle 1">
            <a:extLst>
              <a:ext uri="{FF2B5EF4-FFF2-40B4-BE49-F238E27FC236}">
                <a16:creationId xmlns:a16="http://schemas.microsoft.com/office/drawing/2014/main" id="{DADC8D47-BE9C-41E4-B0BE-7CD4FBCFFA6A}"/>
              </a:ext>
            </a:extLst>
          </p:cNvPr>
          <p:cNvSpPr/>
          <p:nvPr/>
        </p:nvSpPr>
        <p:spPr>
          <a:xfrm>
            <a:off x="822164" y="4793137"/>
            <a:ext cx="6096000" cy="646331"/>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+/- 4.6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Margin of Error</a:t>
            </a:r>
          </a:p>
        </p:txBody>
      </p:sp>
      <p:sp>
        <p:nvSpPr>
          <p:cNvPr id="22" name="Slide Number Placeholder 6">
            <a:extLst>
              <a:ext uri="{FF2B5EF4-FFF2-40B4-BE49-F238E27FC236}">
                <a16:creationId xmlns:a16="http://schemas.microsoft.com/office/drawing/2014/main" id="{28E7FF13-9DEE-414E-A06E-B722E90AB19D}"/>
              </a:ext>
            </a:extLst>
          </p:cNvPr>
          <p:cNvSpPr>
            <a:spLocks noGrp="1"/>
          </p:cNvSpPr>
          <p:nvPr>
            <p:ph type="sldNum" sz="quarter" idx="12"/>
          </p:nvPr>
        </p:nvSpPr>
        <p:spPr>
          <a:xfrm>
            <a:off x="104503" y="6429689"/>
            <a:ext cx="2743200" cy="365125"/>
          </a:xfrm>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023ECF5E-05C2-4D3D-9153-3B6BF8700ECA}" type="slidenum">
              <a:rPr kumimoji="0" lang="en-US" sz="1400" b="0" i="0" u="none" strike="noStrike" kern="1200" cap="none" spc="0" normalizeH="0" baseline="0" noProof="0" smtClean="0">
                <a:ln>
                  <a:noFill/>
                </a:ln>
                <a:solidFill>
                  <a:prstClr val="white">
                    <a:lumMod val="50000"/>
                  </a:prst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US" sz="1400" b="0" i="0" u="none" strike="noStrike" kern="1200" cap="none" spc="0" normalizeH="0" baseline="0" noProof="0" dirty="0">
              <a:ln>
                <a:noFill/>
              </a:ln>
              <a:solidFill>
                <a:prstClr val="white">
                  <a:lumMod val="50000"/>
                </a:prstClr>
              </a:solidFill>
              <a:effectLst/>
              <a:uLnTx/>
              <a:uFillTx/>
              <a:latin typeface="Arial"/>
              <a:ea typeface="+mn-ea"/>
              <a:cs typeface="+mn-cs"/>
            </a:endParaRPr>
          </a:p>
        </p:txBody>
      </p:sp>
      <p:sp>
        <p:nvSpPr>
          <p:cNvPr id="29" name="TextBox 5">
            <a:extLst>
              <a:ext uri="{FF2B5EF4-FFF2-40B4-BE49-F238E27FC236}">
                <a16:creationId xmlns:a16="http://schemas.microsoft.com/office/drawing/2014/main" id="{F92FD783-1CBB-4A58-8C9A-6C6CD88C7F3D}"/>
              </a:ext>
            </a:extLst>
          </p:cNvPr>
          <p:cNvSpPr txBox="1"/>
          <p:nvPr/>
        </p:nvSpPr>
        <p:spPr>
          <a:xfrm>
            <a:off x="685800" y="707042"/>
            <a:ext cx="5604401" cy="414088"/>
          </a:xfrm>
          <a:prstGeom prst="rect">
            <a:avLst/>
          </a:prstGeom>
        </p:spPr>
        <p:txBody>
          <a:bodyPr lIns="0" tIns="0" rIns="0" bIns="0" rtlCol="0" anchor="t">
            <a:spAutoFit/>
          </a:bodyPr>
          <a:lstStyle/>
          <a:p>
            <a:pPr marL="0" marR="0" lvl="0" indent="0" algn="l" defTabSz="914400" rtl="0" eaLnBrk="1" fontAlgn="auto" latinLnBrk="0" hangingPunct="1">
              <a:lnSpc>
                <a:spcPts val="294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Black"/>
                <a:ea typeface="+mn-ea"/>
                <a:cs typeface="+mn-cs"/>
              </a:rPr>
              <a:t>Methodology</a:t>
            </a:r>
          </a:p>
        </p:txBody>
      </p:sp>
    </p:spTree>
    <p:extLst>
      <p:ext uri="{BB962C8B-B14F-4D97-AF65-F5344CB8AC3E}">
        <p14:creationId xmlns:p14="http://schemas.microsoft.com/office/powerpoint/2010/main" val="27033755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Connector 23">
            <a:extLst>
              <a:ext uri="{FF2B5EF4-FFF2-40B4-BE49-F238E27FC236}">
                <a16:creationId xmlns:a16="http://schemas.microsoft.com/office/drawing/2014/main" id="{13850845-4B29-4FBE-887F-5BAA4170EDD2}"/>
              </a:ext>
            </a:extLst>
          </p:cNvPr>
          <p:cNvCxnSpPr>
            <a:cxnSpLocks/>
          </p:cNvCxnSpPr>
          <p:nvPr/>
        </p:nvCxnSpPr>
        <p:spPr>
          <a:xfrm>
            <a:off x="2620511" y="-8389"/>
            <a:ext cx="0" cy="6317999"/>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14" name="Rectangle 2">
            <a:extLst>
              <a:ext uri="{FF2B5EF4-FFF2-40B4-BE49-F238E27FC236}">
                <a16:creationId xmlns:a16="http://schemas.microsoft.com/office/drawing/2014/main" id="{0F8FFD50-5332-4C82-9A93-62B825C353AC}"/>
              </a:ext>
            </a:extLst>
          </p:cNvPr>
          <p:cNvSpPr>
            <a:spLocks noChangeArrowheads="1"/>
          </p:cNvSpPr>
          <p:nvPr/>
        </p:nvSpPr>
        <p:spPr bwMode="auto">
          <a:xfrm>
            <a:off x="2643188" y="2649190"/>
            <a:ext cx="6473071" cy="907683"/>
          </a:xfrm>
          <a:prstGeom prst="rect">
            <a:avLst/>
          </a:prstGeom>
          <a:solidFill>
            <a:schemeClr val="accent4"/>
          </a:solidFill>
          <a:ln w="38100">
            <a:noFill/>
            <a:miter lim="800000"/>
            <a:headEnd/>
            <a:tailEnd/>
          </a:ln>
        </p:spPr>
        <p:txBody>
          <a:bodyPr lIns="91429" tIns="45714" rIns="91429" bIns="45714" anchor="ctr"/>
          <a:lstStyle/>
          <a:p>
            <a:pPr marL="0" marR="0" lvl="0" indent="0" algn="ctr" defTabSz="912813" rtl="0" eaLnBrk="0" fontAlgn="auto" latinLnBrk="0" hangingPunct="0">
              <a:lnSpc>
                <a:spcPct val="100000"/>
              </a:lnSpc>
              <a:spcBef>
                <a:spcPct val="20000"/>
              </a:spcBef>
              <a:spcAft>
                <a:spcPts val="0"/>
              </a:spcAft>
              <a:buClrTx/>
              <a:buSzTx/>
              <a:buFontTx/>
              <a:buNone/>
              <a:tabLst/>
              <a:defRPr/>
            </a:pPr>
            <a:endParaRPr kumimoji="0" lang="en-US" sz="3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1" name="Oval 10">
            <a:extLst>
              <a:ext uri="{FF2B5EF4-FFF2-40B4-BE49-F238E27FC236}">
                <a16:creationId xmlns:a16="http://schemas.microsoft.com/office/drawing/2014/main" id="{317DC851-5326-4B7A-A0E4-5FA84FC20035}"/>
              </a:ext>
            </a:extLst>
          </p:cNvPr>
          <p:cNvSpPr/>
          <p:nvPr/>
        </p:nvSpPr>
        <p:spPr>
          <a:xfrm>
            <a:off x="8493097" y="1249262"/>
            <a:ext cx="3474720" cy="3715059"/>
          </a:xfrm>
          <a:prstGeom prst="ellipse">
            <a:avLst/>
          </a:prstGeom>
          <a:solidFill>
            <a:schemeClr val="accent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Arial"/>
              <a:ea typeface="+mn-ea"/>
              <a:cs typeface="+mn-cs"/>
            </a:endParaRPr>
          </a:p>
        </p:txBody>
      </p:sp>
      <p:sp>
        <p:nvSpPr>
          <p:cNvPr id="18" name="Content Placeholder 2">
            <a:extLst>
              <a:ext uri="{FF2B5EF4-FFF2-40B4-BE49-F238E27FC236}">
                <a16:creationId xmlns:a16="http://schemas.microsoft.com/office/drawing/2014/main" id="{94EDE513-A057-4453-9279-E66F6DFA61BE}"/>
              </a:ext>
            </a:extLst>
          </p:cNvPr>
          <p:cNvSpPr>
            <a:spLocks noGrp="1"/>
          </p:cNvSpPr>
          <p:nvPr>
            <p:ph idx="1"/>
          </p:nvPr>
        </p:nvSpPr>
        <p:spPr>
          <a:xfrm>
            <a:off x="2980312" y="276539"/>
            <a:ext cx="8144886" cy="2371413"/>
          </a:xfrm>
        </p:spPr>
        <p:txBody>
          <a:bodyPr>
            <a:normAutofit fontScale="92500" lnSpcReduction="10000"/>
          </a:bodyPr>
          <a:lstStyle/>
          <a:p>
            <a:pPr marL="0" indent="0">
              <a:lnSpc>
                <a:spcPct val="120000"/>
              </a:lnSpc>
              <a:spcBef>
                <a:spcPts val="0"/>
              </a:spcBef>
              <a:buNone/>
            </a:pPr>
            <a:r>
              <a:rPr lang="en-US" sz="2400" b="1" dirty="0"/>
              <a:t>Which area of Fairbanks North Star Borough do you live: </a:t>
            </a:r>
          </a:p>
          <a:p>
            <a:pPr lvl="1">
              <a:lnSpc>
                <a:spcPct val="120000"/>
              </a:lnSpc>
              <a:spcBef>
                <a:spcPts val="0"/>
              </a:spcBef>
            </a:pPr>
            <a:r>
              <a:rPr lang="en-US" sz="1400" dirty="0"/>
              <a:t>22% - City of Fairbanks</a:t>
            </a:r>
          </a:p>
          <a:p>
            <a:pPr lvl="1">
              <a:lnSpc>
                <a:spcPct val="120000"/>
              </a:lnSpc>
              <a:spcBef>
                <a:spcPts val="0"/>
              </a:spcBef>
            </a:pPr>
            <a:r>
              <a:rPr lang="en-US" sz="1400" dirty="0"/>
              <a:t>21% - West Fairbanks, University, Ester</a:t>
            </a:r>
          </a:p>
          <a:p>
            <a:pPr lvl="1">
              <a:lnSpc>
                <a:spcPct val="120000"/>
              </a:lnSpc>
              <a:spcBef>
                <a:spcPts val="0"/>
              </a:spcBef>
            </a:pPr>
            <a:r>
              <a:rPr lang="en-US" sz="1400" dirty="0"/>
              <a:t>14% - East Fairbanks, Gilmore, Chena Hot Springs</a:t>
            </a:r>
          </a:p>
          <a:p>
            <a:pPr lvl="1">
              <a:lnSpc>
                <a:spcPct val="120000"/>
              </a:lnSpc>
              <a:spcBef>
                <a:spcPts val="0"/>
              </a:spcBef>
            </a:pPr>
            <a:r>
              <a:rPr lang="en-US" sz="1400" dirty="0"/>
              <a:t>13% - City of North Pole</a:t>
            </a:r>
          </a:p>
          <a:p>
            <a:pPr lvl="1">
              <a:lnSpc>
                <a:spcPct val="120000"/>
              </a:lnSpc>
              <a:spcBef>
                <a:spcPts val="0"/>
              </a:spcBef>
            </a:pPr>
            <a:r>
              <a:rPr lang="en-US" sz="1400" dirty="0"/>
              <a:t>11% - North Fairbanks, Fox, Gold Stream</a:t>
            </a:r>
          </a:p>
          <a:p>
            <a:pPr lvl="1">
              <a:lnSpc>
                <a:spcPct val="120000"/>
              </a:lnSpc>
              <a:spcBef>
                <a:spcPts val="0"/>
              </a:spcBef>
            </a:pPr>
            <a:r>
              <a:rPr lang="en-US" sz="1400" dirty="0"/>
              <a:t>11% - Outlying North Pole area, Salcha, Badger</a:t>
            </a:r>
          </a:p>
          <a:p>
            <a:pPr lvl="1">
              <a:lnSpc>
                <a:spcPct val="120000"/>
              </a:lnSpc>
              <a:spcBef>
                <a:spcPts val="0"/>
              </a:spcBef>
            </a:pPr>
            <a:r>
              <a:rPr lang="en-US" sz="1400" dirty="0"/>
              <a:t>5% - Fort Wainwright</a:t>
            </a:r>
          </a:p>
          <a:p>
            <a:pPr lvl="1">
              <a:lnSpc>
                <a:spcPct val="120000"/>
              </a:lnSpc>
              <a:spcBef>
                <a:spcPts val="0"/>
              </a:spcBef>
            </a:pPr>
            <a:r>
              <a:rPr lang="en-US" sz="1400" dirty="0"/>
              <a:t>3% - Other</a:t>
            </a:r>
          </a:p>
        </p:txBody>
      </p:sp>
      <p:sp>
        <p:nvSpPr>
          <p:cNvPr id="23" name="TextBox 22">
            <a:extLst>
              <a:ext uri="{FF2B5EF4-FFF2-40B4-BE49-F238E27FC236}">
                <a16:creationId xmlns:a16="http://schemas.microsoft.com/office/drawing/2014/main" id="{580D3AE2-491F-45CB-AF91-922AEE7A88C2}"/>
              </a:ext>
            </a:extLst>
          </p:cNvPr>
          <p:cNvSpPr txBox="1"/>
          <p:nvPr/>
        </p:nvSpPr>
        <p:spPr>
          <a:xfrm>
            <a:off x="3893556" y="4065206"/>
            <a:ext cx="4543453"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a:ea typeface="+mn-ea"/>
                <a:cs typeface="+mn-cs"/>
              </a:rPr>
              <a:t>79% of respondents own their residence / 16% rent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a:ea typeface="+mn-ea"/>
                <a:cs typeface="+mn-cs"/>
              </a:rPr>
              <a:t> </a:t>
            </a:r>
            <a:endParaRPr kumimoji="0" lang="en-US" sz="4400" b="0" i="0" u="none" strike="noStrike" kern="1200" cap="none" spc="0" normalizeH="0" baseline="0" noProof="0" dirty="0">
              <a:ln>
                <a:noFill/>
              </a:ln>
              <a:solidFill>
                <a:prstClr val="black"/>
              </a:solidFill>
              <a:effectLst/>
              <a:uLnTx/>
              <a:uFillTx/>
              <a:latin typeface="Arial"/>
              <a:ea typeface="+mn-ea"/>
              <a:cs typeface="+mn-cs"/>
            </a:endParaRPr>
          </a:p>
        </p:txBody>
      </p:sp>
      <p:pic>
        <p:nvPicPr>
          <p:cNvPr id="3" name="Graphic 2" descr="Man">
            <a:extLst>
              <a:ext uri="{FF2B5EF4-FFF2-40B4-BE49-F238E27FC236}">
                <a16:creationId xmlns:a16="http://schemas.microsoft.com/office/drawing/2014/main" id="{3EAFC1CE-2297-41F6-BDD9-4343C1F22BB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12894" y="1870555"/>
            <a:ext cx="1953387" cy="1953387"/>
          </a:xfrm>
          <a:prstGeom prst="rect">
            <a:avLst/>
          </a:prstGeom>
        </p:spPr>
      </p:pic>
      <p:pic>
        <p:nvPicPr>
          <p:cNvPr id="7" name="Graphic 6" descr="Woman">
            <a:extLst>
              <a:ext uri="{FF2B5EF4-FFF2-40B4-BE49-F238E27FC236}">
                <a16:creationId xmlns:a16="http://schemas.microsoft.com/office/drawing/2014/main" id="{C0BF766B-B2F2-4B7C-BF29-6EE076829DD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59979" y="1636383"/>
            <a:ext cx="2103120" cy="2103120"/>
          </a:xfrm>
          <a:prstGeom prst="rect">
            <a:avLst/>
          </a:prstGeom>
        </p:spPr>
      </p:pic>
      <p:sp>
        <p:nvSpPr>
          <p:cNvPr id="22" name="Rectangle 21">
            <a:extLst>
              <a:ext uri="{FF2B5EF4-FFF2-40B4-BE49-F238E27FC236}">
                <a16:creationId xmlns:a16="http://schemas.microsoft.com/office/drawing/2014/main" id="{62CACEC0-11C7-4A81-BCD8-89B97153C79F}"/>
              </a:ext>
            </a:extLst>
          </p:cNvPr>
          <p:cNvSpPr/>
          <p:nvPr/>
        </p:nvSpPr>
        <p:spPr>
          <a:xfrm>
            <a:off x="8844509" y="3769060"/>
            <a:ext cx="1534060"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ea typeface="+mn-ea"/>
                <a:cs typeface="+mn-cs"/>
              </a:rPr>
              <a:t>57% Female</a:t>
            </a:r>
          </a:p>
        </p:txBody>
      </p:sp>
      <p:sp>
        <p:nvSpPr>
          <p:cNvPr id="29" name="Rectangle 28">
            <a:extLst>
              <a:ext uri="{FF2B5EF4-FFF2-40B4-BE49-F238E27FC236}">
                <a16:creationId xmlns:a16="http://schemas.microsoft.com/office/drawing/2014/main" id="{C5D5CAAA-5C51-45EF-80E3-095314B50B81}"/>
              </a:ext>
            </a:extLst>
          </p:cNvPr>
          <p:cNvSpPr/>
          <p:nvPr/>
        </p:nvSpPr>
        <p:spPr>
          <a:xfrm>
            <a:off x="10222558" y="3769060"/>
            <a:ext cx="1534060"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ea typeface="+mn-ea"/>
                <a:cs typeface="+mn-cs"/>
              </a:rPr>
              <a:t>33% Male</a:t>
            </a:r>
          </a:p>
        </p:txBody>
      </p:sp>
      <p:pic>
        <p:nvPicPr>
          <p:cNvPr id="13" name="Graphic 12" descr="Universal Access">
            <a:extLst>
              <a:ext uri="{FF2B5EF4-FFF2-40B4-BE49-F238E27FC236}">
                <a16:creationId xmlns:a16="http://schemas.microsoft.com/office/drawing/2014/main" id="{371597B9-0E22-4584-89AD-21A5DFFDBBA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980313" y="5020016"/>
            <a:ext cx="914400" cy="914400"/>
          </a:xfrm>
          <a:prstGeom prst="rect">
            <a:avLst/>
          </a:prstGeom>
        </p:spPr>
      </p:pic>
      <p:sp>
        <p:nvSpPr>
          <p:cNvPr id="31" name="TextBox 30">
            <a:extLst>
              <a:ext uri="{FF2B5EF4-FFF2-40B4-BE49-F238E27FC236}">
                <a16:creationId xmlns:a16="http://schemas.microsoft.com/office/drawing/2014/main" id="{F7DB76AA-1E29-4FB8-8AAB-2352C6552F8B}"/>
              </a:ext>
            </a:extLst>
          </p:cNvPr>
          <p:cNvSpPr txBox="1"/>
          <p:nvPr/>
        </p:nvSpPr>
        <p:spPr>
          <a:xfrm>
            <a:off x="3893556" y="5067286"/>
            <a:ext cx="611518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a:ea typeface="+mn-ea"/>
                <a:cs typeface="+mn-cs"/>
              </a:rPr>
              <a:t>8% of respondents have a need for ADA  accessible facilities and amenities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a:ea typeface="+mn-ea"/>
                <a:cs typeface="+mn-cs"/>
              </a:rPr>
              <a:t> </a:t>
            </a:r>
            <a:endParaRPr kumimoji="0" lang="en-US" sz="4400" b="0" i="0" u="none" strike="noStrike" kern="1200" cap="none" spc="0" normalizeH="0" baseline="0" noProof="0" dirty="0">
              <a:ln>
                <a:noFill/>
              </a:ln>
              <a:solidFill>
                <a:prstClr val="black"/>
              </a:solidFill>
              <a:effectLst/>
              <a:uLnTx/>
              <a:uFillTx/>
              <a:latin typeface="Arial"/>
              <a:ea typeface="+mn-ea"/>
              <a:cs typeface="+mn-cs"/>
            </a:endParaRPr>
          </a:p>
        </p:txBody>
      </p:sp>
      <p:sp>
        <p:nvSpPr>
          <p:cNvPr id="15" name="Rectangle 14">
            <a:extLst>
              <a:ext uri="{FF2B5EF4-FFF2-40B4-BE49-F238E27FC236}">
                <a16:creationId xmlns:a16="http://schemas.microsoft.com/office/drawing/2014/main" id="{A7D74A34-5009-464B-9B23-CEB3715FD9B8}"/>
              </a:ext>
            </a:extLst>
          </p:cNvPr>
          <p:cNvSpPr/>
          <p:nvPr/>
        </p:nvSpPr>
        <p:spPr>
          <a:xfrm>
            <a:off x="3964218" y="2733966"/>
            <a:ext cx="4572000" cy="726609"/>
          </a:xfrm>
          <a:prstGeom prst="rect">
            <a:avLst/>
          </a:prstGeom>
        </p:spPr>
        <p:txBody>
          <a:bodyPr>
            <a:spAutoFit/>
          </a:bodyPr>
          <a:lstStyle/>
          <a:p>
            <a:pPr marL="0" marR="0" lvl="0" indent="0" algn="ctr" defTabSz="914400" rtl="0" eaLnBrk="1" fontAlgn="auto" latinLnBrk="0" hangingPunct="1">
              <a:lnSpc>
                <a:spcPct val="120000"/>
              </a:lnSpc>
              <a:spcBef>
                <a:spcPts val="0"/>
              </a:spcBef>
              <a:spcAft>
                <a:spcPts val="60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Average number of years </a:t>
            </a:r>
            <a:br>
              <a:rPr kumimoji="0" lang="en-US" sz="1800" b="1" i="0" u="none" strike="noStrike" kern="1200" cap="none" spc="0" normalizeH="0" baseline="0" noProof="0" dirty="0">
                <a:ln>
                  <a:noFill/>
                </a:ln>
                <a:solidFill>
                  <a:prstClr val="white"/>
                </a:solidFill>
                <a:effectLst/>
                <a:uLnTx/>
                <a:uFillTx/>
                <a:latin typeface="Arial"/>
                <a:ea typeface="+mn-ea"/>
                <a:cs typeface="+mn-cs"/>
              </a:rPr>
            </a:br>
            <a:r>
              <a:rPr kumimoji="0" lang="en-US" sz="1800" b="1" i="0" u="none" strike="noStrike" kern="1200" cap="none" spc="0" normalizeH="0" baseline="0" noProof="0" dirty="0">
                <a:ln>
                  <a:noFill/>
                </a:ln>
                <a:solidFill>
                  <a:prstClr val="white"/>
                </a:solidFill>
                <a:effectLst/>
                <a:uLnTx/>
                <a:uFillTx/>
                <a:latin typeface="Arial"/>
                <a:ea typeface="+mn-ea"/>
                <a:cs typeface="+mn-cs"/>
              </a:rPr>
              <a:t>living in Fairbanks North Star Borough</a:t>
            </a:r>
          </a:p>
        </p:txBody>
      </p:sp>
      <p:sp>
        <p:nvSpPr>
          <p:cNvPr id="20" name="Rectangle 19">
            <a:extLst>
              <a:ext uri="{FF2B5EF4-FFF2-40B4-BE49-F238E27FC236}">
                <a16:creationId xmlns:a16="http://schemas.microsoft.com/office/drawing/2014/main" id="{ABE31684-9225-4A1A-AAFC-C8FA4721509D}"/>
              </a:ext>
            </a:extLst>
          </p:cNvPr>
          <p:cNvSpPr/>
          <p:nvPr/>
        </p:nvSpPr>
        <p:spPr>
          <a:xfrm>
            <a:off x="2791227" y="2759641"/>
            <a:ext cx="1082348"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
                <a:ea typeface="+mn-ea"/>
                <a:cs typeface="+mn-cs"/>
              </a:rPr>
              <a:t>23.7</a:t>
            </a:r>
            <a:endParaRPr kumimoji="0" lang="en-US" sz="3600" b="0" i="0" u="none" strike="noStrike" kern="1200" cap="none" spc="0" normalizeH="0" baseline="0" noProof="0" dirty="0">
              <a:ln>
                <a:noFill/>
              </a:ln>
              <a:solidFill>
                <a:prstClr val="white"/>
              </a:solidFill>
              <a:effectLst/>
              <a:uLnTx/>
              <a:uFillTx/>
              <a:latin typeface="Arial"/>
              <a:ea typeface="+mn-ea"/>
              <a:cs typeface="+mn-cs"/>
            </a:endParaRPr>
          </a:p>
        </p:txBody>
      </p:sp>
      <p:sp>
        <p:nvSpPr>
          <p:cNvPr id="25" name="Rectangle 24">
            <a:extLst>
              <a:ext uri="{FF2B5EF4-FFF2-40B4-BE49-F238E27FC236}">
                <a16:creationId xmlns:a16="http://schemas.microsoft.com/office/drawing/2014/main" id="{FC45849B-3FB1-422B-8861-16F0B0BF9DBD}"/>
              </a:ext>
            </a:extLst>
          </p:cNvPr>
          <p:cNvSpPr/>
          <p:nvPr/>
        </p:nvSpPr>
        <p:spPr>
          <a:xfrm>
            <a:off x="0" y="0"/>
            <a:ext cx="2600326" cy="631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white"/>
                </a:solidFill>
                <a:effectLst/>
                <a:uLnTx/>
                <a:uFillTx/>
                <a:latin typeface="Arial Black"/>
                <a:ea typeface="+mn-ea"/>
                <a:cs typeface="+mn-cs"/>
              </a:rPr>
              <a:t>Demographic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white"/>
                </a:solidFill>
                <a:effectLst/>
                <a:uLnTx/>
                <a:uFillTx/>
                <a:latin typeface="Arial Black"/>
                <a:ea typeface="+mn-ea"/>
                <a:cs typeface="+mn-cs"/>
              </a:rPr>
              <a:t>Profile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a:ea typeface="+mn-ea"/>
                <a:cs typeface="+mn-cs"/>
              </a:rPr>
              <a:t>(Invitation Sample)</a:t>
            </a:r>
          </a:p>
        </p:txBody>
      </p:sp>
      <p:cxnSp>
        <p:nvCxnSpPr>
          <p:cNvPr id="26" name="Straight Connector 25">
            <a:extLst>
              <a:ext uri="{FF2B5EF4-FFF2-40B4-BE49-F238E27FC236}">
                <a16:creationId xmlns:a16="http://schemas.microsoft.com/office/drawing/2014/main" id="{B8B889E0-E12E-4B52-9703-4F8AD8ABCEE8}"/>
              </a:ext>
            </a:extLst>
          </p:cNvPr>
          <p:cNvCxnSpPr>
            <a:cxnSpLocks/>
          </p:cNvCxnSpPr>
          <p:nvPr/>
        </p:nvCxnSpPr>
        <p:spPr>
          <a:xfrm>
            <a:off x="0" y="6317999"/>
            <a:ext cx="12198096"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27" name="Picture 26" descr="A picture containing drawing&#10;&#10;Description automatically generated">
            <a:extLst>
              <a:ext uri="{FF2B5EF4-FFF2-40B4-BE49-F238E27FC236}">
                <a16:creationId xmlns:a16="http://schemas.microsoft.com/office/drawing/2014/main" id="{DF3FD426-BDE0-43DE-ACBC-966D213F2BB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267970" y="6420962"/>
            <a:ext cx="924030" cy="382581"/>
          </a:xfrm>
          <a:prstGeom prst="rect">
            <a:avLst/>
          </a:prstGeom>
        </p:spPr>
      </p:pic>
      <p:sp>
        <p:nvSpPr>
          <p:cNvPr id="19" name="Slide Number Placeholder 6">
            <a:extLst>
              <a:ext uri="{FF2B5EF4-FFF2-40B4-BE49-F238E27FC236}">
                <a16:creationId xmlns:a16="http://schemas.microsoft.com/office/drawing/2014/main" id="{AEB62D17-069C-4FCA-8182-FC29A1AB53D3}"/>
              </a:ext>
            </a:extLst>
          </p:cNvPr>
          <p:cNvSpPr>
            <a:spLocks noGrp="1"/>
          </p:cNvSpPr>
          <p:nvPr>
            <p:ph type="sldNum" sz="quarter" idx="12"/>
          </p:nvPr>
        </p:nvSpPr>
        <p:spPr>
          <a:xfrm>
            <a:off x="104503" y="6429689"/>
            <a:ext cx="2743200" cy="365125"/>
          </a:xfrm>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023ECF5E-05C2-4D3D-9153-3B6BF8700ECA}" type="slidenum">
              <a:rPr kumimoji="0" lang="en-US" sz="1400" b="0" i="0" u="none" strike="noStrike" kern="1200" cap="none" spc="0" normalizeH="0" baseline="0" noProof="0" smtClean="0">
                <a:ln>
                  <a:noFill/>
                </a:ln>
                <a:solidFill>
                  <a:prstClr val="white">
                    <a:lumMod val="50000"/>
                  </a:prst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US" sz="1400" b="0" i="0" u="none" strike="noStrike" kern="1200" cap="none" spc="0" normalizeH="0" baseline="0" noProof="0" dirty="0">
              <a:ln>
                <a:noFill/>
              </a:ln>
              <a:solidFill>
                <a:prstClr val="white">
                  <a:lumMod val="50000"/>
                </a:prstClr>
              </a:solidFill>
              <a:effectLst/>
              <a:uLnTx/>
              <a:uFillTx/>
              <a:latin typeface="Arial"/>
              <a:ea typeface="+mn-ea"/>
              <a:cs typeface="+mn-cs"/>
            </a:endParaRPr>
          </a:p>
        </p:txBody>
      </p:sp>
      <p:pic>
        <p:nvPicPr>
          <p:cNvPr id="5" name="Graphic 4" descr="Suburban scene">
            <a:extLst>
              <a:ext uri="{FF2B5EF4-FFF2-40B4-BE49-F238E27FC236}">
                <a16:creationId xmlns:a16="http://schemas.microsoft.com/office/drawing/2014/main" id="{C5993EAF-B81C-4269-B0CD-CCD383A0826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980313" y="4024285"/>
            <a:ext cx="914400" cy="914400"/>
          </a:xfrm>
          <a:prstGeom prst="rect">
            <a:avLst/>
          </a:prstGeom>
        </p:spPr>
      </p:pic>
      <p:sp>
        <p:nvSpPr>
          <p:cNvPr id="2" name="Rectangle 1">
            <a:extLst>
              <a:ext uri="{FF2B5EF4-FFF2-40B4-BE49-F238E27FC236}">
                <a16:creationId xmlns:a16="http://schemas.microsoft.com/office/drawing/2014/main" id="{88F85682-62F3-4EC0-805A-788655B1C8EE}"/>
              </a:ext>
            </a:extLst>
          </p:cNvPr>
          <p:cNvSpPr/>
          <p:nvPr/>
        </p:nvSpPr>
        <p:spPr>
          <a:xfrm>
            <a:off x="9138339" y="4278513"/>
            <a:ext cx="2217638"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ea typeface="+mn-ea"/>
                <a:cs typeface="+mn-cs"/>
              </a:rPr>
              <a:t>11% Active Duty Military</a:t>
            </a:r>
          </a:p>
        </p:txBody>
      </p:sp>
    </p:spTree>
    <p:extLst>
      <p:ext uri="{BB962C8B-B14F-4D97-AF65-F5344CB8AC3E}">
        <p14:creationId xmlns:p14="http://schemas.microsoft.com/office/powerpoint/2010/main" val="740070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D00D40DE-774A-423D-9962-7E64231B1408}"/>
              </a:ext>
            </a:extLst>
          </p:cNvPr>
          <p:cNvGraphicFramePr/>
          <p:nvPr>
            <p:extLst>
              <p:ext uri="{D42A27DB-BD31-4B8C-83A1-F6EECF244321}">
                <p14:modId xmlns:p14="http://schemas.microsoft.com/office/powerpoint/2010/main" val="3203182719"/>
              </p:ext>
            </p:extLst>
          </p:nvPr>
        </p:nvGraphicFramePr>
        <p:xfrm>
          <a:off x="2600326" y="734180"/>
          <a:ext cx="9591674" cy="5695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a:extLst>
              <a:ext uri="{FF2B5EF4-FFF2-40B4-BE49-F238E27FC236}">
                <a16:creationId xmlns:a16="http://schemas.microsoft.com/office/drawing/2014/main" id="{E2B65003-C75C-4B06-81CA-21E89BB88C6D}"/>
              </a:ext>
            </a:extLst>
          </p:cNvPr>
          <p:cNvSpPr/>
          <p:nvPr/>
        </p:nvSpPr>
        <p:spPr>
          <a:xfrm>
            <a:off x="-215445" y="45837"/>
            <a:ext cx="2815771" cy="6812163"/>
          </a:xfrm>
          <a:prstGeom prst="rect">
            <a:avLst/>
          </a:prstGeom>
          <a:solidFill>
            <a:srgbClr val="5A93BE">
              <a:hueOff val="0"/>
              <a:satOff val="0"/>
              <a:lumOff val="0"/>
              <a:alphaOff val="0"/>
            </a:srgbClr>
          </a:solidFill>
          <a:ln w="12700" cap="flat" cmpd="sng" algn="ctr">
            <a:solidFill>
              <a:prstClr val="white">
                <a:hueOff val="0"/>
                <a:satOff val="0"/>
                <a:lumOff val="0"/>
                <a:alphaOff val="0"/>
              </a:prstClr>
            </a:solidFill>
            <a:prstDash val="solid"/>
            <a:miter lim="800000"/>
          </a:ln>
          <a:effectLst/>
        </p:spPr>
        <p:txBody>
          <a:bodyPr spcFirstLastPara="0" vert="horz" wrap="square" lIns="661676" tIns="50800" rIns="50800" bIns="50800" numCol="1" spcCol="1270" anchor="ctr" anchorCtr="0">
            <a:noAutofit/>
          </a:bodyPr>
          <a:lstStyle/>
          <a:p>
            <a:r>
              <a:rPr lang="en-US" sz="2800" dirty="0">
                <a:solidFill>
                  <a:prstClr val="white"/>
                </a:solidFill>
                <a:latin typeface="Arial"/>
              </a:rPr>
              <a:t>Carlson Center SMG of Alaska management agreement expires on June 30, </a:t>
            </a:r>
          </a:p>
        </p:txBody>
      </p:sp>
    </p:spTree>
    <p:extLst>
      <p:ext uri="{BB962C8B-B14F-4D97-AF65-F5344CB8AC3E}">
        <p14:creationId xmlns:p14="http://schemas.microsoft.com/office/powerpoint/2010/main" val="35725637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BED3CB-A700-4AB9-8D53-8838D8EDCF6D}"/>
              </a:ext>
            </a:extLst>
          </p:cNvPr>
          <p:cNvSpPr/>
          <p:nvPr/>
        </p:nvSpPr>
        <p:spPr>
          <a:xfrm>
            <a:off x="0" y="-1"/>
            <a:ext cx="2600326" cy="636947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chemeClr val="tx1"/>
                </a:solidFill>
                <a:effectLst/>
                <a:uLnTx/>
                <a:uFillTx/>
                <a:latin typeface="Arial Black"/>
                <a:ea typeface="+mn-ea"/>
                <a:cs typeface="+mn-cs"/>
              </a:rPr>
              <a:t>Participation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600" dirty="0">
              <a:solidFill>
                <a:prstClr val="white"/>
              </a:solidFill>
              <a:latin typeface="Arial Black"/>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600" dirty="0">
              <a:solidFill>
                <a:prstClr val="white"/>
              </a:solidFill>
              <a:latin typeface="Arial Black"/>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white"/>
              </a:solidFill>
              <a:effectLst/>
              <a:uLnTx/>
              <a:uFillTx/>
              <a:latin typeface="Arial Black"/>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600" dirty="0">
              <a:solidFill>
                <a:prstClr val="white"/>
              </a:solidFill>
              <a:latin typeface="Arial Black"/>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white"/>
              </a:solidFill>
              <a:effectLst/>
              <a:uLnTx/>
              <a:uFillTx/>
              <a:latin typeface="Arial Black"/>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white"/>
                </a:solidFill>
                <a:effectLst/>
                <a:uLnTx/>
                <a:uFillTx/>
                <a:latin typeface="Arial Black"/>
                <a:ea typeface="+mn-ea"/>
                <a:cs typeface="+mn-cs"/>
              </a:rPr>
              <a:t>Familiarity</a:t>
            </a:r>
          </a:p>
        </p:txBody>
      </p:sp>
      <p:cxnSp>
        <p:nvCxnSpPr>
          <p:cNvPr id="6" name="Straight Connector 5">
            <a:extLst>
              <a:ext uri="{FF2B5EF4-FFF2-40B4-BE49-F238E27FC236}">
                <a16:creationId xmlns:a16="http://schemas.microsoft.com/office/drawing/2014/main" id="{A6D14FA8-235F-46B4-8DB8-39F6D7AF48BC}"/>
              </a:ext>
            </a:extLst>
          </p:cNvPr>
          <p:cNvCxnSpPr>
            <a:cxnSpLocks/>
          </p:cNvCxnSpPr>
          <p:nvPr/>
        </p:nvCxnSpPr>
        <p:spPr>
          <a:xfrm flipH="1">
            <a:off x="2600326" y="-483797"/>
            <a:ext cx="0" cy="636948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Straight Connector 12">
            <a:extLst>
              <a:ext uri="{FF2B5EF4-FFF2-40B4-BE49-F238E27FC236}">
                <a16:creationId xmlns:a16="http://schemas.microsoft.com/office/drawing/2014/main" id="{8F948808-8081-43A2-8AA7-2050FC9BAFC4}"/>
              </a:ext>
            </a:extLst>
          </p:cNvPr>
          <p:cNvCxnSpPr>
            <a:cxnSpLocks/>
          </p:cNvCxnSpPr>
          <p:nvPr/>
        </p:nvCxnSpPr>
        <p:spPr>
          <a:xfrm>
            <a:off x="-7620" y="6369481"/>
            <a:ext cx="12198096"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15" name="Picture 14" descr="A picture containing drawing&#10;&#10;Description automatically generated">
            <a:extLst>
              <a:ext uri="{FF2B5EF4-FFF2-40B4-BE49-F238E27FC236}">
                <a16:creationId xmlns:a16="http://schemas.microsoft.com/office/drawing/2014/main" id="{84F7D859-6FDE-4EEB-AA48-5F1A28F34E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67970" y="6420962"/>
            <a:ext cx="924030" cy="382581"/>
          </a:xfrm>
          <a:prstGeom prst="rect">
            <a:avLst/>
          </a:prstGeom>
        </p:spPr>
      </p:pic>
      <p:sp>
        <p:nvSpPr>
          <p:cNvPr id="8" name="Slide Number Placeholder 6">
            <a:extLst>
              <a:ext uri="{FF2B5EF4-FFF2-40B4-BE49-F238E27FC236}">
                <a16:creationId xmlns:a16="http://schemas.microsoft.com/office/drawing/2014/main" id="{5FE3E482-8FEC-45E7-9B7A-924BBE0D3D1E}"/>
              </a:ext>
            </a:extLst>
          </p:cNvPr>
          <p:cNvSpPr txBox="1">
            <a:spLocks/>
          </p:cNvSpPr>
          <p:nvPr/>
        </p:nvSpPr>
        <p:spPr>
          <a:xfrm>
            <a:off x="104503" y="6429689"/>
            <a:ext cx="27432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23ECF5E-05C2-4D3D-9153-3B6BF8700ECA}" type="slidenum">
              <a:rPr kumimoji="0" lang="en-US" sz="1400" b="0" i="0" u="none" strike="noStrike" kern="1200" cap="none" spc="0" normalizeH="0" baseline="0" noProof="0" smtClean="0">
                <a:ln>
                  <a:noFill/>
                </a:ln>
                <a:solidFill>
                  <a:prstClr val="white">
                    <a:lumMod val="50000"/>
                  </a:prst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en-US" sz="1400" b="0" i="0" u="none" strike="noStrike" kern="1200" cap="none" spc="0" normalizeH="0" baseline="0" noProof="0" dirty="0">
              <a:ln>
                <a:noFill/>
              </a:ln>
              <a:solidFill>
                <a:prstClr val="white">
                  <a:lumMod val="50000"/>
                </a:prstClr>
              </a:solidFill>
              <a:effectLst/>
              <a:uLnTx/>
              <a:uFillTx/>
              <a:latin typeface="Arial"/>
              <a:ea typeface="+mn-ea"/>
              <a:cs typeface="+mn-cs"/>
            </a:endParaRPr>
          </a:p>
        </p:txBody>
      </p:sp>
      <p:graphicFrame>
        <p:nvGraphicFramePr>
          <p:cNvPr id="3" name="Diagram 2">
            <a:extLst>
              <a:ext uri="{FF2B5EF4-FFF2-40B4-BE49-F238E27FC236}">
                <a16:creationId xmlns:a16="http://schemas.microsoft.com/office/drawing/2014/main" id="{F5FE13BA-E640-4232-80F3-03B140032230}"/>
              </a:ext>
            </a:extLst>
          </p:cNvPr>
          <p:cNvGraphicFramePr/>
          <p:nvPr>
            <p:extLst>
              <p:ext uri="{D42A27DB-BD31-4B8C-83A1-F6EECF244321}">
                <p14:modId xmlns:p14="http://schemas.microsoft.com/office/powerpoint/2010/main" val="3282967184"/>
              </p:ext>
            </p:extLst>
          </p:nvPr>
        </p:nvGraphicFramePr>
        <p:xfrm>
          <a:off x="3033486" y="467017"/>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714569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BED3CB-A700-4AB9-8D53-8838D8EDCF6D}"/>
              </a:ext>
            </a:extLst>
          </p:cNvPr>
          <p:cNvSpPr/>
          <p:nvPr/>
        </p:nvSpPr>
        <p:spPr>
          <a:xfrm>
            <a:off x="0" y="-1"/>
            <a:ext cx="2600326" cy="636947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600" dirty="0">
              <a:solidFill>
                <a:prstClr val="white"/>
              </a:solidFill>
              <a:latin typeface="Arial Black"/>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600" dirty="0">
              <a:solidFill>
                <a:prstClr val="white"/>
              </a:solidFill>
              <a:latin typeface="Arial Black"/>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dirty="0">
                <a:solidFill>
                  <a:prstClr val="white"/>
                </a:solidFill>
                <a:latin typeface="Arial Black"/>
              </a:rPr>
              <a:t>Carlson Center</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dirty="0">
                <a:solidFill>
                  <a:prstClr val="white"/>
                </a:solidFill>
                <a:latin typeface="Arial Black"/>
              </a:rPr>
              <a:t>Increasing use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600" dirty="0">
              <a:solidFill>
                <a:prstClr val="white"/>
              </a:solidFill>
              <a:latin typeface="Arial Black"/>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white"/>
              </a:solidFill>
              <a:effectLst/>
              <a:uLnTx/>
              <a:uFillTx/>
              <a:latin typeface="Arial Black"/>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dirty="0">
                <a:solidFill>
                  <a:schemeClr val="tx1"/>
                </a:solidFill>
                <a:latin typeface="Arial Black"/>
              </a:rPr>
              <a:t>Renovation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600" dirty="0">
              <a:solidFill>
                <a:prstClr val="white"/>
              </a:solidFill>
              <a:latin typeface="Arial Black"/>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dirty="0">
                <a:solidFill>
                  <a:srgbClr val="FFC000"/>
                </a:solidFill>
                <a:latin typeface="Arial Black"/>
              </a:rPr>
              <a:t>Combining  Centennial Center/ Carlson Center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white"/>
              </a:solidFill>
              <a:effectLst/>
              <a:uLnTx/>
              <a:uFillTx/>
              <a:latin typeface="Arial Black"/>
              <a:ea typeface="+mn-ea"/>
              <a:cs typeface="+mn-cs"/>
            </a:endParaRPr>
          </a:p>
        </p:txBody>
      </p:sp>
      <p:cxnSp>
        <p:nvCxnSpPr>
          <p:cNvPr id="6" name="Straight Connector 5">
            <a:extLst>
              <a:ext uri="{FF2B5EF4-FFF2-40B4-BE49-F238E27FC236}">
                <a16:creationId xmlns:a16="http://schemas.microsoft.com/office/drawing/2014/main" id="{A6D14FA8-235F-46B4-8DB8-39F6D7AF48BC}"/>
              </a:ext>
            </a:extLst>
          </p:cNvPr>
          <p:cNvCxnSpPr>
            <a:cxnSpLocks/>
          </p:cNvCxnSpPr>
          <p:nvPr/>
        </p:nvCxnSpPr>
        <p:spPr>
          <a:xfrm flipH="1">
            <a:off x="2600326" y="-483797"/>
            <a:ext cx="0" cy="636948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Straight Connector 12">
            <a:extLst>
              <a:ext uri="{FF2B5EF4-FFF2-40B4-BE49-F238E27FC236}">
                <a16:creationId xmlns:a16="http://schemas.microsoft.com/office/drawing/2014/main" id="{8F948808-8081-43A2-8AA7-2050FC9BAFC4}"/>
              </a:ext>
            </a:extLst>
          </p:cNvPr>
          <p:cNvCxnSpPr>
            <a:cxnSpLocks/>
          </p:cNvCxnSpPr>
          <p:nvPr/>
        </p:nvCxnSpPr>
        <p:spPr>
          <a:xfrm>
            <a:off x="-7620" y="6369481"/>
            <a:ext cx="12198096"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15" name="Picture 14" descr="A picture containing drawing&#10;&#10;Description automatically generated">
            <a:extLst>
              <a:ext uri="{FF2B5EF4-FFF2-40B4-BE49-F238E27FC236}">
                <a16:creationId xmlns:a16="http://schemas.microsoft.com/office/drawing/2014/main" id="{84F7D859-6FDE-4EEB-AA48-5F1A28F34E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67970" y="6420962"/>
            <a:ext cx="924030" cy="382581"/>
          </a:xfrm>
          <a:prstGeom prst="rect">
            <a:avLst/>
          </a:prstGeom>
        </p:spPr>
      </p:pic>
      <p:sp>
        <p:nvSpPr>
          <p:cNvPr id="8" name="Slide Number Placeholder 6">
            <a:extLst>
              <a:ext uri="{FF2B5EF4-FFF2-40B4-BE49-F238E27FC236}">
                <a16:creationId xmlns:a16="http://schemas.microsoft.com/office/drawing/2014/main" id="{5FE3E482-8FEC-45E7-9B7A-924BBE0D3D1E}"/>
              </a:ext>
            </a:extLst>
          </p:cNvPr>
          <p:cNvSpPr txBox="1">
            <a:spLocks/>
          </p:cNvSpPr>
          <p:nvPr/>
        </p:nvSpPr>
        <p:spPr>
          <a:xfrm>
            <a:off x="104503" y="6429689"/>
            <a:ext cx="27432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23ECF5E-05C2-4D3D-9153-3B6BF8700ECA}" type="slidenum">
              <a:rPr kumimoji="0" lang="en-US" sz="1400" b="0" i="0" u="none" strike="noStrike" kern="1200" cap="none" spc="0" normalizeH="0" baseline="0" noProof="0" smtClean="0">
                <a:ln>
                  <a:noFill/>
                </a:ln>
                <a:solidFill>
                  <a:prstClr val="white">
                    <a:lumMod val="50000"/>
                  </a:prst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US" sz="1400" b="0" i="0" u="none" strike="noStrike" kern="1200" cap="none" spc="0" normalizeH="0" baseline="0" noProof="0" dirty="0">
              <a:ln>
                <a:noFill/>
              </a:ln>
              <a:solidFill>
                <a:prstClr val="white">
                  <a:lumMod val="50000"/>
                </a:prstClr>
              </a:solidFill>
              <a:effectLst/>
              <a:uLnTx/>
              <a:uFillTx/>
              <a:latin typeface="Arial"/>
              <a:ea typeface="+mn-ea"/>
              <a:cs typeface="+mn-cs"/>
            </a:endParaRPr>
          </a:p>
        </p:txBody>
      </p:sp>
      <p:graphicFrame>
        <p:nvGraphicFramePr>
          <p:cNvPr id="3" name="Diagram 2">
            <a:extLst>
              <a:ext uri="{FF2B5EF4-FFF2-40B4-BE49-F238E27FC236}">
                <a16:creationId xmlns:a16="http://schemas.microsoft.com/office/drawing/2014/main" id="{F5FE13BA-E640-4232-80F3-03B140032230}"/>
              </a:ext>
            </a:extLst>
          </p:cNvPr>
          <p:cNvGraphicFramePr/>
          <p:nvPr>
            <p:extLst>
              <p:ext uri="{D42A27DB-BD31-4B8C-83A1-F6EECF244321}">
                <p14:modId xmlns:p14="http://schemas.microsoft.com/office/powerpoint/2010/main" val="3212476663"/>
              </p:ext>
            </p:extLst>
          </p:nvPr>
        </p:nvGraphicFramePr>
        <p:xfrm>
          <a:off x="3033486" y="467017"/>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137685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BED3CB-A700-4AB9-8D53-8838D8EDCF6D}"/>
              </a:ext>
            </a:extLst>
          </p:cNvPr>
          <p:cNvSpPr/>
          <p:nvPr/>
        </p:nvSpPr>
        <p:spPr>
          <a:xfrm>
            <a:off x="0" y="-1"/>
            <a:ext cx="2600326" cy="636947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600" dirty="0">
              <a:solidFill>
                <a:schemeClr val="tx1"/>
              </a:solidFill>
              <a:latin typeface="Arial Black"/>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600" dirty="0">
              <a:solidFill>
                <a:schemeClr val="tx1"/>
              </a:solidFill>
              <a:latin typeface="Arial Black"/>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600" dirty="0">
              <a:solidFill>
                <a:schemeClr val="tx1"/>
              </a:solidFill>
              <a:latin typeface="Arial Black"/>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dirty="0">
                <a:solidFill>
                  <a:schemeClr val="tx1"/>
                </a:solidFill>
                <a:latin typeface="Arial Black"/>
              </a:rPr>
              <a:t>Importance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600" dirty="0">
              <a:solidFill>
                <a:prstClr val="white"/>
              </a:solidFill>
              <a:latin typeface="Arial Black"/>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600" dirty="0">
              <a:solidFill>
                <a:prstClr val="white"/>
              </a:solidFill>
              <a:latin typeface="Arial Black"/>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600" dirty="0">
              <a:solidFill>
                <a:prstClr val="white"/>
              </a:solidFill>
              <a:latin typeface="Arial Black"/>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600" dirty="0">
              <a:solidFill>
                <a:prstClr val="white"/>
              </a:solidFill>
              <a:latin typeface="Arial Black"/>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600" dirty="0">
              <a:solidFill>
                <a:prstClr val="white"/>
              </a:solidFill>
              <a:latin typeface="Arial Black"/>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600" dirty="0">
              <a:solidFill>
                <a:prstClr val="white"/>
              </a:solidFill>
              <a:latin typeface="Arial Black"/>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dirty="0">
                <a:solidFill>
                  <a:prstClr val="white"/>
                </a:solidFill>
                <a:latin typeface="Arial Black"/>
              </a:rPr>
              <a:t>Needs Met</a:t>
            </a:r>
          </a:p>
        </p:txBody>
      </p:sp>
      <p:cxnSp>
        <p:nvCxnSpPr>
          <p:cNvPr id="6" name="Straight Connector 5">
            <a:extLst>
              <a:ext uri="{FF2B5EF4-FFF2-40B4-BE49-F238E27FC236}">
                <a16:creationId xmlns:a16="http://schemas.microsoft.com/office/drawing/2014/main" id="{A6D14FA8-235F-46B4-8DB8-39F6D7AF48BC}"/>
              </a:ext>
            </a:extLst>
          </p:cNvPr>
          <p:cNvCxnSpPr>
            <a:cxnSpLocks/>
          </p:cNvCxnSpPr>
          <p:nvPr/>
        </p:nvCxnSpPr>
        <p:spPr>
          <a:xfrm flipH="1">
            <a:off x="2600326" y="-483797"/>
            <a:ext cx="0" cy="636948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Straight Connector 12">
            <a:extLst>
              <a:ext uri="{FF2B5EF4-FFF2-40B4-BE49-F238E27FC236}">
                <a16:creationId xmlns:a16="http://schemas.microsoft.com/office/drawing/2014/main" id="{8F948808-8081-43A2-8AA7-2050FC9BAFC4}"/>
              </a:ext>
            </a:extLst>
          </p:cNvPr>
          <p:cNvCxnSpPr>
            <a:cxnSpLocks/>
          </p:cNvCxnSpPr>
          <p:nvPr/>
        </p:nvCxnSpPr>
        <p:spPr>
          <a:xfrm>
            <a:off x="-7620" y="6369481"/>
            <a:ext cx="12198096"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15" name="Picture 14" descr="A picture containing drawing&#10;&#10;Description automatically generated">
            <a:extLst>
              <a:ext uri="{FF2B5EF4-FFF2-40B4-BE49-F238E27FC236}">
                <a16:creationId xmlns:a16="http://schemas.microsoft.com/office/drawing/2014/main" id="{84F7D859-6FDE-4EEB-AA48-5F1A28F34E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67970" y="6420962"/>
            <a:ext cx="924030" cy="382581"/>
          </a:xfrm>
          <a:prstGeom prst="rect">
            <a:avLst/>
          </a:prstGeom>
        </p:spPr>
      </p:pic>
      <p:sp>
        <p:nvSpPr>
          <p:cNvPr id="8" name="Slide Number Placeholder 6">
            <a:extLst>
              <a:ext uri="{FF2B5EF4-FFF2-40B4-BE49-F238E27FC236}">
                <a16:creationId xmlns:a16="http://schemas.microsoft.com/office/drawing/2014/main" id="{5FE3E482-8FEC-45E7-9B7A-924BBE0D3D1E}"/>
              </a:ext>
            </a:extLst>
          </p:cNvPr>
          <p:cNvSpPr txBox="1">
            <a:spLocks/>
          </p:cNvSpPr>
          <p:nvPr/>
        </p:nvSpPr>
        <p:spPr>
          <a:xfrm>
            <a:off x="104503" y="6429689"/>
            <a:ext cx="27432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23ECF5E-05C2-4D3D-9153-3B6BF8700ECA}" type="slidenum">
              <a:rPr kumimoji="0" lang="en-US" sz="1400" b="0" i="0" u="none" strike="noStrike" kern="1200" cap="none" spc="0" normalizeH="0" baseline="0" noProof="0" smtClean="0">
                <a:ln>
                  <a:noFill/>
                </a:ln>
                <a:solidFill>
                  <a:prstClr val="white">
                    <a:lumMod val="50000"/>
                  </a:prst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en-US" sz="1400" b="0" i="0" u="none" strike="noStrike" kern="1200" cap="none" spc="0" normalizeH="0" baseline="0" noProof="0" dirty="0">
              <a:ln>
                <a:noFill/>
              </a:ln>
              <a:solidFill>
                <a:prstClr val="white">
                  <a:lumMod val="50000"/>
                </a:prstClr>
              </a:solidFill>
              <a:effectLst/>
              <a:uLnTx/>
              <a:uFillTx/>
              <a:latin typeface="Arial"/>
              <a:ea typeface="+mn-ea"/>
              <a:cs typeface="+mn-cs"/>
            </a:endParaRPr>
          </a:p>
        </p:txBody>
      </p:sp>
      <p:graphicFrame>
        <p:nvGraphicFramePr>
          <p:cNvPr id="3" name="Diagram 2">
            <a:extLst>
              <a:ext uri="{FF2B5EF4-FFF2-40B4-BE49-F238E27FC236}">
                <a16:creationId xmlns:a16="http://schemas.microsoft.com/office/drawing/2014/main" id="{F5FE13BA-E640-4232-80F3-03B140032230}"/>
              </a:ext>
            </a:extLst>
          </p:cNvPr>
          <p:cNvGraphicFramePr/>
          <p:nvPr>
            <p:extLst>
              <p:ext uri="{D42A27DB-BD31-4B8C-83A1-F6EECF244321}">
                <p14:modId xmlns:p14="http://schemas.microsoft.com/office/powerpoint/2010/main" val="418543216"/>
              </p:ext>
            </p:extLst>
          </p:nvPr>
        </p:nvGraphicFramePr>
        <p:xfrm>
          <a:off x="3033486" y="467017"/>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692662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BED3CB-A700-4AB9-8D53-8838D8EDCF6D}"/>
              </a:ext>
            </a:extLst>
          </p:cNvPr>
          <p:cNvSpPr/>
          <p:nvPr/>
        </p:nvSpPr>
        <p:spPr>
          <a:xfrm>
            <a:off x="0" y="-1"/>
            <a:ext cx="2600326" cy="63694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white"/>
                </a:solidFill>
                <a:effectLst/>
                <a:uLnTx/>
                <a:uFillTx/>
                <a:latin typeface="Arial Black"/>
                <a:ea typeface="+mn-ea"/>
                <a:cs typeface="+mn-cs"/>
              </a:rPr>
              <a:t>Importance- Performance Matrix</a:t>
            </a:r>
            <a:endParaRPr kumimoji="0" lang="en-US" sz="2400" b="0" i="1" u="none" strike="noStrike" kern="1200" cap="none" spc="0" normalizeH="0" baseline="0" noProof="0" dirty="0">
              <a:ln>
                <a:noFill/>
              </a:ln>
              <a:solidFill>
                <a:prstClr val="white"/>
              </a:solidFill>
              <a:effectLst/>
              <a:uLnTx/>
              <a:uFillTx/>
              <a:latin typeface="Arial"/>
              <a:ea typeface="+mn-ea"/>
              <a:cs typeface="+mn-cs"/>
            </a:endParaRPr>
          </a:p>
        </p:txBody>
      </p:sp>
      <p:cxnSp>
        <p:nvCxnSpPr>
          <p:cNvPr id="6" name="Straight Connector 5">
            <a:extLst>
              <a:ext uri="{FF2B5EF4-FFF2-40B4-BE49-F238E27FC236}">
                <a16:creationId xmlns:a16="http://schemas.microsoft.com/office/drawing/2014/main" id="{A6D14FA8-235F-46B4-8DB8-39F6D7AF48BC}"/>
              </a:ext>
            </a:extLst>
          </p:cNvPr>
          <p:cNvCxnSpPr>
            <a:cxnSpLocks/>
          </p:cNvCxnSpPr>
          <p:nvPr/>
        </p:nvCxnSpPr>
        <p:spPr>
          <a:xfrm flipH="1">
            <a:off x="2614613" y="0"/>
            <a:ext cx="0" cy="636948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Straight Connector 12">
            <a:extLst>
              <a:ext uri="{FF2B5EF4-FFF2-40B4-BE49-F238E27FC236}">
                <a16:creationId xmlns:a16="http://schemas.microsoft.com/office/drawing/2014/main" id="{8F948808-8081-43A2-8AA7-2050FC9BAFC4}"/>
              </a:ext>
            </a:extLst>
          </p:cNvPr>
          <p:cNvCxnSpPr>
            <a:cxnSpLocks/>
          </p:cNvCxnSpPr>
          <p:nvPr/>
        </p:nvCxnSpPr>
        <p:spPr>
          <a:xfrm>
            <a:off x="-7620" y="6369481"/>
            <a:ext cx="12198096"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15" name="Picture 14" descr="A picture containing drawing&#10;&#10;Description automatically generated">
            <a:extLst>
              <a:ext uri="{FF2B5EF4-FFF2-40B4-BE49-F238E27FC236}">
                <a16:creationId xmlns:a16="http://schemas.microsoft.com/office/drawing/2014/main" id="{84F7D859-6FDE-4EEB-AA48-5F1A28F34E3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67970" y="6420962"/>
            <a:ext cx="924030" cy="382581"/>
          </a:xfrm>
          <a:prstGeom prst="rect">
            <a:avLst/>
          </a:prstGeom>
        </p:spPr>
      </p:pic>
      <p:sp>
        <p:nvSpPr>
          <p:cNvPr id="8" name="Slide Number Placeholder 6">
            <a:extLst>
              <a:ext uri="{FF2B5EF4-FFF2-40B4-BE49-F238E27FC236}">
                <a16:creationId xmlns:a16="http://schemas.microsoft.com/office/drawing/2014/main" id="{5FE3E482-8FEC-45E7-9B7A-924BBE0D3D1E}"/>
              </a:ext>
            </a:extLst>
          </p:cNvPr>
          <p:cNvSpPr txBox="1">
            <a:spLocks/>
          </p:cNvSpPr>
          <p:nvPr/>
        </p:nvSpPr>
        <p:spPr>
          <a:xfrm>
            <a:off x="104503" y="6429689"/>
            <a:ext cx="27432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23ECF5E-05C2-4D3D-9153-3B6BF8700ECA}" type="slidenum">
              <a:rPr kumimoji="0" lang="en-US" sz="1400" b="0" i="0" u="none" strike="noStrike" kern="1200" cap="none" spc="0" normalizeH="0" baseline="0" noProof="0" smtClean="0">
                <a:ln>
                  <a:noFill/>
                </a:ln>
                <a:solidFill>
                  <a:prstClr val="white">
                    <a:lumMod val="50000"/>
                  </a:prst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endParaRPr kumimoji="0" lang="en-US" sz="1400" b="0" i="0" u="none" strike="noStrike" kern="1200" cap="none" spc="0" normalizeH="0" baseline="0" noProof="0" dirty="0">
              <a:ln>
                <a:noFill/>
              </a:ln>
              <a:solidFill>
                <a:prstClr val="white">
                  <a:lumMod val="50000"/>
                </a:prstClr>
              </a:solidFill>
              <a:effectLst/>
              <a:uLnTx/>
              <a:uFillTx/>
              <a:latin typeface="Arial"/>
              <a:ea typeface="+mn-ea"/>
              <a:cs typeface="+mn-cs"/>
            </a:endParaRPr>
          </a:p>
        </p:txBody>
      </p:sp>
      <p:grpSp>
        <p:nvGrpSpPr>
          <p:cNvPr id="9" name="Group 8">
            <a:extLst>
              <a:ext uri="{FF2B5EF4-FFF2-40B4-BE49-F238E27FC236}">
                <a16:creationId xmlns:a16="http://schemas.microsoft.com/office/drawing/2014/main" id="{C09A1B66-1043-4511-86A3-D4E993E123E0}"/>
              </a:ext>
            </a:extLst>
          </p:cNvPr>
          <p:cNvGrpSpPr/>
          <p:nvPr/>
        </p:nvGrpSpPr>
        <p:grpSpPr>
          <a:xfrm>
            <a:off x="3857255" y="991504"/>
            <a:ext cx="6781800" cy="4690534"/>
            <a:chOff x="1371599" y="1261533"/>
            <a:chExt cx="6781800" cy="4690534"/>
          </a:xfrm>
        </p:grpSpPr>
        <p:cxnSp>
          <p:nvCxnSpPr>
            <p:cNvPr id="10" name="Straight Connector 9">
              <a:extLst>
                <a:ext uri="{FF2B5EF4-FFF2-40B4-BE49-F238E27FC236}">
                  <a16:creationId xmlns:a16="http://schemas.microsoft.com/office/drawing/2014/main" id="{2F1A4234-0A50-4F86-9F9E-581ACF4D6339}"/>
                </a:ext>
              </a:extLst>
            </p:cNvPr>
            <p:cNvCxnSpPr/>
            <p:nvPr/>
          </p:nvCxnSpPr>
          <p:spPr>
            <a:xfrm>
              <a:off x="4762499" y="1261533"/>
              <a:ext cx="0" cy="4690534"/>
            </a:xfrm>
            <a:prstGeom prst="line">
              <a:avLst/>
            </a:prstGeom>
            <a:ln w="12700"/>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B93422A5-8617-4213-805A-594E7C9833D9}"/>
                </a:ext>
              </a:extLst>
            </p:cNvPr>
            <p:cNvCxnSpPr/>
            <p:nvPr/>
          </p:nvCxnSpPr>
          <p:spPr>
            <a:xfrm flipH="1">
              <a:off x="1371599" y="3606800"/>
              <a:ext cx="6781800" cy="0"/>
            </a:xfrm>
            <a:prstGeom prst="line">
              <a:avLst/>
            </a:prstGeom>
            <a:ln w="12700"/>
          </p:spPr>
          <p:style>
            <a:lnRef idx="1">
              <a:schemeClr val="dk1"/>
            </a:lnRef>
            <a:fillRef idx="0">
              <a:schemeClr val="dk1"/>
            </a:fillRef>
            <a:effectRef idx="0">
              <a:schemeClr val="dk1"/>
            </a:effectRef>
            <a:fontRef idx="minor">
              <a:schemeClr val="tx1"/>
            </a:fontRef>
          </p:style>
        </p:cxnSp>
      </p:grpSp>
      <p:sp>
        <p:nvSpPr>
          <p:cNvPr id="14" name="TextBox 13">
            <a:extLst>
              <a:ext uri="{FF2B5EF4-FFF2-40B4-BE49-F238E27FC236}">
                <a16:creationId xmlns:a16="http://schemas.microsoft.com/office/drawing/2014/main" id="{06EBE497-011F-44D2-8349-948E2A7E8430}"/>
              </a:ext>
            </a:extLst>
          </p:cNvPr>
          <p:cNvSpPr txBox="1"/>
          <p:nvPr/>
        </p:nvSpPr>
        <p:spPr>
          <a:xfrm>
            <a:off x="2990788" y="811881"/>
            <a:ext cx="211543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Trebuchet MS" panose="020B0603020202020204" pitchFamily="34" charset="0"/>
                <a:ea typeface="+mn-ea"/>
                <a:cs typeface="+mn-cs"/>
              </a:rPr>
              <a:t>High importance/ Low needs met</a:t>
            </a:r>
          </a:p>
        </p:txBody>
      </p:sp>
      <p:sp>
        <p:nvSpPr>
          <p:cNvPr id="16" name="TextBox 15">
            <a:extLst>
              <a:ext uri="{FF2B5EF4-FFF2-40B4-BE49-F238E27FC236}">
                <a16:creationId xmlns:a16="http://schemas.microsoft.com/office/drawing/2014/main" id="{B8E0549D-0545-4661-89AA-2F7BD16CA0F8}"/>
              </a:ext>
            </a:extLst>
          </p:cNvPr>
          <p:cNvSpPr txBox="1"/>
          <p:nvPr/>
        </p:nvSpPr>
        <p:spPr>
          <a:xfrm>
            <a:off x="9390084" y="811881"/>
            <a:ext cx="211646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Trebuchet MS" panose="020B0603020202020204" pitchFamily="34" charset="0"/>
                <a:ea typeface="+mn-ea"/>
                <a:cs typeface="+mn-cs"/>
              </a:rPr>
              <a:t>High importance/ High needs met</a:t>
            </a:r>
          </a:p>
        </p:txBody>
      </p:sp>
      <p:sp>
        <p:nvSpPr>
          <p:cNvPr id="17" name="TextBox 16">
            <a:extLst>
              <a:ext uri="{FF2B5EF4-FFF2-40B4-BE49-F238E27FC236}">
                <a16:creationId xmlns:a16="http://schemas.microsoft.com/office/drawing/2014/main" id="{FC042525-F53F-4197-A921-18C39692B48F}"/>
              </a:ext>
            </a:extLst>
          </p:cNvPr>
          <p:cNvSpPr txBox="1"/>
          <p:nvPr/>
        </p:nvSpPr>
        <p:spPr>
          <a:xfrm>
            <a:off x="2990788" y="5195727"/>
            <a:ext cx="206031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Trebuchet MS" panose="020B0603020202020204" pitchFamily="34" charset="0"/>
                <a:ea typeface="+mn-ea"/>
                <a:cs typeface="+mn-cs"/>
              </a:rPr>
              <a:t>Low importance/ Low needs met</a:t>
            </a:r>
          </a:p>
        </p:txBody>
      </p:sp>
      <p:sp>
        <p:nvSpPr>
          <p:cNvPr id="18" name="TextBox 17">
            <a:extLst>
              <a:ext uri="{FF2B5EF4-FFF2-40B4-BE49-F238E27FC236}">
                <a16:creationId xmlns:a16="http://schemas.microsoft.com/office/drawing/2014/main" id="{2D222A82-B709-46D1-9B67-D077FDD4ED2E}"/>
              </a:ext>
            </a:extLst>
          </p:cNvPr>
          <p:cNvSpPr txBox="1"/>
          <p:nvPr/>
        </p:nvSpPr>
        <p:spPr>
          <a:xfrm>
            <a:off x="9445208" y="5195727"/>
            <a:ext cx="206134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Trebuchet MS" panose="020B0603020202020204" pitchFamily="34" charset="0"/>
                <a:ea typeface="+mn-ea"/>
                <a:cs typeface="+mn-cs"/>
              </a:rPr>
              <a:t>Low importance/ High needs met</a:t>
            </a:r>
          </a:p>
        </p:txBody>
      </p:sp>
      <p:sp>
        <p:nvSpPr>
          <p:cNvPr id="19" name="Rectangle 18">
            <a:extLst>
              <a:ext uri="{FF2B5EF4-FFF2-40B4-BE49-F238E27FC236}">
                <a16:creationId xmlns:a16="http://schemas.microsoft.com/office/drawing/2014/main" id="{B079323C-E39C-44FC-BD03-D356C82D6BCF}"/>
              </a:ext>
            </a:extLst>
          </p:cNvPr>
          <p:cNvSpPr/>
          <p:nvPr/>
        </p:nvSpPr>
        <p:spPr>
          <a:xfrm>
            <a:off x="7425819" y="1478439"/>
            <a:ext cx="4144257" cy="175432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These amenities are important to most respondents and should be maintained in the future but are less of a priority for improvements as needs are currently being adequately met.</a:t>
            </a:r>
          </a:p>
        </p:txBody>
      </p:sp>
      <p:sp>
        <p:nvSpPr>
          <p:cNvPr id="20" name="Rectangle 19">
            <a:extLst>
              <a:ext uri="{FF2B5EF4-FFF2-40B4-BE49-F238E27FC236}">
                <a16:creationId xmlns:a16="http://schemas.microsoft.com/office/drawing/2014/main" id="{633AB5CD-AEBD-4BF7-B1A9-72D007852C71}"/>
              </a:ext>
            </a:extLst>
          </p:cNvPr>
          <p:cNvSpPr/>
          <p:nvPr/>
        </p:nvSpPr>
        <p:spPr>
          <a:xfrm>
            <a:off x="3149744" y="1480636"/>
            <a:ext cx="3987495" cy="1477328"/>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These are key areas for potential improvements. Improving these facilities/programs would likely positively affect the degree to which community needs are met overall.</a:t>
            </a:r>
          </a:p>
        </p:txBody>
      </p:sp>
      <p:sp>
        <p:nvSpPr>
          <p:cNvPr id="21" name="Rectangle 20">
            <a:extLst>
              <a:ext uri="{FF2B5EF4-FFF2-40B4-BE49-F238E27FC236}">
                <a16:creationId xmlns:a16="http://schemas.microsoft.com/office/drawing/2014/main" id="{0EA9651A-FCEC-43D0-AB37-00034F97DE50}"/>
              </a:ext>
            </a:extLst>
          </p:cNvPr>
          <p:cNvSpPr/>
          <p:nvPr/>
        </p:nvSpPr>
        <p:spPr>
          <a:xfrm>
            <a:off x="7425819" y="3528095"/>
            <a:ext cx="4144257" cy="175432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Current levels of support appear to be adequate.  Future discussions evaluating whether the resources supporting these facilities/programs outweigh the benefits may be constructive.</a:t>
            </a:r>
          </a:p>
        </p:txBody>
      </p:sp>
      <p:sp>
        <p:nvSpPr>
          <p:cNvPr id="22" name="Rectangle 21">
            <a:extLst>
              <a:ext uri="{FF2B5EF4-FFF2-40B4-BE49-F238E27FC236}">
                <a16:creationId xmlns:a16="http://schemas.microsoft.com/office/drawing/2014/main" id="{746B4982-81DD-4073-89C7-3CF9AFD97A89}"/>
              </a:ext>
            </a:extLst>
          </p:cNvPr>
          <p:cNvSpPr/>
          <p:nvPr/>
        </p:nvSpPr>
        <p:spPr>
          <a:xfrm>
            <a:off x="3056065" y="3528094"/>
            <a:ext cx="4144259" cy="1477328"/>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These “niche” facilities/programs have a small but passionate following, so measuring participation when planning for future improvements may prove to be valuable.</a:t>
            </a:r>
          </a:p>
        </p:txBody>
      </p:sp>
    </p:spTree>
    <p:extLst>
      <p:ext uri="{BB962C8B-B14F-4D97-AF65-F5344CB8AC3E}">
        <p14:creationId xmlns:p14="http://schemas.microsoft.com/office/powerpoint/2010/main" val="31236966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BED3CB-A700-4AB9-8D53-8838D8EDCF6D}"/>
              </a:ext>
            </a:extLst>
          </p:cNvPr>
          <p:cNvSpPr/>
          <p:nvPr/>
        </p:nvSpPr>
        <p:spPr>
          <a:xfrm>
            <a:off x="0" y="-1"/>
            <a:ext cx="2600326" cy="63694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white"/>
                </a:solidFill>
                <a:effectLst/>
                <a:uLnTx/>
                <a:uFillTx/>
                <a:latin typeface="Arial Black"/>
                <a:ea typeface="+mn-ea"/>
                <a:cs typeface="+mn-cs"/>
              </a:rPr>
              <a:t>Importance- Performance Matrix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a:ea typeface="+mn-ea"/>
                <a:cs typeface="+mn-cs"/>
              </a:rPr>
              <a:t>(Invitation Sample)</a:t>
            </a:r>
            <a:endParaRPr kumimoji="0" lang="en-US" sz="2000" b="0" i="0" u="none" strike="noStrike" kern="1200" cap="none" spc="0" normalizeH="0" baseline="0" noProof="0" dirty="0">
              <a:ln>
                <a:noFill/>
              </a:ln>
              <a:solidFill>
                <a:prstClr val="white"/>
              </a:solidFill>
              <a:effectLst/>
              <a:uLnTx/>
              <a:uFillTx/>
              <a:latin typeface="Arial"/>
              <a:ea typeface="+mn-ea"/>
              <a:cs typeface="+mn-cs"/>
            </a:endParaRPr>
          </a:p>
        </p:txBody>
      </p:sp>
      <p:cxnSp>
        <p:nvCxnSpPr>
          <p:cNvPr id="6" name="Straight Connector 5">
            <a:extLst>
              <a:ext uri="{FF2B5EF4-FFF2-40B4-BE49-F238E27FC236}">
                <a16:creationId xmlns:a16="http://schemas.microsoft.com/office/drawing/2014/main" id="{A6D14FA8-235F-46B4-8DB8-39F6D7AF48BC}"/>
              </a:ext>
            </a:extLst>
          </p:cNvPr>
          <p:cNvCxnSpPr>
            <a:cxnSpLocks/>
          </p:cNvCxnSpPr>
          <p:nvPr/>
        </p:nvCxnSpPr>
        <p:spPr>
          <a:xfrm flipH="1">
            <a:off x="2614613" y="0"/>
            <a:ext cx="0" cy="636948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Straight Connector 12">
            <a:extLst>
              <a:ext uri="{FF2B5EF4-FFF2-40B4-BE49-F238E27FC236}">
                <a16:creationId xmlns:a16="http://schemas.microsoft.com/office/drawing/2014/main" id="{8F948808-8081-43A2-8AA7-2050FC9BAFC4}"/>
              </a:ext>
            </a:extLst>
          </p:cNvPr>
          <p:cNvCxnSpPr>
            <a:cxnSpLocks/>
          </p:cNvCxnSpPr>
          <p:nvPr/>
        </p:nvCxnSpPr>
        <p:spPr>
          <a:xfrm>
            <a:off x="-7620" y="6369481"/>
            <a:ext cx="12198096"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15" name="Picture 14" descr="A picture containing drawing&#10;&#10;Description automatically generated">
            <a:extLst>
              <a:ext uri="{FF2B5EF4-FFF2-40B4-BE49-F238E27FC236}">
                <a16:creationId xmlns:a16="http://schemas.microsoft.com/office/drawing/2014/main" id="{84F7D859-6FDE-4EEB-AA48-5F1A28F34E3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67970" y="6420962"/>
            <a:ext cx="924030" cy="382581"/>
          </a:xfrm>
          <a:prstGeom prst="rect">
            <a:avLst/>
          </a:prstGeom>
        </p:spPr>
      </p:pic>
      <p:sp>
        <p:nvSpPr>
          <p:cNvPr id="8" name="Slide Number Placeholder 6">
            <a:extLst>
              <a:ext uri="{FF2B5EF4-FFF2-40B4-BE49-F238E27FC236}">
                <a16:creationId xmlns:a16="http://schemas.microsoft.com/office/drawing/2014/main" id="{5FE3E482-8FEC-45E7-9B7A-924BBE0D3D1E}"/>
              </a:ext>
            </a:extLst>
          </p:cNvPr>
          <p:cNvSpPr txBox="1">
            <a:spLocks/>
          </p:cNvSpPr>
          <p:nvPr/>
        </p:nvSpPr>
        <p:spPr>
          <a:xfrm>
            <a:off x="104503" y="6429689"/>
            <a:ext cx="27432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23ECF5E-05C2-4D3D-9153-3B6BF8700ECA}" type="slidenum">
              <a:rPr kumimoji="0" lang="en-US" sz="1400" b="0" i="0" u="none" strike="noStrike" kern="1200" cap="none" spc="0" normalizeH="0" baseline="0" noProof="0" smtClean="0">
                <a:ln>
                  <a:noFill/>
                </a:ln>
                <a:solidFill>
                  <a:prstClr val="white">
                    <a:lumMod val="50000"/>
                  </a:prst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en-US" sz="1400" b="0" i="0" u="none" strike="noStrike" kern="1200" cap="none" spc="0" normalizeH="0" baseline="0" noProof="0" dirty="0">
              <a:ln>
                <a:noFill/>
              </a:ln>
              <a:solidFill>
                <a:prstClr val="white">
                  <a:lumMod val="50000"/>
                </a:prstClr>
              </a:solidFill>
              <a:effectLst/>
              <a:uLnTx/>
              <a:uFillTx/>
              <a:latin typeface="Arial"/>
              <a:ea typeface="+mn-ea"/>
              <a:cs typeface="+mn-cs"/>
            </a:endParaRPr>
          </a:p>
        </p:txBody>
      </p:sp>
      <p:pic>
        <p:nvPicPr>
          <p:cNvPr id="4" name="Picture 3">
            <a:extLst>
              <a:ext uri="{FF2B5EF4-FFF2-40B4-BE49-F238E27FC236}">
                <a16:creationId xmlns:a16="http://schemas.microsoft.com/office/drawing/2014/main" id="{B7637EE4-B9E8-489C-910E-3732683CDC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6080" y="365760"/>
            <a:ext cx="9058275" cy="5724525"/>
          </a:xfrm>
          <a:prstGeom prst="rect">
            <a:avLst/>
          </a:prstGeom>
        </p:spPr>
      </p:pic>
      <p:sp>
        <p:nvSpPr>
          <p:cNvPr id="3" name="Oval 2">
            <a:extLst>
              <a:ext uri="{FF2B5EF4-FFF2-40B4-BE49-F238E27FC236}">
                <a16:creationId xmlns:a16="http://schemas.microsoft.com/office/drawing/2014/main" id="{0257400F-C6D2-4284-B769-304BD6EC62FA}"/>
              </a:ext>
            </a:extLst>
          </p:cNvPr>
          <p:cNvSpPr/>
          <p:nvPr/>
        </p:nvSpPr>
        <p:spPr>
          <a:xfrm rot="20157514">
            <a:off x="8962750" y="666311"/>
            <a:ext cx="3371648" cy="2207714"/>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79824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BED3CB-A700-4AB9-8D53-8838D8EDCF6D}"/>
              </a:ext>
            </a:extLst>
          </p:cNvPr>
          <p:cNvSpPr/>
          <p:nvPr/>
        </p:nvSpPr>
        <p:spPr>
          <a:xfrm>
            <a:off x="0" y="-1"/>
            <a:ext cx="2600326" cy="63694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white"/>
                </a:solidFill>
                <a:effectLst/>
                <a:uLnTx/>
                <a:uFillTx/>
                <a:latin typeface="Arial Black"/>
                <a:ea typeface="+mn-ea"/>
                <a:cs typeface="+mn-cs"/>
              </a:rPr>
              <a:t>Importance- Performance Matrix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a:ea typeface="+mn-ea"/>
                <a:cs typeface="+mn-cs"/>
              </a:rPr>
              <a:t>(Open Link)</a:t>
            </a:r>
            <a:endParaRPr kumimoji="0" lang="en-US" sz="2000" b="0" i="0" u="none" strike="noStrike" kern="1200" cap="none" spc="0" normalizeH="0" baseline="0" noProof="0" dirty="0">
              <a:ln>
                <a:noFill/>
              </a:ln>
              <a:solidFill>
                <a:prstClr val="white"/>
              </a:solidFill>
              <a:effectLst/>
              <a:uLnTx/>
              <a:uFillTx/>
              <a:latin typeface="Arial"/>
              <a:ea typeface="+mn-ea"/>
              <a:cs typeface="+mn-cs"/>
            </a:endParaRPr>
          </a:p>
        </p:txBody>
      </p:sp>
      <p:cxnSp>
        <p:nvCxnSpPr>
          <p:cNvPr id="6" name="Straight Connector 5">
            <a:extLst>
              <a:ext uri="{FF2B5EF4-FFF2-40B4-BE49-F238E27FC236}">
                <a16:creationId xmlns:a16="http://schemas.microsoft.com/office/drawing/2014/main" id="{A6D14FA8-235F-46B4-8DB8-39F6D7AF48BC}"/>
              </a:ext>
            </a:extLst>
          </p:cNvPr>
          <p:cNvCxnSpPr>
            <a:cxnSpLocks/>
          </p:cNvCxnSpPr>
          <p:nvPr/>
        </p:nvCxnSpPr>
        <p:spPr>
          <a:xfrm flipH="1">
            <a:off x="2614613" y="0"/>
            <a:ext cx="0" cy="636948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Straight Connector 12">
            <a:extLst>
              <a:ext uri="{FF2B5EF4-FFF2-40B4-BE49-F238E27FC236}">
                <a16:creationId xmlns:a16="http://schemas.microsoft.com/office/drawing/2014/main" id="{8F948808-8081-43A2-8AA7-2050FC9BAFC4}"/>
              </a:ext>
            </a:extLst>
          </p:cNvPr>
          <p:cNvCxnSpPr>
            <a:cxnSpLocks/>
          </p:cNvCxnSpPr>
          <p:nvPr/>
        </p:nvCxnSpPr>
        <p:spPr>
          <a:xfrm>
            <a:off x="-7620" y="6369481"/>
            <a:ext cx="12198096"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15" name="Picture 14" descr="A picture containing drawing&#10;&#10;Description automatically generated">
            <a:extLst>
              <a:ext uri="{FF2B5EF4-FFF2-40B4-BE49-F238E27FC236}">
                <a16:creationId xmlns:a16="http://schemas.microsoft.com/office/drawing/2014/main" id="{84F7D859-6FDE-4EEB-AA48-5F1A28F34E3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67970" y="6420962"/>
            <a:ext cx="924030" cy="382581"/>
          </a:xfrm>
          <a:prstGeom prst="rect">
            <a:avLst/>
          </a:prstGeom>
        </p:spPr>
      </p:pic>
      <p:sp>
        <p:nvSpPr>
          <p:cNvPr id="8" name="Slide Number Placeholder 6">
            <a:extLst>
              <a:ext uri="{FF2B5EF4-FFF2-40B4-BE49-F238E27FC236}">
                <a16:creationId xmlns:a16="http://schemas.microsoft.com/office/drawing/2014/main" id="{5FE3E482-8FEC-45E7-9B7A-924BBE0D3D1E}"/>
              </a:ext>
            </a:extLst>
          </p:cNvPr>
          <p:cNvSpPr txBox="1">
            <a:spLocks/>
          </p:cNvSpPr>
          <p:nvPr/>
        </p:nvSpPr>
        <p:spPr>
          <a:xfrm>
            <a:off x="104503" y="6429689"/>
            <a:ext cx="27432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23ECF5E-05C2-4D3D-9153-3B6BF8700ECA}" type="slidenum">
              <a:rPr kumimoji="0" lang="en-US" sz="1400" b="0" i="0" u="none" strike="noStrike" kern="1200" cap="none" spc="0" normalizeH="0" baseline="0" noProof="0" smtClean="0">
                <a:ln>
                  <a:noFill/>
                </a:ln>
                <a:solidFill>
                  <a:prstClr val="white">
                    <a:lumMod val="50000"/>
                  </a:prst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endParaRPr kumimoji="0" lang="en-US" sz="1400" b="0" i="0" u="none" strike="noStrike" kern="1200" cap="none" spc="0" normalizeH="0" baseline="0" noProof="0" dirty="0">
              <a:ln>
                <a:noFill/>
              </a:ln>
              <a:solidFill>
                <a:prstClr val="white">
                  <a:lumMod val="50000"/>
                </a:prstClr>
              </a:solidFill>
              <a:effectLst/>
              <a:uLnTx/>
              <a:uFillTx/>
              <a:latin typeface="Arial"/>
              <a:ea typeface="+mn-ea"/>
              <a:cs typeface="+mn-cs"/>
            </a:endParaRPr>
          </a:p>
        </p:txBody>
      </p:sp>
      <p:pic>
        <p:nvPicPr>
          <p:cNvPr id="4" name="Picture 3">
            <a:extLst>
              <a:ext uri="{FF2B5EF4-FFF2-40B4-BE49-F238E27FC236}">
                <a16:creationId xmlns:a16="http://schemas.microsoft.com/office/drawing/2014/main" id="{187580CD-1D1C-4CD0-8EF0-AA9EC5F32D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6080" y="365760"/>
            <a:ext cx="9058275" cy="5724525"/>
          </a:xfrm>
          <a:prstGeom prst="rect">
            <a:avLst/>
          </a:prstGeom>
        </p:spPr>
      </p:pic>
      <p:sp>
        <p:nvSpPr>
          <p:cNvPr id="3" name="Oval 2">
            <a:extLst>
              <a:ext uri="{FF2B5EF4-FFF2-40B4-BE49-F238E27FC236}">
                <a16:creationId xmlns:a16="http://schemas.microsoft.com/office/drawing/2014/main" id="{321E30E4-37A6-4395-9D6D-DCF9E5293DC6}"/>
              </a:ext>
            </a:extLst>
          </p:cNvPr>
          <p:cNvSpPr/>
          <p:nvPr/>
        </p:nvSpPr>
        <p:spPr>
          <a:xfrm rot="20157514">
            <a:off x="6460326" y="210344"/>
            <a:ext cx="5776980" cy="3196534"/>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89062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BED3CB-A700-4AB9-8D53-8838D8EDCF6D}"/>
              </a:ext>
            </a:extLst>
          </p:cNvPr>
          <p:cNvSpPr/>
          <p:nvPr/>
        </p:nvSpPr>
        <p:spPr>
          <a:xfrm>
            <a:off x="0" y="-1"/>
            <a:ext cx="2600326" cy="636947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kumimoji="0" lang="en-US" sz="2600" b="0" i="0" u="none" strike="noStrike" kern="1200" cap="none" spc="0" normalizeH="0" baseline="0" noProof="0" dirty="0">
                <a:ln>
                  <a:noFill/>
                </a:ln>
                <a:solidFill>
                  <a:schemeClr val="tx1"/>
                </a:solidFill>
                <a:effectLst/>
                <a:uLnTx/>
                <a:uFillTx/>
                <a:latin typeface="Arial Black"/>
                <a:ea typeface="+mn-ea"/>
                <a:cs typeface="+mn-cs"/>
              </a:rPr>
              <a:t>Future Needs for the Carlson Center</a:t>
            </a:r>
          </a:p>
          <a:p>
            <a:pPr algn="ctr" fontAlgn="auto">
              <a:spcBef>
                <a:spcPts val="0"/>
              </a:spcBef>
              <a:spcAft>
                <a:spcPts val="0"/>
              </a:spcAft>
              <a:defRPr/>
            </a:pPr>
            <a:endParaRPr lang="en-US" sz="2600" dirty="0">
              <a:solidFill>
                <a:prstClr val="white"/>
              </a:solidFill>
              <a:latin typeface="Arial Black"/>
            </a:endParaRPr>
          </a:p>
          <a:p>
            <a:pPr algn="ctr" fontAlgn="auto">
              <a:spcBef>
                <a:spcPts val="0"/>
              </a:spcBef>
              <a:spcAft>
                <a:spcPts val="0"/>
              </a:spcAft>
              <a:defRPr/>
            </a:pPr>
            <a:endParaRPr kumimoji="0" lang="en-US" sz="2600" b="0" i="0" u="none" strike="noStrike" kern="1200" cap="none" spc="0" normalizeH="0" baseline="0" noProof="0" dirty="0">
              <a:ln>
                <a:noFill/>
              </a:ln>
              <a:solidFill>
                <a:prstClr val="white"/>
              </a:solidFill>
              <a:effectLst/>
              <a:uLnTx/>
              <a:uFillTx/>
              <a:latin typeface="Arial Black"/>
              <a:ea typeface="+mn-ea"/>
              <a:cs typeface="+mn-cs"/>
            </a:endParaRPr>
          </a:p>
          <a:p>
            <a:pPr algn="ctr" fontAlgn="auto">
              <a:spcBef>
                <a:spcPts val="0"/>
              </a:spcBef>
              <a:spcAft>
                <a:spcPts val="0"/>
              </a:spcAft>
              <a:defRPr/>
            </a:pPr>
            <a:r>
              <a:rPr kumimoji="0" lang="en-US" sz="2600" b="0" i="0" u="none" strike="noStrike" kern="1200" cap="none" spc="0" normalizeH="0" baseline="0" noProof="0" dirty="0">
                <a:ln>
                  <a:noFill/>
                </a:ln>
                <a:solidFill>
                  <a:prstClr val="white"/>
                </a:solidFill>
                <a:effectLst/>
                <a:uLnTx/>
                <a:uFillTx/>
                <a:latin typeface="Arial Black"/>
                <a:ea typeface="+mn-ea"/>
                <a:cs typeface="+mn-cs"/>
              </a:rPr>
              <a:t>Top 3 Future Needs for the Carlson Center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white"/>
              </a:solidFill>
              <a:effectLst/>
              <a:uLnTx/>
              <a:uFillTx/>
              <a:latin typeface="Arial Black"/>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white"/>
              </a:solidFill>
              <a:effectLst/>
              <a:uLnTx/>
              <a:uFillTx/>
              <a:latin typeface="Arial Black"/>
              <a:ea typeface="+mn-ea"/>
              <a:cs typeface="+mn-cs"/>
            </a:endParaRPr>
          </a:p>
        </p:txBody>
      </p:sp>
      <p:cxnSp>
        <p:nvCxnSpPr>
          <p:cNvPr id="6" name="Straight Connector 5">
            <a:extLst>
              <a:ext uri="{FF2B5EF4-FFF2-40B4-BE49-F238E27FC236}">
                <a16:creationId xmlns:a16="http://schemas.microsoft.com/office/drawing/2014/main" id="{A6D14FA8-235F-46B4-8DB8-39F6D7AF48BC}"/>
              </a:ext>
            </a:extLst>
          </p:cNvPr>
          <p:cNvCxnSpPr>
            <a:cxnSpLocks/>
          </p:cNvCxnSpPr>
          <p:nvPr/>
        </p:nvCxnSpPr>
        <p:spPr>
          <a:xfrm flipH="1">
            <a:off x="2600326" y="-483797"/>
            <a:ext cx="0" cy="636948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Straight Connector 12">
            <a:extLst>
              <a:ext uri="{FF2B5EF4-FFF2-40B4-BE49-F238E27FC236}">
                <a16:creationId xmlns:a16="http://schemas.microsoft.com/office/drawing/2014/main" id="{8F948808-8081-43A2-8AA7-2050FC9BAFC4}"/>
              </a:ext>
            </a:extLst>
          </p:cNvPr>
          <p:cNvCxnSpPr>
            <a:cxnSpLocks/>
          </p:cNvCxnSpPr>
          <p:nvPr/>
        </p:nvCxnSpPr>
        <p:spPr>
          <a:xfrm>
            <a:off x="-7620" y="6369481"/>
            <a:ext cx="12198096"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15" name="Picture 14" descr="A picture containing drawing&#10;&#10;Description automatically generated">
            <a:extLst>
              <a:ext uri="{FF2B5EF4-FFF2-40B4-BE49-F238E27FC236}">
                <a16:creationId xmlns:a16="http://schemas.microsoft.com/office/drawing/2014/main" id="{84F7D859-6FDE-4EEB-AA48-5F1A28F34E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67970" y="6420962"/>
            <a:ext cx="924030" cy="382581"/>
          </a:xfrm>
          <a:prstGeom prst="rect">
            <a:avLst/>
          </a:prstGeom>
        </p:spPr>
      </p:pic>
      <p:sp>
        <p:nvSpPr>
          <p:cNvPr id="8" name="Slide Number Placeholder 6">
            <a:extLst>
              <a:ext uri="{FF2B5EF4-FFF2-40B4-BE49-F238E27FC236}">
                <a16:creationId xmlns:a16="http://schemas.microsoft.com/office/drawing/2014/main" id="{5FE3E482-8FEC-45E7-9B7A-924BBE0D3D1E}"/>
              </a:ext>
            </a:extLst>
          </p:cNvPr>
          <p:cNvSpPr txBox="1">
            <a:spLocks/>
          </p:cNvSpPr>
          <p:nvPr/>
        </p:nvSpPr>
        <p:spPr>
          <a:xfrm>
            <a:off x="104503" y="6429689"/>
            <a:ext cx="27432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23ECF5E-05C2-4D3D-9153-3B6BF8700ECA}" type="slidenum">
              <a:rPr kumimoji="0" lang="en-US" sz="1400" b="0" i="0" u="none" strike="noStrike" kern="1200" cap="none" spc="0" normalizeH="0" baseline="0" noProof="0" smtClean="0">
                <a:ln>
                  <a:noFill/>
                </a:ln>
                <a:solidFill>
                  <a:prstClr val="white">
                    <a:lumMod val="50000"/>
                  </a:prst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endParaRPr kumimoji="0" lang="en-US" sz="1400" b="0" i="0" u="none" strike="noStrike" kern="1200" cap="none" spc="0" normalizeH="0" baseline="0" noProof="0" dirty="0">
              <a:ln>
                <a:noFill/>
              </a:ln>
              <a:solidFill>
                <a:prstClr val="white">
                  <a:lumMod val="50000"/>
                </a:prstClr>
              </a:solidFill>
              <a:effectLst/>
              <a:uLnTx/>
              <a:uFillTx/>
              <a:latin typeface="Arial"/>
              <a:ea typeface="+mn-ea"/>
              <a:cs typeface="+mn-cs"/>
            </a:endParaRPr>
          </a:p>
        </p:txBody>
      </p:sp>
      <p:graphicFrame>
        <p:nvGraphicFramePr>
          <p:cNvPr id="3" name="Diagram 2">
            <a:extLst>
              <a:ext uri="{FF2B5EF4-FFF2-40B4-BE49-F238E27FC236}">
                <a16:creationId xmlns:a16="http://schemas.microsoft.com/office/drawing/2014/main" id="{F5FE13BA-E640-4232-80F3-03B140032230}"/>
              </a:ext>
            </a:extLst>
          </p:cNvPr>
          <p:cNvGraphicFramePr/>
          <p:nvPr>
            <p:extLst>
              <p:ext uri="{D42A27DB-BD31-4B8C-83A1-F6EECF244321}">
                <p14:modId xmlns:p14="http://schemas.microsoft.com/office/powerpoint/2010/main" val="3131830401"/>
              </p:ext>
            </p:extLst>
          </p:nvPr>
        </p:nvGraphicFramePr>
        <p:xfrm>
          <a:off x="3033486" y="467017"/>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805849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BED3CB-A700-4AB9-8D53-8838D8EDCF6D}"/>
              </a:ext>
            </a:extLst>
          </p:cNvPr>
          <p:cNvSpPr/>
          <p:nvPr/>
        </p:nvSpPr>
        <p:spPr>
          <a:xfrm>
            <a:off x="0" y="-1"/>
            <a:ext cx="2600326" cy="636947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endParaRPr kumimoji="0" lang="en-US" sz="2600" b="0" i="0" u="none" strike="noStrike" kern="1200" cap="none" spc="0" normalizeH="0" baseline="0" noProof="0" dirty="0">
              <a:ln>
                <a:noFill/>
              </a:ln>
              <a:solidFill>
                <a:prstClr val="white"/>
              </a:solidFill>
              <a:effectLst/>
              <a:uLnTx/>
              <a:uFillTx/>
              <a:latin typeface="Arial Black"/>
              <a:ea typeface="+mn-ea"/>
              <a:cs typeface="+mn-cs"/>
            </a:endParaRPr>
          </a:p>
          <a:p>
            <a:pPr algn="ctr" fontAlgn="auto">
              <a:spcBef>
                <a:spcPts val="0"/>
              </a:spcBef>
              <a:spcAft>
                <a:spcPts val="0"/>
              </a:spcAft>
              <a:defRPr/>
            </a:pPr>
            <a:endParaRPr lang="en-US" sz="2600" dirty="0">
              <a:solidFill>
                <a:prstClr val="white"/>
              </a:solidFill>
              <a:latin typeface="Arial Black"/>
            </a:endParaRPr>
          </a:p>
          <a:p>
            <a:pPr algn="ctr" fontAlgn="auto">
              <a:spcBef>
                <a:spcPts val="0"/>
              </a:spcBef>
              <a:spcAft>
                <a:spcPts val="0"/>
              </a:spcAft>
              <a:defRPr/>
            </a:pPr>
            <a:r>
              <a:rPr kumimoji="0" lang="en-US" sz="2600" b="0" i="0" u="none" strike="noStrike" kern="1200" cap="none" spc="0" normalizeH="0" baseline="0" noProof="0" dirty="0">
                <a:ln>
                  <a:noFill/>
                </a:ln>
                <a:solidFill>
                  <a:prstClr val="white"/>
                </a:solidFill>
                <a:effectLst/>
                <a:uLnTx/>
                <a:uFillTx/>
                <a:latin typeface="Arial Black"/>
                <a:ea typeface="+mn-ea"/>
                <a:cs typeface="+mn-cs"/>
              </a:rPr>
              <a:t>Top Carlson Center Renovations</a:t>
            </a:r>
          </a:p>
          <a:p>
            <a:pPr algn="ctr" fontAlgn="auto">
              <a:spcBef>
                <a:spcPts val="0"/>
              </a:spcBef>
              <a:spcAft>
                <a:spcPts val="0"/>
              </a:spcAft>
              <a:defRPr/>
            </a:pPr>
            <a:endParaRPr lang="en-US" sz="2600" dirty="0">
              <a:solidFill>
                <a:prstClr val="white"/>
              </a:solidFill>
              <a:latin typeface="Arial Black"/>
            </a:endParaRPr>
          </a:p>
          <a:p>
            <a:pPr algn="ctr" fontAlgn="auto">
              <a:spcBef>
                <a:spcPts val="0"/>
              </a:spcBef>
              <a:spcAft>
                <a:spcPts val="0"/>
              </a:spcAft>
              <a:defRPr/>
            </a:pPr>
            <a:endParaRPr lang="en-US" sz="2600" dirty="0">
              <a:solidFill>
                <a:prstClr val="white"/>
              </a:solidFill>
              <a:latin typeface="Arial Black"/>
            </a:endParaRPr>
          </a:p>
          <a:p>
            <a:pPr algn="ctr" fontAlgn="auto">
              <a:spcBef>
                <a:spcPts val="0"/>
              </a:spcBef>
              <a:spcAft>
                <a:spcPts val="0"/>
              </a:spcAft>
              <a:defRPr/>
            </a:pPr>
            <a:endParaRPr lang="en-US" sz="2600" dirty="0">
              <a:solidFill>
                <a:prstClr val="white"/>
              </a:solidFill>
              <a:latin typeface="Arial Black"/>
            </a:endParaRPr>
          </a:p>
          <a:p>
            <a:pPr algn="ctr" fontAlgn="auto">
              <a:spcBef>
                <a:spcPts val="0"/>
              </a:spcBef>
              <a:spcAft>
                <a:spcPts val="0"/>
              </a:spcAft>
              <a:defRPr/>
            </a:pPr>
            <a:endParaRPr lang="en-US" sz="2600" dirty="0">
              <a:solidFill>
                <a:prstClr val="white"/>
              </a:solidFill>
              <a:latin typeface="Arial Black"/>
            </a:endParaRPr>
          </a:p>
          <a:p>
            <a:pPr algn="ctr" fontAlgn="auto">
              <a:spcBef>
                <a:spcPts val="0"/>
              </a:spcBef>
              <a:spcAft>
                <a:spcPts val="0"/>
              </a:spcAft>
              <a:defRPr/>
            </a:pPr>
            <a:endParaRPr lang="en-US" sz="2600" dirty="0">
              <a:solidFill>
                <a:prstClr val="white"/>
              </a:solidFill>
              <a:latin typeface="Arial Black"/>
            </a:endParaRPr>
          </a:p>
          <a:p>
            <a:pPr algn="ctr" fontAlgn="auto">
              <a:spcBef>
                <a:spcPts val="0"/>
              </a:spcBef>
              <a:spcAft>
                <a:spcPts val="0"/>
              </a:spcAft>
              <a:defRPr/>
            </a:pPr>
            <a:endParaRPr lang="en-US" sz="2600" dirty="0">
              <a:solidFill>
                <a:prstClr val="white"/>
              </a:solidFill>
              <a:latin typeface="Arial Black"/>
            </a:endParaRPr>
          </a:p>
          <a:p>
            <a:pPr algn="ctr" fontAlgn="auto">
              <a:spcBef>
                <a:spcPts val="0"/>
              </a:spcBef>
              <a:spcAft>
                <a:spcPts val="0"/>
              </a:spcAft>
              <a:defRPr/>
            </a:pPr>
            <a:endParaRPr lang="en-US" sz="2600" dirty="0">
              <a:solidFill>
                <a:prstClr val="white"/>
              </a:solidFill>
              <a:latin typeface="Arial Black"/>
            </a:endParaRPr>
          </a:p>
          <a:p>
            <a:pPr algn="ctr" fontAlgn="auto">
              <a:spcBef>
                <a:spcPts val="0"/>
              </a:spcBef>
              <a:spcAft>
                <a:spcPts val="0"/>
              </a:spcAft>
              <a:defRPr/>
            </a:pPr>
            <a:r>
              <a:rPr kumimoji="0" lang="en-US" sz="2600" b="0" i="0" u="none" strike="noStrike" kern="1200" cap="none" spc="0" normalizeH="0" baseline="0" noProof="0" dirty="0">
                <a:ln>
                  <a:noFill/>
                </a:ln>
                <a:solidFill>
                  <a:prstClr val="white"/>
                </a:solidFill>
                <a:effectLst/>
                <a:uLnTx/>
                <a:uFillTx/>
                <a:latin typeface="Arial Black"/>
                <a:ea typeface="+mn-ea"/>
                <a:cs typeface="+mn-cs"/>
              </a:rPr>
              <a:t>Top 3</a:t>
            </a:r>
          </a:p>
          <a:p>
            <a:pPr algn="ctr" fontAlgn="auto">
              <a:spcBef>
                <a:spcPts val="0"/>
              </a:spcBef>
              <a:spcAft>
                <a:spcPts val="0"/>
              </a:spcAft>
              <a:defRPr/>
            </a:pPr>
            <a:endParaRPr lang="en-US" sz="2600" dirty="0">
              <a:solidFill>
                <a:prstClr val="white"/>
              </a:solidFill>
              <a:latin typeface="Arial Black"/>
            </a:endParaRPr>
          </a:p>
          <a:p>
            <a:pPr algn="ctr" fontAlgn="auto">
              <a:spcBef>
                <a:spcPts val="0"/>
              </a:spcBef>
              <a:spcAft>
                <a:spcPts val="0"/>
              </a:spcAft>
              <a:defRPr/>
            </a:pPr>
            <a:endParaRPr kumimoji="0" lang="en-US" sz="2600" b="0" i="0" u="none" strike="noStrike" kern="1200" cap="none" spc="0" normalizeH="0" baseline="0" noProof="0" dirty="0">
              <a:ln>
                <a:noFill/>
              </a:ln>
              <a:solidFill>
                <a:prstClr val="white"/>
              </a:solidFill>
              <a:effectLst/>
              <a:uLnTx/>
              <a:uFillTx/>
              <a:latin typeface="Arial Black"/>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white"/>
              </a:solidFill>
              <a:effectLst/>
              <a:uLnTx/>
              <a:uFillTx/>
              <a:latin typeface="Arial Black"/>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white"/>
              </a:solidFill>
              <a:effectLst/>
              <a:uLnTx/>
              <a:uFillTx/>
              <a:latin typeface="Arial Black"/>
              <a:ea typeface="+mn-ea"/>
              <a:cs typeface="+mn-cs"/>
            </a:endParaRPr>
          </a:p>
        </p:txBody>
      </p:sp>
      <p:cxnSp>
        <p:nvCxnSpPr>
          <p:cNvPr id="6" name="Straight Connector 5">
            <a:extLst>
              <a:ext uri="{FF2B5EF4-FFF2-40B4-BE49-F238E27FC236}">
                <a16:creationId xmlns:a16="http://schemas.microsoft.com/office/drawing/2014/main" id="{A6D14FA8-235F-46B4-8DB8-39F6D7AF48BC}"/>
              </a:ext>
            </a:extLst>
          </p:cNvPr>
          <p:cNvCxnSpPr>
            <a:cxnSpLocks/>
          </p:cNvCxnSpPr>
          <p:nvPr/>
        </p:nvCxnSpPr>
        <p:spPr>
          <a:xfrm flipH="1">
            <a:off x="2600326" y="-483797"/>
            <a:ext cx="0" cy="636948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Straight Connector 12">
            <a:extLst>
              <a:ext uri="{FF2B5EF4-FFF2-40B4-BE49-F238E27FC236}">
                <a16:creationId xmlns:a16="http://schemas.microsoft.com/office/drawing/2014/main" id="{8F948808-8081-43A2-8AA7-2050FC9BAFC4}"/>
              </a:ext>
            </a:extLst>
          </p:cNvPr>
          <p:cNvCxnSpPr>
            <a:cxnSpLocks/>
          </p:cNvCxnSpPr>
          <p:nvPr/>
        </p:nvCxnSpPr>
        <p:spPr>
          <a:xfrm>
            <a:off x="-7620" y="6369481"/>
            <a:ext cx="12198096"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15" name="Picture 14" descr="A picture containing drawing&#10;&#10;Description automatically generated">
            <a:extLst>
              <a:ext uri="{FF2B5EF4-FFF2-40B4-BE49-F238E27FC236}">
                <a16:creationId xmlns:a16="http://schemas.microsoft.com/office/drawing/2014/main" id="{84F7D859-6FDE-4EEB-AA48-5F1A28F34E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67970" y="6420962"/>
            <a:ext cx="924030" cy="382581"/>
          </a:xfrm>
          <a:prstGeom prst="rect">
            <a:avLst/>
          </a:prstGeom>
        </p:spPr>
      </p:pic>
      <p:sp>
        <p:nvSpPr>
          <p:cNvPr id="8" name="Slide Number Placeholder 6">
            <a:extLst>
              <a:ext uri="{FF2B5EF4-FFF2-40B4-BE49-F238E27FC236}">
                <a16:creationId xmlns:a16="http://schemas.microsoft.com/office/drawing/2014/main" id="{5FE3E482-8FEC-45E7-9B7A-924BBE0D3D1E}"/>
              </a:ext>
            </a:extLst>
          </p:cNvPr>
          <p:cNvSpPr txBox="1">
            <a:spLocks/>
          </p:cNvSpPr>
          <p:nvPr/>
        </p:nvSpPr>
        <p:spPr>
          <a:xfrm>
            <a:off x="104503" y="6429689"/>
            <a:ext cx="27432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23ECF5E-05C2-4D3D-9153-3B6BF8700ECA}" type="slidenum">
              <a:rPr kumimoji="0" lang="en-US" sz="1400" b="0" i="0" u="none" strike="noStrike" kern="1200" cap="none" spc="0" normalizeH="0" baseline="0" noProof="0" smtClean="0">
                <a:ln>
                  <a:noFill/>
                </a:ln>
                <a:solidFill>
                  <a:prstClr val="white">
                    <a:lumMod val="50000"/>
                  </a:prst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endParaRPr kumimoji="0" lang="en-US" sz="1400" b="0" i="0" u="none" strike="noStrike" kern="1200" cap="none" spc="0" normalizeH="0" baseline="0" noProof="0" dirty="0">
              <a:ln>
                <a:noFill/>
              </a:ln>
              <a:solidFill>
                <a:prstClr val="white">
                  <a:lumMod val="50000"/>
                </a:prstClr>
              </a:solidFill>
              <a:effectLst/>
              <a:uLnTx/>
              <a:uFillTx/>
              <a:latin typeface="Arial"/>
              <a:ea typeface="+mn-ea"/>
              <a:cs typeface="+mn-cs"/>
            </a:endParaRPr>
          </a:p>
        </p:txBody>
      </p:sp>
      <p:graphicFrame>
        <p:nvGraphicFramePr>
          <p:cNvPr id="3" name="Diagram 2">
            <a:extLst>
              <a:ext uri="{FF2B5EF4-FFF2-40B4-BE49-F238E27FC236}">
                <a16:creationId xmlns:a16="http://schemas.microsoft.com/office/drawing/2014/main" id="{F5FE13BA-E640-4232-80F3-03B140032230}"/>
              </a:ext>
            </a:extLst>
          </p:cNvPr>
          <p:cNvGraphicFramePr/>
          <p:nvPr>
            <p:extLst>
              <p:ext uri="{D42A27DB-BD31-4B8C-83A1-F6EECF244321}">
                <p14:modId xmlns:p14="http://schemas.microsoft.com/office/powerpoint/2010/main" val="4000526854"/>
              </p:ext>
            </p:extLst>
          </p:nvPr>
        </p:nvGraphicFramePr>
        <p:xfrm>
          <a:off x="3033486" y="261256"/>
          <a:ext cx="8128000" cy="38607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Picture 4">
            <a:extLst>
              <a:ext uri="{FF2B5EF4-FFF2-40B4-BE49-F238E27FC236}">
                <a16:creationId xmlns:a16="http://schemas.microsoft.com/office/drawing/2014/main" id="{57FF3E84-E6F9-4811-93AA-9A1A19D3B3CB}"/>
              </a:ext>
            </a:extLst>
          </p:cNvPr>
          <p:cNvPicPr>
            <a:picLocks noChangeAspect="1"/>
          </p:cNvPicPr>
          <p:nvPr/>
        </p:nvPicPr>
        <p:blipFill>
          <a:blip r:embed="rId9"/>
          <a:stretch>
            <a:fillRect/>
          </a:stretch>
        </p:blipFill>
        <p:spPr>
          <a:xfrm>
            <a:off x="2607946" y="4097842"/>
            <a:ext cx="9443575" cy="2121634"/>
          </a:xfrm>
          <a:prstGeom prst="rect">
            <a:avLst/>
          </a:prstGeom>
        </p:spPr>
      </p:pic>
    </p:spTree>
    <p:extLst>
      <p:ext uri="{BB962C8B-B14F-4D97-AF65-F5344CB8AC3E}">
        <p14:creationId xmlns:p14="http://schemas.microsoft.com/office/powerpoint/2010/main" val="39749547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BED3CB-A700-4AB9-8D53-8838D8EDCF6D}"/>
              </a:ext>
            </a:extLst>
          </p:cNvPr>
          <p:cNvSpPr/>
          <p:nvPr/>
        </p:nvSpPr>
        <p:spPr>
          <a:xfrm>
            <a:off x="0" y="-1"/>
            <a:ext cx="2600326" cy="636947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white"/>
                </a:solidFill>
                <a:effectLst/>
                <a:uLnTx/>
                <a:uFillTx/>
                <a:latin typeface="Arial Black"/>
                <a:ea typeface="+mn-ea"/>
                <a:cs typeface="+mn-cs"/>
              </a:rPr>
              <a:t>Values &amp; Vision</a:t>
            </a:r>
          </a:p>
        </p:txBody>
      </p:sp>
      <p:cxnSp>
        <p:nvCxnSpPr>
          <p:cNvPr id="6" name="Straight Connector 5">
            <a:extLst>
              <a:ext uri="{FF2B5EF4-FFF2-40B4-BE49-F238E27FC236}">
                <a16:creationId xmlns:a16="http://schemas.microsoft.com/office/drawing/2014/main" id="{A6D14FA8-235F-46B4-8DB8-39F6D7AF48BC}"/>
              </a:ext>
            </a:extLst>
          </p:cNvPr>
          <p:cNvCxnSpPr>
            <a:cxnSpLocks/>
          </p:cNvCxnSpPr>
          <p:nvPr/>
        </p:nvCxnSpPr>
        <p:spPr>
          <a:xfrm flipH="1">
            <a:off x="2614613" y="-8389"/>
            <a:ext cx="0" cy="636948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Straight Connector 12">
            <a:extLst>
              <a:ext uri="{FF2B5EF4-FFF2-40B4-BE49-F238E27FC236}">
                <a16:creationId xmlns:a16="http://schemas.microsoft.com/office/drawing/2014/main" id="{8F948808-8081-43A2-8AA7-2050FC9BAFC4}"/>
              </a:ext>
            </a:extLst>
          </p:cNvPr>
          <p:cNvCxnSpPr>
            <a:cxnSpLocks/>
          </p:cNvCxnSpPr>
          <p:nvPr/>
        </p:nvCxnSpPr>
        <p:spPr>
          <a:xfrm>
            <a:off x="-7620" y="6369481"/>
            <a:ext cx="12198096"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15" name="Picture 14" descr="A picture containing drawing&#10;&#10;Description automatically generated">
            <a:extLst>
              <a:ext uri="{FF2B5EF4-FFF2-40B4-BE49-F238E27FC236}">
                <a16:creationId xmlns:a16="http://schemas.microsoft.com/office/drawing/2014/main" id="{84F7D859-6FDE-4EEB-AA48-5F1A28F34E3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67970" y="6420962"/>
            <a:ext cx="924030" cy="382581"/>
          </a:xfrm>
          <a:prstGeom prst="rect">
            <a:avLst/>
          </a:prstGeom>
        </p:spPr>
      </p:pic>
      <p:sp>
        <p:nvSpPr>
          <p:cNvPr id="8" name="Slide Number Placeholder 6">
            <a:extLst>
              <a:ext uri="{FF2B5EF4-FFF2-40B4-BE49-F238E27FC236}">
                <a16:creationId xmlns:a16="http://schemas.microsoft.com/office/drawing/2014/main" id="{5FE3E482-8FEC-45E7-9B7A-924BBE0D3D1E}"/>
              </a:ext>
            </a:extLst>
          </p:cNvPr>
          <p:cNvSpPr txBox="1">
            <a:spLocks/>
          </p:cNvSpPr>
          <p:nvPr/>
        </p:nvSpPr>
        <p:spPr>
          <a:xfrm>
            <a:off x="104503" y="6429689"/>
            <a:ext cx="27432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23ECF5E-05C2-4D3D-9153-3B6BF8700ECA}" type="slidenum">
              <a:rPr kumimoji="0" lang="en-US" sz="1400" b="0" i="0" u="none" strike="noStrike" kern="1200" cap="none" spc="0" normalizeH="0" baseline="0" noProof="0" smtClean="0">
                <a:ln>
                  <a:noFill/>
                </a:ln>
                <a:solidFill>
                  <a:prstClr val="white">
                    <a:lumMod val="50000"/>
                  </a:prst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en-US" sz="1400" b="0" i="0" u="none" strike="noStrike" kern="1200" cap="none" spc="0" normalizeH="0" baseline="0" noProof="0" dirty="0">
              <a:ln>
                <a:noFill/>
              </a:ln>
              <a:solidFill>
                <a:prstClr val="white">
                  <a:lumMod val="50000"/>
                </a:prstClr>
              </a:solidFill>
              <a:effectLst/>
              <a:uLnTx/>
              <a:uFillTx/>
              <a:latin typeface="Arial"/>
              <a:ea typeface="+mn-ea"/>
              <a:cs typeface="+mn-cs"/>
            </a:endParaRPr>
          </a:p>
        </p:txBody>
      </p:sp>
      <p:sp>
        <p:nvSpPr>
          <p:cNvPr id="11" name="Content Placeholder 2">
            <a:extLst>
              <a:ext uri="{FF2B5EF4-FFF2-40B4-BE49-F238E27FC236}">
                <a16:creationId xmlns:a16="http://schemas.microsoft.com/office/drawing/2014/main" id="{7A6AA54E-A455-48A1-A061-50628921383A}"/>
              </a:ext>
            </a:extLst>
          </p:cNvPr>
          <p:cNvSpPr txBox="1">
            <a:spLocks/>
          </p:cNvSpPr>
          <p:nvPr/>
        </p:nvSpPr>
        <p:spPr>
          <a:xfrm>
            <a:off x="2834640" y="228600"/>
            <a:ext cx="9155071" cy="133773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Arial"/>
                <a:ea typeface="+mn-ea"/>
                <a:cs typeface="+mn-cs"/>
              </a:rPr>
              <a:t>Providing affordable activities and facilities to all (4.2), continuing to focus on providing family-oriented activities (4.1), and ensuring parks and recreation opportunities are accessible to all residents (3.9) are the top three most important values for Fairbanks North Star Borough to focus on in its mission for the future. Also important is increasing community usage capacity at the Carlson Center (3.8), keeping up with growth (3.7), and enhancements to existing facilities (3.6).</a:t>
            </a:r>
            <a:br>
              <a:rPr kumimoji="0" lang="en-US" sz="1600" b="0" i="0" u="none" strike="noStrike" kern="1200" cap="none" spc="0" normalizeH="0" baseline="0" noProof="0" dirty="0">
                <a:ln>
                  <a:noFill/>
                </a:ln>
                <a:solidFill>
                  <a:prstClr val="black"/>
                </a:solidFill>
                <a:effectLst/>
                <a:uLnTx/>
                <a:uFillTx/>
                <a:latin typeface="Arial"/>
                <a:ea typeface="+mn-ea"/>
                <a:cs typeface="+mn-cs"/>
              </a:rPr>
            </a:br>
            <a:endParaRPr kumimoji="0" lang="en-US" sz="1600" b="0" i="0" u="none" strike="noStrike" kern="1200" cap="none" spc="0" normalizeH="0" baseline="0" noProof="0" dirty="0">
              <a:ln>
                <a:noFill/>
              </a:ln>
              <a:solidFill>
                <a:prstClr val="black"/>
              </a:solidFill>
              <a:effectLst/>
              <a:uLnTx/>
              <a:uFillTx/>
              <a:latin typeface="Arial"/>
              <a:ea typeface="+mn-ea"/>
              <a:cs typeface="+mn-cs"/>
            </a:endParaRPr>
          </a:p>
        </p:txBody>
      </p:sp>
      <p:pic>
        <p:nvPicPr>
          <p:cNvPr id="5" name="Picture 4">
            <a:extLst>
              <a:ext uri="{FF2B5EF4-FFF2-40B4-BE49-F238E27FC236}">
                <a16:creationId xmlns:a16="http://schemas.microsoft.com/office/drawing/2014/main" id="{F5F1B7A9-18DA-430C-80C2-F44D5149B3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6080" y="1554480"/>
            <a:ext cx="9058275" cy="4772025"/>
          </a:xfrm>
          <a:prstGeom prst="rect">
            <a:avLst/>
          </a:prstGeom>
        </p:spPr>
      </p:pic>
    </p:spTree>
    <p:extLst>
      <p:ext uri="{BB962C8B-B14F-4D97-AF65-F5344CB8AC3E}">
        <p14:creationId xmlns:p14="http://schemas.microsoft.com/office/powerpoint/2010/main" val="35228862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BED3CB-A700-4AB9-8D53-8838D8EDCF6D}"/>
              </a:ext>
            </a:extLst>
          </p:cNvPr>
          <p:cNvSpPr/>
          <p:nvPr/>
        </p:nvSpPr>
        <p:spPr>
          <a:xfrm>
            <a:off x="0" y="-1"/>
            <a:ext cx="2600326" cy="636947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white"/>
                </a:solidFill>
                <a:effectLst/>
                <a:uLnTx/>
                <a:uFillTx/>
                <a:latin typeface="Arial Black"/>
                <a:ea typeface="+mn-ea"/>
                <a:cs typeface="+mn-cs"/>
              </a:rPr>
              <a:t>Values &amp; Vision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a:ea typeface="+mn-ea"/>
                <a:cs typeface="+mn-cs"/>
              </a:rPr>
              <a:t>(List continued)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white"/>
              </a:solidFill>
              <a:effectLst/>
              <a:uLnTx/>
              <a:uFillTx/>
              <a:latin typeface="Arial Black"/>
              <a:ea typeface="+mn-ea"/>
              <a:cs typeface="+mn-cs"/>
            </a:endParaRPr>
          </a:p>
        </p:txBody>
      </p:sp>
      <p:cxnSp>
        <p:nvCxnSpPr>
          <p:cNvPr id="6" name="Straight Connector 5">
            <a:extLst>
              <a:ext uri="{FF2B5EF4-FFF2-40B4-BE49-F238E27FC236}">
                <a16:creationId xmlns:a16="http://schemas.microsoft.com/office/drawing/2014/main" id="{A6D14FA8-235F-46B4-8DB8-39F6D7AF48BC}"/>
              </a:ext>
            </a:extLst>
          </p:cNvPr>
          <p:cNvCxnSpPr>
            <a:cxnSpLocks/>
          </p:cNvCxnSpPr>
          <p:nvPr/>
        </p:nvCxnSpPr>
        <p:spPr>
          <a:xfrm flipH="1">
            <a:off x="2614613" y="-8389"/>
            <a:ext cx="0" cy="636948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Straight Connector 12">
            <a:extLst>
              <a:ext uri="{FF2B5EF4-FFF2-40B4-BE49-F238E27FC236}">
                <a16:creationId xmlns:a16="http://schemas.microsoft.com/office/drawing/2014/main" id="{8F948808-8081-43A2-8AA7-2050FC9BAFC4}"/>
              </a:ext>
            </a:extLst>
          </p:cNvPr>
          <p:cNvCxnSpPr>
            <a:cxnSpLocks/>
          </p:cNvCxnSpPr>
          <p:nvPr/>
        </p:nvCxnSpPr>
        <p:spPr>
          <a:xfrm>
            <a:off x="-7620" y="6369481"/>
            <a:ext cx="12198096"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15" name="Picture 14" descr="A picture containing drawing&#10;&#10;Description automatically generated">
            <a:extLst>
              <a:ext uri="{FF2B5EF4-FFF2-40B4-BE49-F238E27FC236}">
                <a16:creationId xmlns:a16="http://schemas.microsoft.com/office/drawing/2014/main" id="{84F7D859-6FDE-4EEB-AA48-5F1A28F34E3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67970" y="6420962"/>
            <a:ext cx="924030" cy="382581"/>
          </a:xfrm>
          <a:prstGeom prst="rect">
            <a:avLst/>
          </a:prstGeom>
        </p:spPr>
      </p:pic>
      <p:sp>
        <p:nvSpPr>
          <p:cNvPr id="8" name="Slide Number Placeholder 6">
            <a:extLst>
              <a:ext uri="{FF2B5EF4-FFF2-40B4-BE49-F238E27FC236}">
                <a16:creationId xmlns:a16="http://schemas.microsoft.com/office/drawing/2014/main" id="{5FE3E482-8FEC-45E7-9B7A-924BBE0D3D1E}"/>
              </a:ext>
            </a:extLst>
          </p:cNvPr>
          <p:cNvSpPr txBox="1">
            <a:spLocks/>
          </p:cNvSpPr>
          <p:nvPr/>
        </p:nvSpPr>
        <p:spPr>
          <a:xfrm>
            <a:off x="104503" y="6429689"/>
            <a:ext cx="27432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23ECF5E-05C2-4D3D-9153-3B6BF8700ECA}" type="slidenum">
              <a:rPr kumimoji="0" lang="en-US" sz="1400" b="0" i="0" u="none" strike="noStrike" kern="1200" cap="none" spc="0" normalizeH="0" baseline="0" noProof="0" smtClean="0">
                <a:ln>
                  <a:noFill/>
                </a:ln>
                <a:solidFill>
                  <a:prstClr val="white">
                    <a:lumMod val="50000"/>
                  </a:prst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a:t>
            </a:fld>
            <a:endParaRPr kumimoji="0" lang="en-US" sz="1400" b="0" i="0" u="none" strike="noStrike" kern="1200" cap="none" spc="0" normalizeH="0" baseline="0" noProof="0" dirty="0">
              <a:ln>
                <a:noFill/>
              </a:ln>
              <a:solidFill>
                <a:prstClr val="white">
                  <a:lumMod val="50000"/>
                </a:prstClr>
              </a:solidFill>
              <a:effectLst/>
              <a:uLnTx/>
              <a:uFillTx/>
              <a:latin typeface="Arial"/>
              <a:ea typeface="+mn-ea"/>
              <a:cs typeface="+mn-cs"/>
            </a:endParaRPr>
          </a:p>
        </p:txBody>
      </p:sp>
      <p:sp>
        <p:nvSpPr>
          <p:cNvPr id="11" name="Content Placeholder 2">
            <a:extLst>
              <a:ext uri="{FF2B5EF4-FFF2-40B4-BE49-F238E27FC236}">
                <a16:creationId xmlns:a16="http://schemas.microsoft.com/office/drawing/2014/main" id="{7A6AA54E-A455-48A1-A061-50628921383A}"/>
              </a:ext>
            </a:extLst>
          </p:cNvPr>
          <p:cNvSpPr txBox="1">
            <a:spLocks/>
          </p:cNvSpPr>
          <p:nvPr/>
        </p:nvSpPr>
        <p:spPr>
          <a:xfrm>
            <a:off x="2834640" y="228600"/>
            <a:ext cx="9155071" cy="133773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Arial"/>
                <a:ea typeface="+mn-ea"/>
                <a:cs typeface="+mn-cs"/>
              </a:rPr>
              <a:t>Continuing, offering cultural events, festivals, and activities to reflect diversity and inclusivity also rates high (3.7), as does safety and security (3.6), strengthening community image and sense of place (3.6), and maintaining what is currently available (3.5).  Conversely, more than half of invite and open link respondents do not feel it is important to focus on providing exclusive use of the ice arena to the University of Alaska Fairbanks. </a:t>
            </a:r>
          </a:p>
        </p:txBody>
      </p:sp>
      <p:pic>
        <p:nvPicPr>
          <p:cNvPr id="4" name="Picture 3">
            <a:extLst>
              <a:ext uri="{FF2B5EF4-FFF2-40B4-BE49-F238E27FC236}">
                <a16:creationId xmlns:a16="http://schemas.microsoft.com/office/drawing/2014/main" id="{CD10F52F-F4BB-4547-B4CE-3079EE60AF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6080" y="1554480"/>
            <a:ext cx="9058275" cy="4772025"/>
          </a:xfrm>
          <a:prstGeom prst="rect">
            <a:avLst/>
          </a:prstGeom>
        </p:spPr>
      </p:pic>
    </p:spTree>
    <p:extLst>
      <p:ext uri="{BB962C8B-B14F-4D97-AF65-F5344CB8AC3E}">
        <p14:creationId xmlns:p14="http://schemas.microsoft.com/office/powerpoint/2010/main" val="1570438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Diagram&#10;&#10;Description automatically generated">
            <a:extLst>
              <a:ext uri="{FF2B5EF4-FFF2-40B4-BE49-F238E27FC236}">
                <a16:creationId xmlns:a16="http://schemas.microsoft.com/office/drawing/2014/main" id="{5F929715-B92A-406D-9F7C-9B6771E0CEB5}"/>
              </a:ext>
            </a:extLst>
          </p:cNvPr>
          <p:cNvPicPr>
            <a:picLocks noChangeAspect="1"/>
          </p:cNvPicPr>
          <p:nvPr/>
        </p:nvPicPr>
        <p:blipFill rotWithShape="1">
          <a:blip r:embed="rId3">
            <a:alphaModFix amt="40000"/>
          </a:blip>
          <a:srcRect l="18730" r="1" b="1"/>
          <a:stretch/>
        </p:blipFill>
        <p:spPr>
          <a:xfrm>
            <a:off x="3132160" y="1021"/>
            <a:ext cx="9059839" cy="6855958"/>
          </a:xfrm>
          <a:prstGeom prst="rect">
            <a:avLst/>
          </a:prstGeom>
        </p:spPr>
      </p:pic>
      <p:sp>
        <p:nvSpPr>
          <p:cNvPr id="4" name="TextBox 3"/>
          <p:cNvSpPr txBox="1"/>
          <p:nvPr/>
        </p:nvSpPr>
        <p:spPr>
          <a:xfrm>
            <a:off x="6556100" y="1099671"/>
            <a:ext cx="4972511" cy="3367554"/>
          </a:xfrm>
          <a:prstGeom prst="rect">
            <a:avLst/>
          </a:prstGeom>
        </p:spPr>
        <p:txBody>
          <a:bodyPr vert="horz" lIns="91440" tIns="45720" rIns="91440" bIns="45720" rtlCol="0" anchor="b">
            <a:normAutofit/>
          </a:bodyPr>
          <a:lstStyle/>
          <a:p>
            <a:pPr>
              <a:lnSpc>
                <a:spcPct val="90000"/>
              </a:lnSpc>
              <a:spcAft>
                <a:spcPts val="600"/>
              </a:spcAft>
            </a:pPr>
            <a:r>
              <a:rPr lang="en-US" sz="4100" kern="1200">
                <a:latin typeface="+mj-lt"/>
                <a:ea typeface="+mj-ea"/>
                <a:cs typeface="+mj-cs"/>
              </a:rPr>
              <a:t>No Decisions have been made.</a:t>
            </a:r>
          </a:p>
          <a:p>
            <a:pPr>
              <a:lnSpc>
                <a:spcPct val="90000"/>
              </a:lnSpc>
              <a:spcAft>
                <a:spcPts val="600"/>
              </a:spcAft>
            </a:pPr>
            <a:endParaRPr lang="en-US" sz="4100" kern="1200">
              <a:latin typeface="+mj-lt"/>
              <a:ea typeface="+mj-ea"/>
              <a:cs typeface="+mj-cs"/>
            </a:endParaRPr>
          </a:p>
          <a:p>
            <a:pPr>
              <a:lnSpc>
                <a:spcPct val="90000"/>
              </a:lnSpc>
              <a:spcAft>
                <a:spcPts val="600"/>
              </a:spcAft>
            </a:pPr>
            <a:r>
              <a:rPr lang="en-US" sz="4100" kern="1200">
                <a:latin typeface="+mj-lt"/>
                <a:ea typeface="+mj-ea"/>
                <a:cs typeface="+mj-cs"/>
              </a:rPr>
              <a:t>We want your input!</a:t>
            </a:r>
          </a:p>
        </p:txBody>
      </p:sp>
      <p:pic>
        <p:nvPicPr>
          <p:cNvPr id="2" name="Picture 1">
            <a:extLst>
              <a:ext uri="{FF2B5EF4-FFF2-40B4-BE49-F238E27FC236}">
                <a16:creationId xmlns:a16="http://schemas.microsoft.com/office/drawing/2014/main" id="{034A90F6-94D7-4893-941B-F9FDB18A2507}"/>
              </a:ext>
            </a:extLst>
          </p:cNvPr>
          <p:cNvPicPr>
            <a:picLocks noChangeAspect="1"/>
          </p:cNvPicPr>
          <p:nvPr/>
        </p:nvPicPr>
        <p:blipFill rotWithShape="1">
          <a:blip r:embed="rId4"/>
          <a:srcRect l="24471" r="25532"/>
          <a:stretch/>
        </p:blipFill>
        <p:spPr>
          <a:xfrm>
            <a:off x="1" y="2"/>
            <a:ext cx="6095695" cy="6857997"/>
          </a:xfrm>
          <a:custGeom>
            <a:avLst/>
            <a:gdLst/>
            <a:ahLst/>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p:spPr>
      </p:pic>
    </p:spTree>
    <p:extLst>
      <p:ext uri="{BB962C8B-B14F-4D97-AF65-F5344CB8AC3E}">
        <p14:creationId xmlns:p14="http://schemas.microsoft.com/office/powerpoint/2010/main" val="32699935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BED3CB-A700-4AB9-8D53-8838D8EDCF6D}"/>
              </a:ext>
            </a:extLst>
          </p:cNvPr>
          <p:cNvSpPr/>
          <p:nvPr/>
        </p:nvSpPr>
        <p:spPr>
          <a:xfrm>
            <a:off x="14287" y="-8389"/>
            <a:ext cx="2600326" cy="636947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white"/>
                </a:solidFill>
                <a:effectLst/>
                <a:uLnTx/>
                <a:uFillTx/>
                <a:latin typeface="Arial Black"/>
                <a:ea typeface="+mn-ea"/>
                <a:cs typeface="+mn-cs"/>
              </a:rPr>
              <a:t>Funding Sources</a:t>
            </a:r>
          </a:p>
        </p:txBody>
      </p:sp>
      <p:cxnSp>
        <p:nvCxnSpPr>
          <p:cNvPr id="6" name="Straight Connector 5">
            <a:extLst>
              <a:ext uri="{FF2B5EF4-FFF2-40B4-BE49-F238E27FC236}">
                <a16:creationId xmlns:a16="http://schemas.microsoft.com/office/drawing/2014/main" id="{A6D14FA8-235F-46B4-8DB8-39F6D7AF48BC}"/>
              </a:ext>
            </a:extLst>
          </p:cNvPr>
          <p:cNvCxnSpPr>
            <a:cxnSpLocks/>
          </p:cNvCxnSpPr>
          <p:nvPr/>
        </p:nvCxnSpPr>
        <p:spPr>
          <a:xfrm flipH="1">
            <a:off x="2614613" y="-8389"/>
            <a:ext cx="0" cy="636948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Straight Connector 12">
            <a:extLst>
              <a:ext uri="{FF2B5EF4-FFF2-40B4-BE49-F238E27FC236}">
                <a16:creationId xmlns:a16="http://schemas.microsoft.com/office/drawing/2014/main" id="{8F948808-8081-43A2-8AA7-2050FC9BAFC4}"/>
              </a:ext>
            </a:extLst>
          </p:cNvPr>
          <p:cNvCxnSpPr>
            <a:cxnSpLocks/>
          </p:cNvCxnSpPr>
          <p:nvPr/>
        </p:nvCxnSpPr>
        <p:spPr>
          <a:xfrm>
            <a:off x="-7620" y="6369481"/>
            <a:ext cx="12198096"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15" name="Picture 14" descr="A picture containing drawing&#10;&#10;Description automatically generated">
            <a:extLst>
              <a:ext uri="{FF2B5EF4-FFF2-40B4-BE49-F238E27FC236}">
                <a16:creationId xmlns:a16="http://schemas.microsoft.com/office/drawing/2014/main" id="{84F7D859-6FDE-4EEB-AA48-5F1A28F34E3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67970" y="6420962"/>
            <a:ext cx="924030" cy="382581"/>
          </a:xfrm>
          <a:prstGeom prst="rect">
            <a:avLst/>
          </a:prstGeom>
        </p:spPr>
      </p:pic>
      <p:sp>
        <p:nvSpPr>
          <p:cNvPr id="8" name="Slide Number Placeholder 6">
            <a:extLst>
              <a:ext uri="{FF2B5EF4-FFF2-40B4-BE49-F238E27FC236}">
                <a16:creationId xmlns:a16="http://schemas.microsoft.com/office/drawing/2014/main" id="{5FE3E482-8FEC-45E7-9B7A-924BBE0D3D1E}"/>
              </a:ext>
            </a:extLst>
          </p:cNvPr>
          <p:cNvSpPr txBox="1">
            <a:spLocks/>
          </p:cNvSpPr>
          <p:nvPr/>
        </p:nvSpPr>
        <p:spPr>
          <a:xfrm>
            <a:off x="104503" y="6429689"/>
            <a:ext cx="27432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23ECF5E-05C2-4D3D-9153-3B6BF8700ECA}" type="slidenum">
              <a:rPr kumimoji="0" lang="en-US" sz="1400" b="0" i="0" u="none" strike="noStrike" kern="1200" cap="none" spc="0" normalizeH="0" baseline="0" noProof="0" smtClean="0">
                <a:ln>
                  <a:noFill/>
                </a:ln>
                <a:solidFill>
                  <a:prstClr val="white">
                    <a:lumMod val="50000"/>
                  </a:prst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endParaRPr kumimoji="0" lang="en-US" sz="1400" b="0" i="0" u="none" strike="noStrike" kern="1200" cap="none" spc="0" normalizeH="0" baseline="0" noProof="0" dirty="0">
              <a:ln>
                <a:noFill/>
              </a:ln>
              <a:solidFill>
                <a:prstClr val="white">
                  <a:lumMod val="50000"/>
                </a:prstClr>
              </a:solidFill>
              <a:effectLst/>
              <a:uLnTx/>
              <a:uFillTx/>
              <a:latin typeface="Arial"/>
              <a:ea typeface="+mn-ea"/>
              <a:cs typeface="+mn-cs"/>
            </a:endParaRPr>
          </a:p>
        </p:txBody>
      </p:sp>
      <p:sp>
        <p:nvSpPr>
          <p:cNvPr id="11" name="Content Placeholder 2">
            <a:extLst>
              <a:ext uri="{FF2B5EF4-FFF2-40B4-BE49-F238E27FC236}">
                <a16:creationId xmlns:a16="http://schemas.microsoft.com/office/drawing/2014/main" id="{7A6AA54E-A455-48A1-A061-50628921383A}"/>
              </a:ext>
            </a:extLst>
          </p:cNvPr>
          <p:cNvSpPr txBox="1">
            <a:spLocks/>
          </p:cNvSpPr>
          <p:nvPr/>
        </p:nvSpPr>
        <p:spPr>
          <a:xfrm>
            <a:off x="2834640" y="228600"/>
            <a:ext cx="9155071" cy="133773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Arial"/>
                <a:ea typeface="+mn-ea"/>
                <a:cs typeface="+mn-cs"/>
              </a:rPr>
              <a:t>Approximately 72% of invite respondents would definitely or probably support more private/public partnerships and 67% would support sponsorship/naming rights as potential sources for funding recommendations from this survey. Over half (56%) show moderate support for a bond referendum for specific projects.  Conversely, 60% would not support increased property taxes, and 51% would not support a new dedicated sales tax.  Support for a new hospitality tax is more mixed.</a:t>
            </a:r>
          </a:p>
        </p:txBody>
      </p:sp>
      <p:pic>
        <p:nvPicPr>
          <p:cNvPr id="4" name="Picture 3">
            <a:extLst>
              <a:ext uri="{FF2B5EF4-FFF2-40B4-BE49-F238E27FC236}">
                <a16:creationId xmlns:a16="http://schemas.microsoft.com/office/drawing/2014/main" id="{03849741-0148-4B47-8AE8-694E656F4B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6080" y="1554480"/>
            <a:ext cx="9058275" cy="4772025"/>
          </a:xfrm>
          <a:prstGeom prst="rect">
            <a:avLst/>
          </a:prstGeom>
        </p:spPr>
      </p:pic>
    </p:spTree>
    <p:extLst>
      <p:ext uri="{BB962C8B-B14F-4D97-AF65-F5344CB8AC3E}">
        <p14:creationId xmlns:p14="http://schemas.microsoft.com/office/powerpoint/2010/main" val="19641061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BED3CB-A700-4AB9-8D53-8838D8EDCF6D}"/>
              </a:ext>
            </a:extLst>
          </p:cNvPr>
          <p:cNvSpPr/>
          <p:nvPr/>
        </p:nvSpPr>
        <p:spPr>
          <a:xfrm>
            <a:off x="14287" y="-8389"/>
            <a:ext cx="2600326" cy="636947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Black"/>
                <a:ea typeface="+mn-ea"/>
                <a:cs typeface="+mn-cs"/>
              </a:rPr>
              <a:t>CARLSON CENTER MANAGEMENT SCENARIOS</a:t>
            </a:r>
          </a:p>
        </p:txBody>
      </p:sp>
      <p:cxnSp>
        <p:nvCxnSpPr>
          <p:cNvPr id="6" name="Straight Connector 5">
            <a:extLst>
              <a:ext uri="{FF2B5EF4-FFF2-40B4-BE49-F238E27FC236}">
                <a16:creationId xmlns:a16="http://schemas.microsoft.com/office/drawing/2014/main" id="{A6D14FA8-235F-46B4-8DB8-39F6D7AF48BC}"/>
              </a:ext>
            </a:extLst>
          </p:cNvPr>
          <p:cNvCxnSpPr>
            <a:cxnSpLocks/>
          </p:cNvCxnSpPr>
          <p:nvPr/>
        </p:nvCxnSpPr>
        <p:spPr>
          <a:xfrm flipH="1">
            <a:off x="2614613" y="-8389"/>
            <a:ext cx="0" cy="636948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Straight Connector 12">
            <a:extLst>
              <a:ext uri="{FF2B5EF4-FFF2-40B4-BE49-F238E27FC236}">
                <a16:creationId xmlns:a16="http://schemas.microsoft.com/office/drawing/2014/main" id="{8F948808-8081-43A2-8AA7-2050FC9BAFC4}"/>
              </a:ext>
            </a:extLst>
          </p:cNvPr>
          <p:cNvCxnSpPr>
            <a:cxnSpLocks/>
          </p:cNvCxnSpPr>
          <p:nvPr/>
        </p:nvCxnSpPr>
        <p:spPr>
          <a:xfrm>
            <a:off x="-7620" y="6369481"/>
            <a:ext cx="12198096"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15" name="Picture 14" descr="A picture containing drawing&#10;&#10;Description automatically generated">
            <a:extLst>
              <a:ext uri="{FF2B5EF4-FFF2-40B4-BE49-F238E27FC236}">
                <a16:creationId xmlns:a16="http://schemas.microsoft.com/office/drawing/2014/main" id="{84F7D859-6FDE-4EEB-AA48-5F1A28F34E3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67970" y="6420962"/>
            <a:ext cx="924030" cy="382581"/>
          </a:xfrm>
          <a:prstGeom prst="rect">
            <a:avLst/>
          </a:prstGeom>
        </p:spPr>
      </p:pic>
      <p:sp>
        <p:nvSpPr>
          <p:cNvPr id="8" name="Slide Number Placeholder 6">
            <a:extLst>
              <a:ext uri="{FF2B5EF4-FFF2-40B4-BE49-F238E27FC236}">
                <a16:creationId xmlns:a16="http://schemas.microsoft.com/office/drawing/2014/main" id="{5FE3E482-8FEC-45E7-9B7A-924BBE0D3D1E}"/>
              </a:ext>
            </a:extLst>
          </p:cNvPr>
          <p:cNvSpPr txBox="1">
            <a:spLocks/>
          </p:cNvSpPr>
          <p:nvPr/>
        </p:nvSpPr>
        <p:spPr>
          <a:xfrm>
            <a:off x="104503" y="6429689"/>
            <a:ext cx="27432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23ECF5E-05C2-4D3D-9153-3B6BF8700ECA}" type="slidenum">
              <a:rPr kumimoji="0" lang="en-US" sz="1400" b="0" i="0" u="none" strike="noStrike" kern="1200" cap="none" spc="0" normalizeH="0" baseline="0" noProof="0" smtClean="0">
                <a:ln>
                  <a:noFill/>
                </a:ln>
                <a:solidFill>
                  <a:prstClr val="white">
                    <a:lumMod val="50000"/>
                  </a:prst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a:t>
            </a:fld>
            <a:endParaRPr kumimoji="0" lang="en-US" sz="1400" b="0" i="0" u="none" strike="noStrike" kern="1200" cap="none" spc="0" normalizeH="0" baseline="0" noProof="0" dirty="0">
              <a:ln>
                <a:noFill/>
              </a:ln>
              <a:solidFill>
                <a:prstClr val="white">
                  <a:lumMod val="50000"/>
                </a:prstClr>
              </a:solidFill>
              <a:effectLst/>
              <a:uLnTx/>
              <a:uFillTx/>
              <a:latin typeface="Arial"/>
              <a:ea typeface="+mn-ea"/>
              <a:cs typeface="+mn-cs"/>
            </a:endParaRPr>
          </a:p>
        </p:txBody>
      </p:sp>
      <p:sp>
        <p:nvSpPr>
          <p:cNvPr id="11" name="Content Placeholder 2">
            <a:extLst>
              <a:ext uri="{FF2B5EF4-FFF2-40B4-BE49-F238E27FC236}">
                <a16:creationId xmlns:a16="http://schemas.microsoft.com/office/drawing/2014/main" id="{7A6AA54E-A455-48A1-A061-50628921383A}"/>
              </a:ext>
            </a:extLst>
          </p:cNvPr>
          <p:cNvSpPr txBox="1">
            <a:spLocks/>
          </p:cNvSpPr>
          <p:nvPr/>
        </p:nvSpPr>
        <p:spPr>
          <a:xfrm>
            <a:off x="2899214" y="158236"/>
            <a:ext cx="9155071" cy="133773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Arial"/>
                <a:ea typeface="+mn-ea"/>
                <a:cs typeface="+mn-cs"/>
              </a:rPr>
              <a:t>In terms of management of the Carlson Center (respondents were first explained the current situation—see survey for specific language), respondents indicate that they would like a hybrid scenario, where the Borough manages the facilities and hires contractors as needed (40%). Another 29% of the respondents do not know or are uncertain of which management option is best.  Only 10% prefer the current scenario (contractor managed), while 16% prefer the Borough manages all operations. Both invite and open link samples were similar in responses.</a:t>
            </a:r>
          </a:p>
        </p:txBody>
      </p:sp>
      <p:pic>
        <p:nvPicPr>
          <p:cNvPr id="5" name="Picture 4">
            <a:extLst>
              <a:ext uri="{FF2B5EF4-FFF2-40B4-BE49-F238E27FC236}">
                <a16:creationId xmlns:a16="http://schemas.microsoft.com/office/drawing/2014/main" id="{FA34254C-906A-400E-BC4E-C97A771AD1EB}"/>
              </a:ext>
            </a:extLst>
          </p:cNvPr>
          <p:cNvPicPr>
            <a:picLocks noChangeAspect="1"/>
          </p:cNvPicPr>
          <p:nvPr/>
        </p:nvPicPr>
        <p:blipFill rotWithShape="1">
          <a:blip r:embed="rId3">
            <a:extLst>
              <a:ext uri="{28A0092B-C50C-407E-A947-70E740481C1C}">
                <a14:useLocalDpi xmlns:a14="http://schemas.microsoft.com/office/drawing/2010/main" val="0"/>
              </a:ext>
            </a:extLst>
          </a:blip>
          <a:srcRect t="1917" b="2275"/>
          <a:stretch/>
        </p:blipFill>
        <p:spPr>
          <a:xfrm>
            <a:off x="2651760" y="1750428"/>
            <a:ext cx="9534525" cy="4571998"/>
          </a:xfrm>
          <a:prstGeom prst="rect">
            <a:avLst/>
          </a:prstGeom>
        </p:spPr>
      </p:pic>
    </p:spTree>
    <p:extLst>
      <p:ext uri="{BB962C8B-B14F-4D97-AF65-F5344CB8AC3E}">
        <p14:creationId xmlns:p14="http://schemas.microsoft.com/office/powerpoint/2010/main" val="21496497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BED3CB-A700-4AB9-8D53-8838D8EDCF6D}"/>
              </a:ext>
            </a:extLst>
          </p:cNvPr>
          <p:cNvSpPr/>
          <p:nvPr/>
        </p:nvSpPr>
        <p:spPr>
          <a:xfrm>
            <a:off x="0" y="4"/>
            <a:ext cx="2600326" cy="636947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white"/>
                </a:solidFill>
                <a:effectLst/>
                <a:uLnTx/>
                <a:uFillTx/>
                <a:latin typeface="Arial Black"/>
                <a:ea typeface="+mn-ea"/>
                <a:cs typeface="+mn-cs"/>
              </a:rPr>
              <a:t>Community Comments</a:t>
            </a:r>
          </a:p>
        </p:txBody>
      </p:sp>
      <p:cxnSp>
        <p:nvCxnSpPr>
          <p:cNvPr id="6" name="Straight Connector 5">
            <a:extLst>
              <a:ext uri="{FF2B5EF4-FFF2-40B4-BE49-F238E27FC236}">
                <a16:creationId xmlns:a16="http://schemas.microsoft.com/office/drawing/2014/main" id="{A6D14FA8-235F-46B4-8DB8-39F6D7AF48BC}"/>
              </a:ext>
            </a:extLst>
          </p:cNvPr>
          <p:cNvCxnSpPr>
            <a:cxnSpLocks/>
          </p:cNvCxnSpPr>
          <p:nvPr/>
        </p:nvCxnSpPr>
        <p:spPr>
          <a:xfrm flipH="1">
            <a:off x="2614613" y="-8389"/>
            <a:ext cx="0" cy="636948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Straight Connector 12">
            <a:extLst>
              <a:ext uri="{FF2B5EF4-FFF2-40B4-BE49-F238E27FC236}">
                <a16:creationId xmlns:a16="http://schemas.microsoft.com/office/drawing/2014/main" id="{8F948808-8081-43A2-8AA7-2050FC9BAFC4}"/>
              </a:ext>
            </a:extLst>
          </p:cNvPr>
          <p:cNvCxnSpPr>
            <a:cxnSpLocks/>
          </p:cNvCxnSpPr>
          <p:nvPr/>
        </p:nvCxnSpPr>
        <p:spPr>
          <a:xfrm>
            <a:off x="-7620" y="6369481"/>
            <a:ext cx="12198096"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15" name="Picture 14" descr="A picture containing drawing&#10;&#10;Description automatically generated">
            <a:extLst>
              <a:ext uri="{FF2B5EF4-FFF2-40B4-BE49-F238E27FC236}">
                <a16:creationId xmlns:a16="http://schemas.microsoft.com/office/drawing/2014/main" id="{84F7D859-6FDE-4EEB-AA48-5F1A28F34E3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67970" y="6420962"/>
            <a:ext cx="924030" cy="382581"/>
          </a:xfrm>
          <a:prstGeom prst="rect">
            <a:avLst/>
          </a:prstGeom>
        </p:spPr>
      </p:pic>
      <p:sp>
        <p:nvSpPr>
          <p:cNvPr id="8" name="Slide Number Placeholder 6">
            <a:extLst>
              <a:ext uri="{FF2B5EF4-FFF2-40B4-BE49-F238E27FC236}">
                <a16:creationId xmlns:a16="http://schemas.microsoft.com/office/drawing/2014/main" id="{5FE3E482-8FEC-45E7-9B7A-924BBE0D3D1E}"/>
              </a:ext>
            </a:extLst>
          </p:cNvPr>
          <p:cNvSpPr txBox="1">
            <a:spLocks/>
          </p:cNvSpPr>
          <p:nvPr/>
        </p:nvSpPr>
        <p:spPr>
          <a:xfrm>
            <a:off x="104503" y="6429689"/>
            <a:ext cx="27432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23ECF5E-05C2-4D3D-9153-3B6BF8700ECA}" type="slidenum">
              <a:rPr kumimoji="0" lang="en-US" sz="1400" b="0" i="0" u="none" strike="noStrike" kern="1200" cap="none" spc="0" normalizeH="0" baseline="0" noProof="0" smtClean="0">
                <a:ln>
                  <a:noFill/>
                </a:ln>
                <a:solidFill>
                  <a:prstClr val="white">
                    <a:lumMod val="50000"/>
                  </a:prst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a:t>
            </a:fld>
            <a:endParaRPr kumimoji="0" lang="en-US" sz="1400" b="0" i="0" u="none" strike="noStrike" kern="1200" cap="none" spc="0" normalizeH="0" baseline="0" noProof="0" dirty="0">
              <a:ln>
                <a:noFill/>
              </a:ln>
              <a:solidFill>
                <a:prstClr val="white">
                  <a:lumMod val="50000"/>
                </a:prstClr>
              </a:solidFill>
              <a:effectLst/>
              <a:uLnTx/>
              <a:uFillTx/>
              <a:latin typeface="Arial"/>
              <a:ea typeface="+mn-ea"/>
              <a:cs typeface="+mn-cs"/>
            </a:endParaRPr>
          </a:p>
        </p:txBody>
      </p:sp>
      <p:sp>
        <p:nvSpPr>
          <p:cNvPr id="11" name="Content Placeholder 2">
            <a:extLst>
              <a:ext uri="{FF2B5EF4-FFF2-40B4-BE49-F238E27FC236}">
                <a16:creationId xmlns:a16="http://schemas.microsoft.com/office/drawing/2014/main" id="{7A6AA54E-A455-48A1-A061-50628921383A}"/>
              </a:ext>
            </a:extLst>
          </p:cNvPr>
          <p:cNvSpPr txBox="1">
            <a:spLocks/>
          </p:cNvSpPr>
          <p:nvPr/>
        </p:nvSpPr>
        <p:spPr>
          <a:xfrm>
            <a:off x="2899214" y="210490"/>
            <a:ext cx="9155071" cy="133773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Arial"/>
                <a:ea typeface="+mn-ea"/>
                <a:cs typeface="+mn-cs"/>
              </a:rPr>
              <a:t>At the conclusion of the survey, respondents were given the opportunity to provide any further comments regarding facilities and programs at the Carlson Center (see full list in the Appendix).  A random selection of verbatim responses is shown below. </a:t>
            </a:r>
          </a:p>
        </p:txBody>
      </p:sp>
      <p:sp>
        <p:nvSpPr>
          <p:cNvPr id="19" name="Rectangle: Rounded Corners 18">
            <a:extLst>
              <a:ext uri="{FF2B5EF4-FFF2-40B4-BE49-F238E27FC236}">
                <a16:creationId xmlns:a16="http://schemas.microsoft.com/office/drawing/2014/main" id="{1E091703-4811-45C3-9036-E22AF7F7D35F}"/>
              </a:ext>
            </a:extLst>
          </p:cNvPr>
          <p:cNvSpPr/>
          <p:nvPr/>
        </p:nvSpPr>
        <p:spPr>
          <a:xfrm>
            <a:off x="2861460" y="1125780"/>
            <a:ext cx="2713349" cy="50657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a:ea typeface="+mn-ea"/>
                <a:cs typeface="+mn-cs"/>
              </a:rPr>
              <a:t>You have an opportunity to increase the health of the community through indoor walking and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a:ea typeface="+mn-ea"/>
                <a:cs typeface="+mn-cs"/>
              </a:rPr>
              <a:t>playground, help youth through after-school programs, help mental health through brightly-lit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a:ea typeface="+mn-ea"/>
                <a:cs typeface="+mn-cs"/>
              </a:rPr>
              <a:t>activity spaces and short-term classes. This could truly be a community center if use 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a:ea typeface="+mn-ea"/>
                <a:cs typeface="+mn-cs"/>
              </a:rPr>
              <a:t>broadened to include the entire community—through better transportation and a variety of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a:ea typeface="+mn-ea"/>
                <a:cs typeface="+mn-cs"/>
              </a:rPr>
              <a:t>free or low-cost drop-in activities. Book it solid with sports or cultural events and you exclude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a:ea typeface="+mn-ea"/>
                <a:cs typeface="+mn-cs"/>
              </a:rPr>
              <a:t>people who can't pay the ticket prices.</a:t>
            </a:r>
          </a:p>
        </p:txBody>
      </p:sp>
      <p:sp>
        <p:nvSpPr>
          <p:cNvPr id="20" name="Rectangle: Rounded Corners 19">
            <a:extLst>
              <a:ext uri="{FF2B5EF4-FFF2-40B4-BE49-F238E27FC236}">
                <a16:creationId xmlns:a16="http://schemas.microsoft.com/office/drawing/2014/main" id="{996630B4-D3FD-47EC-8F3B-C215AEB5E25C}"/>
              </a:ext>
            </a:extLst>
          </p:cNvPr>
          <p:cNvSpPr/>
          <p:nvPr/>
        </p:nvSpPr>
        <p:spPr>
          <a:xfrm>
            <a:off x="5723173" y="4680168"/>
            <a:ext cx="3387608" cy="8172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a:ea typeface="+mn-ea"/>
                <a:cs typeface="+mn-cs"/>
              </a:rPr>
              <a:t>Need more than just hockey.  Fairbanks is a melting pot of people from all over the world.</a:t>
            </a:r>
          </a:p>
        </p:txBody>
      </p:sp>
      <p:sp>
        <p:nvSpPr>
          <p:cNvPr id="22" name="Rectangle: Rounded Corners 21">
            <a:extLst>
              <a:ext uri="{FF2B5EF4-FFF2-40B4-BE49-F238E27FC236}">
                <a16:creationId xmlns:a16="http://schemas.microsoft.com/office/drawing/2014/main" id="{1023F64C-6388-435A-956D-4B3E2FE77587}"/>
              </a:ext>
            </a:extLst>
          </p:cNvPr>
          <p:cNvSpPr/>
          <p:nvPr/>
        </p:nvSpPr>
        <p:spPr>
          <a:xfrm>
            <a:off x="9259145" y="1868075"/>
            <a:ext cx="2634379" cy="35811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a:ea typeface="+mn-ea"/>
                <a:cs typeface="+mn-cs"/>
              </a:rPr>
              <a:t>I don't know if whoever is reading this remembers The Center where the old Sears was but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a:ea typeface="+mn-ea"/>
                <a:cs typeface="+mn-cs"/>
              </a:rPr>
              <a:t>that place was AWESOME. Movie theater, bowling alley, arcade, skating rink, candy store--a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a:ea typeface="+mn-ea"/>
                <a:cs typeface="+mn-cs"/>
              </a:rPr>
              <a:t>place for kids to hang out and stay away from trouble. Kids don't have anything like that here. No arcade. Not even a skating rink. We need more things for young people to do.</a:t>
            </a:r>
          </a:p>
        </p:txBody>
      </p:sp>
      <p:sp>
        <p:nvSpPr>
          <p:cNvPr id="14" name="Rectangle: Rounded Corners 13">
            <a:extLst>
              <a:ext uri="{FF2B5EF4-FFF2-40B4-BE49-F238E27FC236}">
                <a16:creationId xmlns:a16="http://schemas.microsoft.com/office/drawing/2014/main" id="{6E646D40-36C3-4F08-927A-0418D316236D}"/>
              </a:ext>
            </a:extLst>
          </p:cNvPr>
          <p:cNvSpPr/>
          <p:nvPr/>
        </p:nvSpPr>
        <p:spPr>
          <a:xfrm>
            <a:off x="5805302" y="2808863"/>
            <a:ext cx="3180198" cy="15323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a:ea typeface="+mn-ea"/>
                <a:cs typeface="+mn-cs"/>
              </a:rPr>
              <a:t>Less industrial vibe.  Aesthetics and sound.  Mishmash design that barely adequately suits a mishmash of activities.  Complete overhaul and rebuild to serve small and large functions.</a:t>
            </a:r>
          </a:p>
        </p:txBody>
      </p:sp>
      <p:sp>
        <p:nvSpPr>
          <p:cNvPr id="3" name="Rectangle: Rounded Corners 2">
            <a:extLst>
              <a:ext uri="{FF2B5EF4-FFF2-40B4-BE49-F238E27FC236}">
                <a16:creationId xmlns:a16="http://schemas.microsoft.com/office/drawing/2014/main" id="{B84F5799-888D-4F8C-BDB3-DF65CD11B793}"/>
              </a:ext>
            </a:extLst>
          </p:cNvPr>
          <p:cNvSpPr/>
          <p:nvPr/>
        </p:nvSpPr>
        <p:spPr>
          <a:xfrm>
            <a:off x="5710777" y="1295103"/>
            <a:ext cx="3400004" cy="12939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a:ea typeface="+mn-ea"/>
                <a:cs typeface="+mn-cs"/>
              </a:rPr>
              <a:t>Need mid-size facility like Centennial Center. Carlson Center too big for many events. Rebuild Centennial Center. DO NOT eliminate Centennial Center.</a:t>
            </a:r>
          </a:p>
        </p:txBody>
      </p:sp>
    </p:spTree>
    <p:extLst>
      <p:ext uri="{BB962C8B-B14F-4D97-AF65-F5344CB8AC3E}">
        <p14:creationId xmlns:p14="http://schemas.microsoft.com/office/powerpoint/2010/main" val="34079971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BED3CB-A700-4AB9-8D53-8838D8EDCF6D}"/>
              </a:ext>
            </a:extLst>
          </p:cNvPr>
          <p:cNvSpPr/>
          <p:nvPr/>
        </p:nvSpPr>
        <p:spPr>
          <a:xfrm>
            <a:off x="0" y="4"/>
            <a:ext cx="2600326" cy="636947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white"/>
                </a:solidFill>
                <a:effectLst/>
                <a:uLnTx/>
                <a:uFillTx/>
                <a:latin typeface="Arial Black"/>
                <a:ea typeface="+mn-ea"/>
                <a:cs typeface="+mn-cs"/>
              </a:rPr>
              <a:t>Community Comments</a:t>
            </a:r>
          </a:p>
        </p:txBody>
      </p:sp>
      <p:cxnSp>
        <p:nvCxnSpPr>
          <p:cNvPr id="6" name="Straight Connector 5">
            <a:extLst>
              <a:ext uri="{FF2B5EF4-FFF2-40B4-BE49-F238E27FC236}">
                <a16:creationId xmlns:a16="http://schemas.microsoft.com/office/drawing/2014/main" id="{A6D14FA8-235F-46B4-8DB8-39F6D7AF48BC}"/>
              </a:ext>
            </a:extLst>
          </p:cNvPr>
          <p:cNvCxnSpPr>
            <a:cxnSpLocks/>
          </p:cNvCxnSpPr>
          <p:nvPr/>
        </p:nvCxnSpPr>
        <p:spPr>
          <a:xfrm flipH="1">
            <a:off x="2614613" y="-8389"/>
            <a:ext cx="0" cy="636948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Straight Connector 12">
            <a:extLst>
              <a:ext uri="{FF2B5EF4-FFF2-40B4-BE49-F238E27FC236}">
                <a16:creationId xmlns:a16="http://schemas.microsoft.com/office/drawing/2014/main" id="{8F948808-8081-43A2-8AA7-2050FC9BAFC4}"/>
              </a:ext>
            </a:extLst>
          </p:cNvPr>
          <p:cNvCxnSpPr>
            <a:cxnSpLocks/>
          </p:cNvCxnSpPr>
          <p:nvPr/>
        </p:nvCxnSpPr>
        <p:spPr>
          <a:xfrm>
            <a:off x="-7620" y="6369481"/>
            <a:ext cx="12198096"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15" name="Picture 14" descr="A picture containing drawing&#10;&#10;Description automatically generated">
            <a:extLst>
              <a:ext uri="{FF2B5EF4-FFF2-40B4-BE49-F238E27FC236}">
                <a16:creationId xmlns:a16="http://schemas.microsoft.com/office/drawing/2014/main" id="{84F7D859-6FDE-4EEB-AA48-5F1A28F34E3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67970" y="6420962"/>
            <a:ext cx="924030" cy="382581"/>
          </a:xfrm>
          <a:prstGeom prst="rect">
            <a:avLst/>
          </a:prstGeom>
        </p:spPr>
      </p:pic>
      <p:sp>
        <p:nvSpPr>
          <p:cNvPr id="8" name="Slide Number Placeholder 6">
            <a:extLst>
              <a:ext uri="{FF2B5EF4-FFF2-40B4-BE49-F238E27FC236}">
                <a16:creationId xmlns:a16="http://schemas.microsoft.com/office/drawing/2014/main" id="{5FE3E482-8FEC-45E7-9B7A-924BBE0D3D1E}"/>
              </a:ext>
            </a:extLst>
          </p:cNvPr>
          <p:cNvSpPr txBox="1">
            <a:spLocks/>
          </p:cNvSpPr>
          <p:nvPr/>
        </p:nvSpPr>
        <p:spPr>
          <a:xfrm>
            <a:off x="104503" y="6429689"/>
            <a:ext cx="27432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23ECF5E-05C2-4D3D-9153-3B6BF8700ECA}" type="slidenum">
              <a:rPr kumimoji="0" lang="en-US" sz="1400" b="0" i="0" u="none" strike="noStrike" kern="1200" cap="none" spc="0" normalizeH="0" baseline="0" noProof="0" smtClean="0">
                <a:ln>
                  <a:noFill/>
                </a:ln>
                <a:solidFill>
                  <a:prstClr val="white">
                    <a:lumMod val="50000"/>
                  </a:prst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a:t>
            </a:fld>
            <a:endParaRPr kumimoji="0" lang="en-US" sz="1400" b="0" i="0" u="none" strike="noStrike" kern="1200" cap="none" spc="0" normalizeH="0" baseline="0" noProof="0" dirty="0">
              <a:ln>
                <a:noFill/>
              </a:ln>
              <a:solidFill>
                <a:prstClr val="white">
                  <a:lumMod val="50000"/>
                </a:prstClr>
              </a:solidFill>
              <a:effectLst/>
              <a:uLnTx/>
              <a:uFillTx/>
              <a:latin typeface="Arial"/>
              <a:ea typeface="+mn-ea"/>
              <a:cs typeface="+mn-cs"/>
            </a:endParaRPr>
          </a:p>
        </p:txBody>
      </p:sp>
      <p:sp>
        <p:nvSpPr>
          <p:cNvPr id="18" name="Rectangle: Rounded Corners 17">
            <a:extLst>
              <a:ext uri="{FF2B5EF4-FFF2-40B4-BE49-F238E27FC236}">
                <a16:creationId xmlns:a16="http://schemas.microsoft.com/office/drawing/2014/main" id="{288C6276-47FA-42D0-B2A0-1B02CA64B693}"/>
              </a:ext>
            </a:extLst>
          </p:cNvPr>
          <p:cNvSpPr/>
          <p:nvPr/>
        </p:nvSpPr>
        <p:spPr>
          <a:xfrm>
            <a:off x="6367988" y="2480798"/>
            <a:ext cx="2739926" cy="3405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a:ea typeface="+mn-ea"/>
                <a:cs typeface="+mn-cs"/>
              </a:rPr>
              <a:t>Open a turf field in building</a:t>
            </a:r>
          </a:p>
        </p:txBody>
      </p:sp>
      <p:sp>
        <p:nvSpPr>
          <p:cNvPr id="19" name="Rectangle: Rounded Corners 18">
            <a:extLst>
              <a:ext uri="{FF2B5EF4-FFF2-40B4-BE49-F238E27FC236}">
                <a16:creationId xmlns:a16="http://schemas.microsoft.com/office/drawing/2014/main" id="{1E091703-4811-45C3-9036-E22AF7F7D35F}"/>
              </a:ext>
            </a:extLst>
          </p:cNvPr>
          <p:cNvSpPr/>
          <p:nvPr/>
        </p:nvSpPr>
        <p:spPr>
          <a:xfrm>
            <a:off x="6712903" y="481507"/>
            <a:ext cx="2280921" cy="15323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a:ea typeface="+mn-ea"/>
                <a:cs typeface="+mn-cs"/>
              </a:rPr>
              <a:t>More publicity before events is badly needed. Too often don't read about something till it's happening. Should be in News Miner.</a:t>
            </a:r>
          </a:p>
        </p:txBody>
      </p:sp>
      <p:sp>
        <p:nvSpPr>
          <p:cNvPr id="20" name="Rectangle: Rounded Corners 19">
            <a:extLst>
              <a:ext uri="{FF2B5EF4-FFF2-40B4-BE49-F238E27FC236}">
                <a16:creationId xmlns:a16="http://schemas.microsoft.com/office/drawing/2014/main" id="{996630B4-D3FD-47EC-8F3B-C215AEB5E25C}"/>
              </a:ext>
            </a:extLst>
          </p:cNvPr>
          <p:cNvSpPr/>
          <p:nvPr/>
        </p:nvSpPr>
        <p:spPr>
          <a:xfrm>
            <a:off x="2980380" y="3673919"/>
            <a:ext cx="3387608" cy="10556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a:ea typeface="+mn-ea"/>
                <a:cs typeface="+mn-cs"/>
              </a:rPr>
              <a:t>I suggest that the hockey game tickets be lowered. A family of four cannot afford to attend a game, fill the stands!!</a:t>
            </a:r>
          </a:p>
        </p:txBody>
      </p:sp>
      <p:sp>
        <p:nvSpPr>
          <p:cNvPr id="22" name="Rectangle: Rounded Corners 21">
            <a:extLst>
              <a:ext uri="{FF2B5EF4-FFF2-40B4-BE49-F238E27FC236}">
                <a16:creationId xmlns:a16="http://schemas.microsoft.com/office/drawing/2014/main" id="{1023F64C-6388-435A-956D-4B3E2FE77587}"/>
              </a:ext>
            </a:extLst>
          </p:cNvPr>
          <p:cNvSpPr/>
          <p:nvPr/>
        </p:nvSpPr>
        <p:spPr>
          <a:xfrm>
            <a:off x="9292786" y="471649"/>
            <a:ext cx="2634379" cy="29107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a:ea typeface="+mn-ea"/>
                <a:cs typeface="+mn-cs"/>
              </a:rPr>
              <a:t>Ability to have indoor soccer and basketball at the Carlson Center would be awesome! I believe keeping Carlson Center sport and event-focused and providing a separate facility for the arts will serve the two very different program needs much better than trying to fit it all into the Carlson Center.</a:t>
            </a:r>
          </a:p>
        </p:txBody>
      </p:sp>
      <p:sp>
        <p:nvSpPr>
          <p:cNvPr id="23" name="Rectangle: Rounded Corners 22">
            <a:extLst>
              <a:ext uri="{FF2B5EF4-FFF2-40B4-BE49-F238E27FC236}">
                <a16:creationId xmlns:a16="http://schemas.microsoft.com/office/drawing/2014/main" id="{A251BA5B-BBA5-4D5C-BEDB-AEB0A7C1E5D8}"/>
              </a:ext>
            </a:extLst>
          </p:cNvPr>
          <p:cNvSpPr/>
          <p:nvPr/>
        </p:nvSpPr>
        <p:spPr>
          <a:xfrm>
            <a:off x="6597491" y="3184742"/>
            <a:ext cx="2280921" cy="12939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a:ea typeface="+mn-ea"/>
                <a:cs typeface="+mn-cs"/>
              </a:rPr>
              <a:t>River access at Carlson Center upstream at Pioneer Park to relive congestion at Paddlers Cove.</a:t>
            </a:r>
          </a:p>
        </p:txBody>
      </p:sp>
      <p:sp>
        <p:nvSpPr>
          <p:cNvPr id="14" name="Rectangle: Rounded Corners 13">
            <a:extLst>
              <a:ext uri="{FF2B5EF4-FFF2-40B4-BE49-F238E27FC236}">
                <a16:creationId xmlns:a16="http://schemas.microsoft.com/office/drawing/2014/main" id="{6E646D40-36C3-4F08-927A-0418D316236D}"/>
              </a:ext>
            </a:extLst>
          </p:cNvPr>
          <p:cNvSpPr/>
          <p:nvPr/>
        </p:nvSpPr>
        <p:spPr>
          <a:xfrm>
            <a:off x="3002919" y="2092587"/>
            <a:ext cx="3180198" cy="12939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a:ea typeface="+mn-ea"/>
                <a:cs typeface="+mn-cs"/>
              </a:rPr>
              <a:t>UAF Hockey should be played on University's buck. Run Alaska land for tourists, with private contractors. Borough should stay out of entertaining the public.</a:t>
            </a:r>
          </a:p>
        </p:txBody>
      </p:sp>
      <p:sp>
        <p:nvSpPr>
          <p:cNvPr id="3" name="Rectangle: Rounded Corners 2">
            <a:extLst>
              <a:ext uri="{FF2B5EF4-FFF2-40B4-BE49-F238E27FC236}">
                <a16:creationId xmlns:a16="http://schemas.microsoft.com/office/drawing/2014/main" id="{B84F5799-888D-4F8C-BDB3-DF65CD11B793}"/>
              </a:ext>
            </a:extLst>
          </p:cNvPr>
          <p:cNvSpPr/>
          <p:nvPr/>
        </p:nvSpPr>
        <p:spPr>
          <a:xfrm>
            <a:off x="2899214" y="471649"/>
            <a:ext cx="3387608" cy="12939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a:ea typeface="+mn-ea"/>
                <a:cs typeface="+mn-cs"/>
              </a:rPr>
              <a:t>Please just continue what currently occurs at CC, just better (i.e. fix the ice, maintain the bldg.). No need for expanded services, just improved services.</a:t>
            </a:r>
          </a:p>
        </p:txBody>
      </p:sp>
      <p:sp>
        <p:nvSpPr>
          <p:cNvPr id="5" name="Rectangle: Rounded Corners 4">
            <a:extLst>
              <a:ext uri="{FF2B5EF4-FFF2-40B4-BE49-F238E27FC236}">
                <a16:creationId xmlns:a16="http://schemas.microsoft.com/office/drawing/2014/main" id="{2AFF5D17-777B-4820-A1EA-ED026C5F07E0}"/>
              </a:ext>
            </a:extLst>
          </p:cNvPr>
          <p:cNvSpPr/>
          <p:nvPr/>
        </p:nvSpPr>
        <p:spPr>
          <a:xfrm>
            <a:off x="9292785" y="3805003"/>
            <a:ext cx="2634380" cy="10556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a:ea typeface="+mn-ea"/>
                <a:cs typeface="+mn-cs"/>
              </a:rPr>
              <a:t>Indoor fitness facility for Fairbanks is NEEDED. I'm shocked we don't have such a thing here.</a:t>
            </a:r>
          </a:p>
        </p:txBody>
      </p:sp>
      <p:sp>
        <p:nvSpPr>
          <p:cNvPr id="4" name="Rectangle: Rounded Corners 3">
            <a:extLst>
              <a:ext uri="{FF2B5EF4-FFF2-40B4-BE49-F238E27FC236}">
                <a16:creationId xmlns:a16="http://schemas.microsoft.com/office/drawing/2014/main" id="{E4D310BD-2062-4662-9CAA-0D4618B6B127}"/>
              </a:ext>
            </a:extLst>
          </p:cNvPr>
          <p:cNvSpPr/>
          <p:nvPr/>
        </p:nvSpPr>
        <p:spPr>
          <a:xfrm>
            <a:off x="3633057" y="5136069"/>
            <a:ext cx="5100119" cy="8172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a:ea typeface="+mn-ea"/>
                <a:cs typeface="+mn-cs"/>
              </a:rPr>
              <a:t>I like the idea of the facility being a destination any day of the week for a variety of activities and not just big events once a month and sitting vacant the rest of the time.</a:t>
            </a:r>
          </a:p>
        </p:txBody>
      </p:sp>
    </p:spTree>
    <p:extLst>
      <p:ext uri="{BB962C8B-B14F-4D97-AF65-F5344CB8AC3E}">
        <p14:creationId xmlns:p14="http://schemas.microsoft.com/office/powerpoint/2010/main" val="22693760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5"/>
          <p:cNvSpPr/>
          <p:nvPr/>
        </p:nvSpPr>
        <p:spPr>
          <a:xfrm>
            <a:off x="0" y="0"/>
            <a:ext cx="12192000" cy="1344354"/>
          </a:xfrm>
          <a:prstGeom prst="rect">
            <a:avLst/>
          </a:prstGeom>
          <a:solidFill>
            <a:srgbClr val="5A93BE"/>
          </a:solidFill>
        </p:spPr>
      </p:sp>
      <p:grpSp>
        <p:nvGrpSpPr>
          <p:cNvPr id="19" name="Group 19"/>
          <p:cNvGrpSpPr/>
          <p:nvPr/>
        </p:nvGrpSpPr>
        <p:grpSpPr>
          <a:xfrm>
            <a:off x="1476103" y="1888246"/>
            <a:ext cx="4335532" cy="1875726"/>
            <a:chOff x="0" y="38100"/>
            <a:chExt cx="7889869" cy="2968343"/>
          </a:xfrm>
        </p:grpSpPr>
        <p:sp>
          <p:nvSpPr>
            <p:cNvPr id="20" name="TextBox 20"/>
            <p:cNvSpPr txBox="1"/>
            <p:nvPr/>
          </p:nvSpPr>
          <p:spPr>
            <a:xfrm>
              <a:off x="0" y="38100"/>
              <a:ext cx="7889869" cy="588528"/>
            </a:xfrm>
            <a:prstGeom prst="rect">
              <a:avLst/>
            </a:prstGeom>
          </p:spPr>
          <p:txBody>
            <a:bodyPr lIns="0" tIns="0" rIns="0" bIns="0" rtlCol="0" anchor="t">
              <a:spAutoFit/>
            </a:bodyPr>
            <a:lstStyle/>
            <a:p>
              <a:pPr marL="0" marR="0" lvl="0" indent="0" algn="l" defTabSz="914400" rtl="0" eaLnBrk="1" fontAlgn="auto" latinLnBrk="0" hangingPunct="1">
                <a:lnSpc>
                  <a:spcPts val="294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A8A16E"/>
                  </a:solidFill>
                  <a:effectLst/>
                  <a:uLnTx/>
                  <a:uFillTx/>
                  <a:latin typeface="Arial 2 Italics"/>
                  <a:ea typeface="+mn-ea"/>
                  <a:cs typeface="+mn-cs"/>
                </a:rPr>
                <a:t>PARTICIPATION</a:t>
              </a:r>
            </a:p>
          </p:txBody>
        </p:sp>
        <p:sp>
          <p:nvSpPr>
            <p:cNvPr id="21" name="TextBox 21"/>
            <p:cNvSpPr txBox="1"/>
            <p:nvPr/>
          </p:nvSpPr>
          <p:spPr>
            <a:xfrm>
              <a:off x="0" y="607988"/>
              <a:ext cx="7889869" cy="2398455"/>
            </a:xfrm>
            <a:prstGeom prst="rect">
              <a:avLst/>
            </a:prstGeom>
          </p:spPr>
          <p:txBody>
            <a:bodyPr lIns="0" tIns="0" rIns="0" bIns="0" rtlCol="0" anchor="t">
              <a:spAutoFit/>
            </a:bodyPr>
            <a:lstStyle/>
            <a:p>
              <a:pPr marL="0" marR="0" lvl="0" indent="0" algn="l" defTabSz="914400" rtl="0" eaLnBrk="1" fontAlgn="auto" latinLnBrk="0" hangingPunct="1">
                <a:lnSpc>
                  <a:spcPts val="196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2"/>
                  <a:ea typeface="+mn-ea"/>
                  <a:cs typeface="+mn-cs"/>
                </a:rPr>
                <a:t>83% of invite respondents are current users of activities/programs/facilities at the Carlson</a:t>
              </a:r>
            </a:p>
            <a:p>
              <a:pPr marL="0" marR="0" lvl="0" indent="0" algn="l" defTabSz="914400" rtl="0" eaLnBrk="1" fontAlgn="auto" latinLnBrk="0" hangingPunct="1">
                <a:lnSpc>
                  <a:spcPts val="196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2"/>
                  <a:ea typeface="+mn-ea"/>
                  <a:cs typeface="+mn-cs"/>
                </a:rPr>
                <a:t>Center.  Open link respondents are more likely to be participants, with 88% being current users.  Use of the Alaska Centennial Center for the Arts is somewhat less although still substantial at 68-69% for both samples.</a:t>
              </a:r>
            </a:p>
          </p:txBody>
        </p:sp>
      </p:grpSp>
      <p:sp>
        <p:nvSpPr>
          <p:cNvPr id="22" name="TextBox 22"/>
          <p:cNvSpPr txBox="1"/>
          <p:nvPr/>
        </p:nvSpPr>
        <p:spPr>
          <a:xfrm>
            <a:off x="706037" y="482325"/>
            <a:ext cx="10770782" cy="481414"/>
          </a:xfrm>
          <a:prstGeom prst="rect">
            <a:avLst/>
          </a:prstGeom>
        </p:spPr>
        <p:txBody>
          <a:bodyPr wrap="square" lIns="0" tIns="0" rIns="0" bIns="0" rtlCol="0" anchor="t">
            <a:spAutoFit/>
          </a:bodyPr>
          <a:lstStyle/>
          <a:p>
            <a:pPr marL="0" marR="0" lvl="0" indent="0" algn="ctr" defTabSz="914400" rtl="0" eaLnBrk="1" fontAlgn="auto" latinLnBrk="0" hangingPunct="1">
              <a:lnSpc>
                <a:spcPts val="3552"/>
              </a:lnSpc>
              <a:spcBef>
                <a:spcPts val="0"/>
              </a:spcBef>
              <a:spcAft>
                <a:spcPts val="300"/>
              </a:spcAft>
              <a:buClrTx/>
              <a:buSzTx/>
              <a:buFontTx/>
              <a:buNone/>
              <a:tabLst/>
              <a:defRPr/>
            </a:pPr>
            <a:r>
              <a:rPr kumimoji="0" lang="en-US" sz="4000" b="0" i="0" u="none" strike="noStrike" kern="1200" cap="none" spc="0" normalizeH="0" baseline="0" noProof="0" dirty="0">
                <a:ln>
                  <a:noFill/>
                </a:ln>
                <a:solidFill>
                  <a:srgbClr val="FBFBF5"/>
                </a:solidFill>
                <a:effectLst/>
                <a:uLnTx/>
                <a:uFillTx/>
                <a:latin typeface="Arial Black"/>
                <a:ea typeface="+mn-ea"/>
                <a:cs typeface="+mn-cs"/>
              </a:rPr>
              <a:t>Key Survey Findings  </a:t>
            </a:r>
          </a:p>
        </p:txBody>
      </p:sp>
      <p:pic>
        <p:nvPicPr>
          <p:cNvPr id="26" name="Picture 26"/>
          <p:cNvPicPr>
            <a:picLocks noChangeAspect="1"/>
          </p:cNvPicPr>
          <p:nvPr/>
        </p:nvPicPr>
        <p:blipFill>
          <a:blip r:embed="rId2"/>
          <a:srcRect/>
          <a:stretch>
            <a:fillRect/>
          </a:stretch>
        </p:blipFill>
        <p:spPr>
          <a:xfrm>
            <a:off x="64875" y="6274681"/>
            <a:ext cx="446968" cy="583319"/>
          </a:xfrm>
          <a:prstGeom prst="rect">
            <a:avLst/>
          </a:prstGeom>
        </p:spPr>
      </p:pic>
      <p:cxnSp>
        <p:nvCxnSpPr>
          <p:cNvPr id="25" name="Straight Connector 24">
            <a:extLst>
              <a:ext uri="{FF2B5EF4-FFF2-40B4-BE49-F238E27FC236}">
                <a16:creationId xmlns:a16="http://schemas.microsoft.com/office/drawing/2014/main" id="{B42BB6BE-7EB9-4A77-BFAA-1D27C179F0C7}"/>
              </a:ext>
            </a:extLst>
          </p:cNvPr>
          <p:cNvCxnSpPr>
            <a:cxnSpLocks/>
          </p:cNvCxnSpPr>
          <p:nvPr/>
        </p:nvCxnSpPr>
        <p:spPr>
          <a:xfrm>
            <a:off x="-7620" y="6369481"/>
            <a:ext cx="12198096"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32" name="Picture 31" descr="A picture containing drawing&#10;&#10;Description automatically generated">
            <a:extLst>
              <a:ext uri="{FF2B5EF4-FFF2-40B4-BE49-F238E27FC236}">
                <a16:creationId xmlns:a16="http://schemas.microsoft.com/office/drawing/2014/main" id="{AEB2FF74-83D9-4430-A5D7-2E7B37C64C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67970" y="6420962"/>
            <a:ext cx="924030" cy="382581"/>
          </a:xfrm>
          <a:prstGeom prst="rect">
            <a:avLst/>
          </a:prstGeom>
        </p:spPr>
      </p:pic>
      <p:sp>
        <p:nvSpPr>
          <p:cNvPr id="24" name="Slide Number Placeholder 6">
            <a:extLst>
              <a:ext uri="{FF2B5EF4-FFF2-40B4-BE49-F238E27FC236}">
                <a16:creationId xmlns:a16="http://schemas.microsoft.com/office/drawing/2014/main" id="{F7563446-2220-419E-9C1A-6497BEB1F2FC}"/>
              </a:ext>
            </a:extLst>
          </p:cNvPr>
          <p:cNvSpPr>
            <a:spLocks noGrp="1"/>
          </p:cNvSpPr>
          <p:nvPr>
            <p:ph type="sldNum" sz="quarter" idx="12"/>
          </p:nvPr>
        </p:nvSpPr>
        <p:spPr>
          <a:xfrm>
            <a:off x="104503" y="6429689"/>
            <a:ext cx="2743200" cy="365125"/>
          </a:xfrm>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023ECF5E-05C2-4D3D-9153-3B6BF8700ECA}" type="slidenum">
              <a:rPr kumimoji="0" lang="en-US" sz="1400" b="0" i="0" u="none" strike="noStrike" kern="1200" cap="none" spc="0" normalizeH="0" baseline="0" noProof="0" smtClean="0">
                <a:ln>
                  <a:noFill/>
                </a:ln>
                <a:solidFill>
                  <a:prstClr val="white">
                    <a:lumMod val="50000"/>
                  </a:prst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a:t>
            </a:fld>
            <a:endParaRPr kumimoji="0" lang="en-US" sz="1400" b="0" i="0" u="none" strike="noStrike" kern="1200" cap="none" spc="0" normalizeH="0" baseline="0" noProof="0" dirty="0">
              <a:ln>
                <a:noFill/>
              </a:ln>
              <a:solidFill>
                <a:prstClr val="white">
                  <a:lumMod val="50000"/>
                </a:prstClr>
              </a:solidFill>
              <a:effectLst/>
              <a:uLnTx/>
              <a:uFillTx/>
              <a:latin typeface="Arial"/>
              <a:ea typeface="+mn-ea"/>
              <a:cs typeface="+mn-cs"/>
            </a:endParaRPr>
          </a:p>
        </p:txBody>
      </p:sp>
      <p:pic>
        <p:nvPicPr>
          <p:cNvPr id="15" name="Graphic 14" descr="Hike">
            <a:extLst>
              <a:ext uri="{FF2B5EF4-FFF2-40B4-BE49-F238E27FC236}">
                <a16:creationId xmlns:a16="http://schemas.microsoft.com/office/drawing/2014/main" id="{E59FA848-A34F-44B7-8C55-C1362CEBE3F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8359" y="2112692"/>
            <a:ext cx="914400" cy="914400"/>
          </a:xfrm>
          <a:prstGeom prst="rect">
            <a:avLst/>
          </a:prstGeom>
        </p:spPr>
      </p:pic>
      <p:grpSp>
        <p:nvGrpSpPr>
          <p:cNvPr id="27" name="Group 19">
            <a:extLst>
              <a:ext uri="{FF2B5EF4-FFF2-40B4-BE49-F238E27FC236}">
                <a16:creationId xmlns:a16="http://schemas.microsoft.com/office/drawing/2014/main" id="{6B18AA56-8E40-4CCB-A457-AD7BA50DEC52}"/>
              </a:ext>
            </a:extLst>
          </p:cNvPr>
          <p:cNvGrpSpPr/>
          <p:nvPr/>
        </p:nvGrpSpPr>
        <p:grpSpPr>
          <a:xfrm>
            <a:off x="1476103" y="4109851"/>
            <a:ext cx="3944935" cy="1884465"/>
            <a:chOff x="0" y="38100"/>
            <a:chExt cx="7889869" cy="3768924"/>
          </a:xfrm>
        </p:grpSpPr>
        <p:sp>
          <p:nvSpPr>
            <p:cNvPr id="29" name="TextBox 20">
              <a:extLst>
                <a:ext uri="{FF2B5EF4-FFF2-40B4-BE49-F238E27FC236}">
                  <a16:creationId xmlns:a16="http://schemas.microsoft.com/office/drawing/2014/main" id="{0EA345BB-FE08-4CD7-A4B5-10A5EC93AD16}"/>
                </a:ext>
              </a:extLst>
            </p:cNvPr>
            <p:cNvSpPr txBox="1"/>
            <p:nvPr/>
          </p:nvSpPr>
          <p:spPr>
            <a:xfrm>
              <a:off x="0" y="38100"/>
              <a:ext cx="7889869" cy="743794"/>
            </a:xfrm>
            <a:prstGeom prst="rect">
              <a:avLst/>
            </a:prstGeom>
          </p:spPr>
          <p:txBody>
            <a:bodyPr lIns="0" tIns="0" rIns="0" bIns="0" rtlCol="0" anchor="t">
              <a:spAutoFit/>
            </a:bodyPr>
            <a:lstStyle/>
            <a:p>
              <a:pPr marL="0" marR="0" lvl="0" indent="0" algn="l" defTabSz="914400" rtl="0" eaLnBrk="1" fontAlgn="auto" latinLnBrk="0" hangingPunct="1">
                <a:lnSpc>
                  <a:spcPts val="294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A8A16E"/>
                  </a:solidFill>
                  <a:effectLst/>
                  <a:uLnTx/>
                  <a:uFillTx/>
                  <a:latin typeface="Arial 2 Italics"/>
                  <a:ea typeface="+mn-ea"/>
                  <a:cs typeface="+mn-cs"/>
                </a:rPr>
                <a:t>INCREASE USE </a:t>
              </a:r>
            </a:p>
          </p:txBody>
        </p:sp>
        <p:sp>
          <p:nvSpPr>
            <p:cNvPr id="30" name="TextBox 21">
              <a:extLst>
                <a:ext uri="{FF2B5EF4-FFF2-40B4-BE49-F238E27FC236}">
                  <a16:creationId xmlns:a16="http://schemas.microsoft.com/office/drawing/2014/main" id="{EBB60EED-C0DA-4BED-87CA-8C1998BDC18B}"/>
                </a:ext>
              </a:extLst>
            </p:cNvPr>
            <p:cNvSpPr txBox="1"/>
            <p:nvPr/>
          </p:nvSpPr>
          <p:spPr>
            <a:xfrm>
              <a:off x="0" y="775813"/>
              <a:ext cx="7889869" cy="3031211"/>
            </a:xfrm>
            <a:prstGeom prst="rect">
              <a:avLst/>
            </a:prstGeom>
          </p:spPr>
          <p:txBody>
            <a:bodyPr lIns="0" tIns="0" rIns="0" bIns="0" rtlCol="0" anchor="t">
              <a:spAutoFit/>
            </a:bodyPr>
            <a:lstStyle/>
            <a:p>
              <a:pPr marL="0" marR="0" lvl="0" indent="0" algn="l" defTabSz="914400" rtl="0" eaLnBrk="1" fontAlgn="auto" latinLnBrk="0" hangingPunct="1">
                <a:lnSpc>
                  <a:spcPts val="196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2"/>
                  <a:ea typeface="+mn-ea"/>
                  <a:cs typeface="+mn-cs"/>
                </a:rPr>
                <a:t>More programs/community events (73%), improved communication about offerings (51%), more facilities/amenities (41%), and lower pricing/user fees for rentals (41%) were among the top items that would increase use of the Carlson Center. </a:t>
              </a:r>
            </a:p>
          </p:txBody>
        </p:sp>
      </p:grpSp>
      <p:pic>
        <p:nvPicPr>
          <p:cNvPr id="2" name="Graphic 1" descr="Business Growth">
            <a:extLst>
              <a:ext uri="{FF2B5EF4-FFF2-40B4-BE49-F238E27FC236}">
                <a16:creationId xmlns:a16="http://schemas.microsoft.com/office/drawing/2014/main" id="{774594FF-F2BE-4A08-8ADC-F2F9D07B599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48837" y="4483367"/>
            <a:ext cx="914400" cy="914400"/>
          </a:xfrm>
          <a:prstGeom prst="rect">
            <a:avLst/>
          </a:prstGeom>
        </p:spPr>
      </p:pic>
      <p:grpSp>
        <p:nvGrpSpPr>
          <p:cNvPr id="33" name="Group 10">
            <a:extLst>
              <a:ext uri="{FF2B5EF4-FFF2-40B4-BE49-F238E27FC236}">
                <a16:creationId xmlns:a16="http://schemas.microsoft.com/office/drawing/2014/main" id="{DECCD833-4C26-4308-994D-2B8EB9059958}"/>
              </a:ext>
            </a:extLst>
          </p:cNvPr>
          <p:cNvGrpSpPr/>
          <p:nvPr/>
        </p:nvGrpSpPr>
        <p:grpSpPr>
          <a:xfrm>
            <a:off x="7456467" y="1623715"/>
            <a:ext cx="4509109" cy="1732482"/>
            <a:chOff x="-2" y="38100"/>
            <a:chExt cx="8518196" cy="3464960"/>
          </a:xfrm>
        </p:grpSpPr>
        <p:sp>
          <p:nvSpPr>
            <p:cNvPr id="34" name="TextBox 11">
              <a:extLst>
                <a:ext uri="{FF2B5EF4-FFF2-40B4-BE49-F238E27FC236}">
                  <a16:creationId xmlns:a16="http://schemas.microsoft.com/office/drawing/2014/main" id="{834DD73E-93E5-488E-9F15-0E84050B4B28}"/>
                </a:ext>
              </a:extLst>
            </p:cNvPr>
            <p:cNvSpPr txBox="1"/>
            <p:nvPr/>
          </p:nvSpPr>
          <p:spPr>
            <a:xfrm>
              <a:off x="0" y="38100"/>
              <a:ext cx="7889869" cy="974625"/>
            </a:xfrm>
            <a:prstGeom prst="rect">
              <a:avLst/>
            </a:prstGeom>
          </p:spPr>
          <p:txBody>
            <a:bodyPr lIns="0" tIns="0" rIns="0" bIns="0" rtlCol="0" anchor="t">
              <a:spAutoFit/>
            </a:bodyPr>
            <a:lstStyle/>
            <a:p>
              <a:pPr marL="0" marR="0" lvl="0" indent="0" algn="l" defTabSz="914400" rtl="0" eaLnBrk="1" fontAlgn="auto" latinLnBrk="0" hangingPunct="1">
                <a:lnSpc>
                  <a:spcPts val="19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A8A16E"/>
                  </a:solidFill>
                  <a:effectLst/>
                  <a:uLnTx/>
                  <a:uFillTx/>
                  <a:latin typeface="Arial 2 Italics"/>
                  <a:ea typeface="+mn-ea"/>
                  <a:cs typeface="+mn-cs"/>
                </a:rPr>
                <a:t>IMPORTANCE OF RENOVATING THE CARLSON CENTER</a:t>
              </a:r>
            </a:p>
          </p:txBody>
        </p:sp>
        <p:sp>
          <p:nvSpPr>
            <p:cNvPr id="35" name="TextBox 12">
              <a:extLst>
                <a:ext uri="{FF2B5EF4-FFF2-40B4-BE49-F238E27FC236}">
                  <a16:creationId xmlns:a16="http://schemas.microsoft.com/office/drawing/2014/main" id="{E8078A3C-BDB2-4DFC-918F-F5BCDA6A483B}"/>
                </a:ext>
              </a:extLst>
            </p:cNvPr>
            <p:cNvSpPr txBox="1"/>
            <p:nvPr/>
          </p:nvSpPr>
          <p:spPr>
            <a:xfrm>
              <a:off x="-2" y="984809"/>
              <a:ext cx="8518196" cy="2518251"/>
            </a:xfrm>
            <a:prstGeom prst="rect">
              <a:avLst/>
            </a:prstGeom>
          </p:spPr>
          <p:txBody>
            <a:bodyPr wrap="square" lIns="0" tIns="0" rIns="0" bIns="0" rtlCol="0" anchor="t">
              <a:spAutoFit/>
            </a:bodyPr>
            <a:lstStyle/>
            <a:p>
              <a:pPr marL="0" marR="0" lvl="0" indent="0" algn="l" defTabSz="914400" rtl="0" eaLnBrk="1" fontAlgn="auto" latinLnBrk="0" hangingPunct="1">
                <a:lnSpc>
                  <a:spcPts val="196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2"/>
                  <a:ea typeface="+mn-ea"/>
                  <a:cs typeface="+mn-cs"/>
                </a:rPr>
                <a:t>Renovating the Carlson Center is somewhat or very important to about two-thirds of invite respondents (64%).  Open link respondents exhibit slightly stronger opinions on the importance of renovating the Carlson Center (71% somewhat or very important).</a:t>
              </a:r>
            </a:p>
          </p:txBody>
        </p:sp>
      </p:grpSp>
      <p:pic>
        <p:nvPicPr>
          <p:cNvPr id="36" name="Graphic 35" descr="Saw">
            <a:extLst>
              <a:ext uri="{FF2B5EF4-FFF2-40B4-BE49-F238E27FC236}">
                <a16:creationId xmlns:a16="http://schemas.microsoft.com/office/drawing/2014/main" id="{A1819653-FB05-4444-924B-49483A94E65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6084979" y="2112692"/>
            <a:ext cx="914400" cy="914400"/>
          </a:xfrm>
          <a:prstGeom prst="rect">
            <a:avLst/>
          </a:prstGeom>
        </p:spPr>
      </p:pic>
      <p:grpSp>
        <p:nvGrpSpPr>
          <p:cNvPr id="37" name="Group 13">
            <a:extLst>
              <a:ext uri="{FF2B5EF4-FFF2-40B4-BE49-F238E27FC236}">
                <a16:creationId xmlns:a16="http://schemas.microsoft.com/office/drawing/2014/main" id="{9ABA32EB-A8AC-4D8A-96F9-71E4E44EA8E6}"/>
              </a:ext>
            </a:extLst>
          </p:cNvPr>
          <p:cNvGrpSpPr/>
          <p:nvPr/>
        </p:nvGrpSpPr>
        <p:grpSpPr>
          <a:xfrm>
            <a:off x="7456468" y="3677069"/>
            <a:ext cx="3944935" cy="2484337"/>
            <a:chOff x="0" y="38100"/>
            <a:chExt cx="7889869" cy="4968674"/>
          </a:xfrm>
        </p:grpSpPr>
        <p:sp>
          <p:nvSpPr>
            <p:cNvPr id="38" name="TextBox 14">
              <a:extLst>
                <a:ext uri="{FF2B5EF4-FFF2-40B4-BE49-F238E27FC236}">
                  <a16:creationId xmlns:a16="http://schemas.microsoft.com/office/drawing/2014/main" id="{220D1AF4-2350-4420-AD44-E84EBA9C7635}"/>
                </a:ext>
              </a:extLst>
            </p:cNvPr>
            <p:cNvSpPr txBox="1"/>
            <p:nvPr/>
          </p:nvSpPr>
          <p:spPr>
            <a:xfrm>
              <a:off x="0" y="38100"/>
              <a:ext cx="7889869" cy="974626"/>
            </a:xfrm>
            <a:prstGeom prst="rect">
              <a:avLst/>
            </a:prstGeom>
          </p:spPr>
          <p:txBody>
            <a:bodyPr lIns="0" tIns="0" rIns="0" bIns="0" rtlCol="0" anchor="t">
              <a:spAutoFit/>
            </a:bodyPr>
            <a:lstStyle/>
            <a:p>
              <a:pPr marL="0" marR="0" lvl="0" indent="0" algn="l" defTabSz="914400" rtl="0" eaLnBrk="1" fontAlgn="auto" latinLnBrk="0" hangingPunct="1">
                <a:lnSpc>
                  <a:spcPts val="19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A8A16E"/>
                  </a:solidFill>
                  <a:effectLst/>
                  <a:uLnTx/>
                  <a:uFillTx/>
                  <a:latin typeface="Arial 2 Italics"/>
                  <a:ea typeface="+mn-ea"/>
                  <a:cs typeface="+mn-cs"/>
                </a:rPr>
                <a:t>COMBINING OPERATIONS OF THE CENTENNIAL CENTER</a:t>
              </a:r>
            </a:p>
          </p:txBody>
        </p:sp>
        <p:sp>
          <p:nvSpPr>
            <p:cNvPr id="39" name="TextBox 15">
              <a:extLst>
                <a:ext uri="{FF2B5EF4-FFF2-40B4-BE49-F238E27FC236}">
                  <a16:creationId xmlns:a16="http://schemas.microsoft.com/office/drawing/2014/main" id="{DB70E0F5-D137-4140-9686-546AB50B5F62}"/>
                </a:ext>
              </a:extLst>
            </p:cNvPr>
            <p:cNvSpPr txBox="1"/>
            <p:nvPr/>
          </p:nvSpPr>
          <p:spPr>
            <a:xfrm>
              <a:off x="0" y="949636"/>
              <a:ext cx="7889869" cy="4057138"/>
            </a:xfrm>
            <a:prstGeom prst="rect">
              <a:avLst/>
            </a:prstGeom>
          </p:spPr>
          <p:txBody>
            <a:bodyPr lIns="0" tIns="0" rIns="0" bIns="0" rtlCol="0" anchor="t">
              <a:spAutoFit/>
            </a:bodyPr>
            <a:lstStyle/>
            <a:p>
              <a:pPr marL="0" marR="0" lvl="0" indent="0" algn="l" defTabSz="914400" rtl="0" eaLnBrk="1" fontAlgn="auto" latinLnBrk="0" hangingPunct="1">
                <a:lnSpc>
                  <a:spcPts val="196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2"/>
                  <a:ea typeface="+mn-ea"/>
                  <a:cs typeface="+mn-cs"/>
                </a:rPr>
                <a:t>Fewer although a slight majority support moving or combining operations of the Centennial Center with the Carlson Center (56%).  Comments note the need for a “mid-size” facility like the Centennial Center and that it should be rebuilt and not eliminated (financial support for this effort is also suggested). Carlson Center does not have the variety/capacity to accommodate everything.</a:t>
              </a:r>
            </a:p>
          </p:txBody>
        </p:sp>
      </p:grpSp>
      <p:pic>
        <p:nvPicPr>
          <p:cNvPr id="3" name="Graphic 2" descr="Drama">
            <a:extLst>
              <a:ext uri="{FF2B5EF4-FFF2-40B4-BE49-F238E27FC236}">
                <a16:creationId xmlns:a16="http://schemas.microsoft.com/office/drawing/2014/main" id="{E682E7FE-57BE-4960-912B-63F526A73F8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6100137" y="4213396"/>
            <a:ext cx="914400" cy="914400"/>
          </a:xfrm>
          <a:prstGeom prst="rect">
            <a:avLst/>
          </a:prstGeom>
        </p:spPr>
      </p:pic>
    </p:spTree>
    <p:extLst>
      <p:ext uri="{BB962C8B-B14F-4D97-AF65-F5344CB8AC3E}">
        <p14:creationId xmlns:p14="http://schemas.microsoft.com/office/powerpoint/2010/main" val="237106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5"/>
          <p:cNvSpPr/>
          <p:nvPr/>
        </p:nvSpPr>
        <p:spPr>
          <a:xfrm>
            <a:off x="0" y="0"/>
            <a:ext cx="12192000" cy="1344354"/>
          </a:xfrm>
          <a:prstGeom prst="rect">
            <a:avLst/>
          </a:prstGeom>
          <a:solidFill>
            <a:srgbClr val="5A93BE"/>
          </a:solidFill>
        </p:spPr>
      </p:sp>
      <p:grpSp>
        <p:nvGrpSpPr>
          <p:cNvPr id="13" name="Group 13"/>
          <p:cNvGrpSpPr/>
          <p:nvPr/>
        </p:nvGrpSpPr>
        <p:grpSpPr>
          <a:xfrm>
            <a:off x="1455368" y="1580667"/>
            <a:ext cx="3944935" cy="2949286"/>
            <a:chOff x="0" y="212280"/>
            <a:chExt cx="7889869" cy="5898572"/>
          </a:xfrm>
        </p:grpSpPr>
        <p:sp>
          <p:nvSpPr>
            <p:cNvPr id="14" name="TextBox 14"/>
            <p:cNvSpPr txBox="1"/>
            <p:nvPr/>
          </p:nvSpPr>
          <p:spPr>
            <a:xfrm>
              <a:off x="0" y="212280"/>
              <a:ext cx="7889869" cy="743794"/>
            </a:xfrm>
            <a:prstGeom prst="rect">
              <a:avLst/>
            </a:prstGeom>
          </p:spPr>
          <p:txBody>
            <a:bodyPr lIns="0" tIns="0" rIns="0" bIns="0" rtlCol="0" anchor="t">
              <a:spAutoFit/>
            </a:bodyPr>
            <a:lstStyle/>
            <a:p>
              <a:pPr marL="0" marR="0" lvl="0" indent="0" algn="l" defTabSz="914400" rtl="0" eaLnBrk="1" fontAlgn="auto" latinLnBrk="0" hangingPunct="1">
                <a:lnSpc>
                  <a:spcPts val="294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A8A16E"/>
                  </a:solidFill>
                  <a:effectLst/>
                  <a:uLnTx/>
                  <a:uFillTx/>
                  <a:latin typeface="Arial 2 Italics"/>
                  <a:ea typeface="+mn-ea"/>
                  <a:cs typeface="+mn-cs"/>
                </a:rPr>
                <a:t>FUTURE NEEDS</a:t>
              </a:r>
            </a:p>
          </p:txBody>
        </p:sp>
        <p:sp>
          <p:nvSpPr>
            <p:cNvPr id="15" name="TextBox 15"/>
            <p:cNvSpPr txBox="1"/>
            <p:nvPr/>
          </p:nvSpPr>
          <p:spPr>
            <a:xfrm>
              <a:off x="0" y="1027792"/>
              <a:ext cx="7889869" cy="5083060"/>
            </a:xfrm>
            <a:prstGeom prst="rect">
              <a:avLst/>
            </a:prstGeom>
          </p:spPr>
          <p:txBody>
            <a:bodyPr lIns="0" tIns="0" rIns="0" bIns="0" rtlCol="0" anchor="t">
              <a:spAutoFit/>
            </a:bodyPr>
            <a:lstStyle/>
            <a:p>
              <a:pPr marL="0" marR="0" lvl="0" indent="0" algn="l" defTabSz="914400" rtl="0" eaLnBrk="1" fontAlgn="auto" latinLnBrk="0" hangingPunct="1">
                <a:lnSpc>
                  <a:spcPts val="196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2"/>
                  <a:ea typeface="+mn-ea"/>
                  <a:cs typeface="+mn-cs"/>
                </a:rPr>
                <a:t>By far, more special events—including concerts, expos, festivals, non-profit events, educational seminars, parties, and wedding receptions—is the most important need for the future at the Carlson Center (70%), followed by utilizing the Carlson Center as more of an inclusive community center for all members of the public (47%). Support for UAF hockey along with new ice is more of a secondary consideration.</a:t>
              </a:r>
            </a:p>
            <a:p>
              <a:pPr marL="0" marR="0" lvl="0" indent="0" algn="l" defTabSz="914400" rtl="0" eaLnBrk="1" fontAlgn="auto" latinLnBrk="0" hangingPunct="1">
                <a:lnSpc>
                  <a:spcPts val="196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2"/>
                <a:ea typeface="+mn-ea"/>
                <a:cs typeface="+mn-cs"/>
              </a:endParaRPr>
            </a:p>
          </p:txBody>
        </p:sp>
      </p:grpSp>
      <p:grpSp>
        <p:nvGrpSpPr>
          <p:cNvPr id="16" name="Group 16"/>
          <p:cNvGrpSpPr/>
          <p:nvPr/>
        </p:nvGrpSpPr>
        <p:grpSpPr>
          <a:xfrm>
            <a:off x="7448801" y="1626631"/>
            <a:ext cx="4036569" cy="2850467"/>
            <a:chOff x="-7118" y="38100"/>
            <a:chExt cx="8073137" cy="5700926"/>
          </a:xfrm>
        </p:grpSpPr>
        <p:sp>
          <p:nvSpPr>
            <p:cNvPr id="17" name="TextBox 17"/>
            <p:cNvSpPr txBox="1"/>
            <p:nvPr/>
          </p:nvSpPr>
          <p:spPr>
            <a:xfrm>
              <a:off x="0" y="38100"/>
              <a:ext cx="7889869" cy="743794"/>
            </a:xfrm>
            <a:prstGeom prst="rect">
              <a:avLst/>
            </a:prstGeom>
          </p:spPr>
          <p:txBody>
            <a:bodyPr lIns="0" tIns="0" rIns="0" bIns="0" rtlCol="0" anchor="t">
              <a:spAutoFit/>
            </a:bodyPr>
            <a:lstStyle/>
            <a:p>
              <a:pPr marL="0" marR="0" lvl="0" indent="0" algn="l" defTabSz="914400" rtl="0" eaLnBrk="1" fontAlgn="auto" latinLnBrk="0" hangingPunct="1">
                <a:lnSpc>
                  <a:spcPts val="294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A8A16E"/>
                </a:solidFill>
                <a:effectLst/>
                <a:uLnTx/>
                <a:uFillTx/>
                <a:latin typeface="Arial 2 Italics"/>
                <a:ea typeface="+mn-ea"/>
                <a:cs typeface="+mn-cs"/>
              </a:endParaRPr>
            </a:p>
          </p:txBody>
        </p:sp>
        <p:sp>
          <p:nvSpPr>
            <p:cNvPr id="18" name="TextBox 18"/>
            <p:cNvSpPr txBox="1"/>
            <p:nvPr/>
          </p:nvSpPr>
          <p:spPr>
            <a:xfrm>
              <a:off x="-7118" y="655973"/>
              <a:ext cx="8073137" cy="5083053"/>
            </a:xfrm>
            <a:prstGeom prst="rect">
              <a:avLst/>
            </a:prstGeom>
          </p:spPr>
          <p:txBody>
            <a:bodyPr wrap="square" lIns="0" tIns="0" rIns="0" bIns="0" rtlCol="0" anchor="t">
              <a:spAutoFit/>
            </a:bodyPr>
            <a:lstStyle/>
            <a:p>
              <a:pPr marL="0" marR="0" lvl="0" indent="0" algn="l" defTabSz="914400" rtl="0" eaLnBrk="1" fontAlgn="auto" latinLnBrk="0" hangingPunct="1">
                <a:lnSpc>
                  <a:spcPts val="196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2"/>
                  <a:ea typeface="+mn-ea"/>
                  <a:cs typeface="+mn-cs"/>
                </a:rPr>
                <a:t>An indoor walking track is the most important amenity that residents would like to see included in the renovation of the Carlson Center (35%). Indoor playground (31%) and indoor turf field (28%) are important as well.  The open link sample is especially enthusiastic about the indoor turf field (41%).  The need for more opportunities for entertainment, activity, and to interact with others  (given Fairbanks’ isolated location and long, dark winters) is expressed throughout the comments.</a:t>
              </a:r>
            </a:p>
          </p:txBody>
        </p:sp>
      </p:grpSp>
      <p:grpSp>
        <p:nvGrpSpPr>
          <p:cNvPr id="19" name="Group 19"/>
          <p:cNvGrpSpPr/>
          <p:nvPr/>
        </p:nvGrpSpPr>
        <p:grpSpPr>
          <a:xfrm>
            <a:off x="1455368" y="4363394"/>
            <a:ext cx="4266163" cy="1875756"/>
            <a:chOff x="0" y="160026"/>
            <a:chExt cx="8532325" cy="3751505"/>
          </a:xfrm>
        </p:grpSpPr>
        <p:sp>
          <p:nvSpPr>
            <p:cNvPr id="20" name="TextBox 20"/>
            <p:cNvSpPr txBox="1"/>
            <p:nvPr/>
          </p:nvSpPr>
          <p:spPr>
            <a:xfrm>
              <a:off x="0" y="160026"/>
              <a:ext cx="7889869" cy="663001"/>
            </a:xfrm>
            <a:prstGeom prst="rect">
              <a:avLst/>
            </a:prstGeom>
          </p:spPr>
          <p:txBody>
            <a:bodyPr lIns="0" tIns="0" rIns="0" bIns="0" rtlCol="0" anchor="t">
              <a:spAutoFit/>
            </a:bodyPr>
            <a:lstStyle/>
            <a:p>
              <a:pPr marL="0" marR="0" lvl="0" indent="0" algn="l" defTabSz="914400" rtl="0" eaLnBrk="1" fontAlgn="auto" latinLnBrk="0" hangingPunct="1">
                <a:lnSpc>
                  <a:spcPts val="294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A8A16E"/>
                  </a:solidFill>
                  <a:effectLst/>
                  <a:uLnTx/>
                  <a:uFillTx/>
                  <a:latin typeface="Arial 2 Italics"/>
                  <a:ea typeface="+mn-ea"/>
                  <a:cs typeface="+mn-cs"/>
                </a:rPr>
                <a:t>INCLUSIVE COMMUNITY CENTER</a:t>
              </a:r>
            </a:p>
          </p:txBody>
        </p:sp>
        <p:sp>
          <p:nvSpPr>
            <p:cNvPr id="21" name="TextBox 21"/>
            <p:cNvSpPr txBox="1"/>
            <p:nvPr/>
          </p:nvSpPr>
          <p:spPr>
            <a:xfrm>
              <a:off x="0" y="880321"/>
              <a:ext cx="8532325" cy="3031210"/>
            </a:xfrm>
            <a:prstGeom prst="rect">
              <a:avLst/>
            </a:prstGeom>
          </p:spPr>
          <p:txBody>
            <a:bodyPr wrap="square" lIns="0" tIns="0" rIns="0" bIns="0" rtlCol="0" anchor="t">
              <a:spAutoFit/>
            </a:bodyPr>
            <a:lstStyle/>
            <a:p>
              <a:pPr marL="0" marR="0" lvl="0" indent="0" algn="l" defTabSz="914400" rtl="0" eaLnBrk="1" fontAlgn="auto" latinLnBrk="0" hangingPunct="1">
                <a:lnSpc>
                  <a:spcPts val="196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2"/>
                  <a:ea typeface="+mn-ea"/>
                  <a:cs typeface="+mn-cs"/>
                </a:rPr>
                <a:t>Many comments also call for and support the Carlson Center becoming more community oriented and focused towards a variety of sports/activities (in addition to hockey), large events, and education, while developing and maintaining the Centennial Center for arts, community, and smaller group events.</a:t>
              </a:r>
            </a:p>
          </p:txBody>
        </p:sp>
      </p:grpSp>
      <p:cxnSp>
        <p:nvCxnSpPr>
          <p:cNvPr id="25" name="Straight Connector 24">
            <a:extLst>
              <a:ext uri="{FF2B5EF4-FFF2-40B4-BE49-F238E27FC236}">
                <a16:creationId xmlns:a16="http://schemas.microsoft.com/office/drawing/2014/main" id="{EECCA8AE-041C-41F0-AC2F-FA8385D5197D}"/>
              </a:ext>
            </a:extLst>
          </p:cNvPr>
          <p:cNvCxnSpPr>
            <a:cxnSpLocks/>
          </p:cNvCxnSpPr>
          <p:nvPr/>
        </p:nvCxnSpPr>
        <p:spPr>
          <a:xfrm>
            <a:off x="-7620" y="6369481"/>
            <a:ext cx="12198096"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31" name="Picture 30" descr="A picture containing drawing&#10;&#10;Description automatically generated">
            <a:extLst>
              <a:ext uri="{FF2B5EF4-FFF2-40B4-BE49-F238E27FC236}">
                <a16:creationId xmlns:a16="http://schemas.microsoft.com/office/drawing/2014/main" id="{48ED0ED1-067D-4BC2-877C-021A6123BF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67970" y="6420962"/>
            <a:ext cx="924030" cy="382581"/>
          </a:xfrm>
          <a:prstGeom prst="rect">
            <a:avLst/>
          </a:prstGeom>
        </p:spPr>
      </p:pic>
      <p:sp>
        <p:nvSpPr>
          <p:cNvPr id="24" name="Slide Number Placeholder 6">
            <a:extLst>
              <a:ext uri="{FF2B5EF4-FFF2-40B4-BE49-F238E27FC236}">
                <a16:creationId xmlns:a16="http://schemas.microsoft.com/office/drawing/2014/main" id="{FF5C737D-3798-4FEE-A2A9-D454870C9563}"/>
              </a:ext>
            </a:extLst>
          </p:cNvPr>
          <p:cNvSpPr>
            <a:spLocks noGrp="1"/>
          </p:cNvSpPr>
          <p:nvPr>
            <p:ph type="sldNum" sz="quarter" idx="12"/>
          </p:nvPr>
        </p:nvSpPr>
        <p:spPr>
          <a:xfrm>
            <a:off x="104503" y="6429689"/>
            <a:ext cx="2743200" cy="365125"/>
          </a:xfrm>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023ECF5E-05C2-4D3D-9153-3B6BF8700ECA}" type="slidenum">
              <a:rPr kumimoji="0" lang="en-US" sz="1400" b="0" i="0" u="none" strike="noStrike" kern="1200" cap="none" spc="0" normalizeH="0" baseline="0" noProof="0" smtClean="0">
                <a:ln>
                  <a:noFill/>
                </a:ln>
                <a:solidFill>
                  <a:prstClr val="white">
                    <a:lumMod val="50000"/>
                  </a:prst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US" sz="1400" b="0" i="0" u="none" strike="noStrike" kern="1200" cap="none" spc="0" normalizeH="0" baseline="0" noProof="0" dirty="0">
              <a:ln>
                <a:noFill/>
              </a:ln>
              <a:solidFill>
                <a:prstClr val="white">
                  <a:lumMod val="50000"/>
                </a:prstClr>
              </a:solidFill>
              <a:effectLst/>
              <a:uLnTx/>
              <a:uFillTx/>
              <a:latin typeface="Arial"/>
              <a:ea typeface="+mn-ea"/>
              <a:cs typeface="+mn-cs"/>
            </a:endParaRPr>
          </a:p>
        </p:txBody>
      </p:sp>
      <p:pic>
        <p:nvPicPr>
          <p:cNvPr id="23" name="Graphic 22" descr="Architecture">
            <a:extLst>
              <a:ext uri="{FF2B5EF4-FFF2-40B4-BE49-F238E27FC236}">
                <a16:creationId xmlns:a16="http://schemas.microsoft.com/office/drawing/2014/main" id="{3E99C3AF-4B38-4C01-896A-B94C6B24A43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292608" y="4529953"/>
            <a:ext cx="914400" cy="914400"/>
          </a:xfrm>
          <a:prstGeom prst="rect">
            <a:avLst/>
          </a:prstGeom>
        </p:spPr>
      </p:pic>
      <p:sp>
        <p:nvSpPr>
          <p:cNvPr id="27" name="TextBox 11">
            <a:extLst>
              <a:ext uri="{FF2B5EF4-FFF2-40B4-BE49-F238E27FC236}">
                <a16:creationId xmlns:a16="http://schemas.microsoft.com/office/drawing/2014/main" id="{C172563B-82E3-4677-B55C-3C5A2A2146E7}"/>
              </a:ext>
            </a:extLst>
          </p:cNvPr>
          <p:cNvSpPr txBox="1"/>
          <p:nvPr/>
        </p:nvSpPr>
        <p:spPr>
          <a:xfrm>
            <a:off x="7452360" y="1563669"/>
            <a:ext cx="3944935" cy="348942"/>
          </a:xfrm>
          <a:prstGeom prst="rect">
            <a:avLst/>
          </a:prstGeom>
        </p:spPr>
        <p:txBody>
          <a:bodyPr lIns="0" tIns="0" rIns="0" bIns="0" rtlCol="0" anchor="t">
            <a:spAutoFit/>
          </a:bodyPr>
          <a:lstStyle/>
          <a:p>
            <a:pPr marL="0" marR="0" lvl="0" indent="0" algn="l" defTabSz="914400" rtl="0" eaLnBrk="1" fontAlgn="auto" latinLnBrk="0" hangingPunct="1">
              <a:lnSpc>
                <a:spcPts val="294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A8A16E"/>
                </a:solidFill>
                <a:effectLst/>
                <a:uLnTx/>
                <a:uFillTx/>
                <a:latin typeface="Arial 2 Italics"/>
                <a:ea typeface="+mn-ea"/>
                <a:cs typeface="+mn-cs"/>
              </a:rPr>
              <a:t>NEW SPACES/AMENITIES</a:t>
            </a:r>
          </a:p>
        </p:txBody>
      </p:sp>
      <p:sp>
        <p:nvSpPr>
          <p:cNvPr id="26" name="TextBox 22">
            <a:extLst>
              <a:ext uri="{FF2B5EF4-FFF2-40B4-BE49-F238E27FC236}">
                <a16:creationId xmlns:a16="http://schemas.microsoft.com/office/drawing/2014/main" id="{DEAA3C3C-5E6B-4C98-AA86-42F1AC27B415}"/>
              </a:ext>
            </a:extLst>
          </p:cNvPr>
          <p:cNvSpPr txBox="1"/>
          <p:nvPr/>
        </p:nvSpPr>
        <p:spPr>
          <a:xfrm>
            <a:off x="706037" y="454819"/>
            <a:ext cx="10770782" cy="481414"/>
          </a:xfrm>
          <a:prstGeom prst="rect">
            <a:avLst/>
          </a:prstGeom>
        </p:spPr>
        <p:txBody>
          <a:bodyPr wrap="square" lIns="0" tIns="0" rIns="0" bIns="0" rtlCol="0" anchor="t">
            <a:spAutoFit/>
          </a:bodyPr>
          <a:lstStyle/>
          <a:p>
            <a:pPr marL="0" marR="0" lvl="0" indent="0" algn="ctr" defTabSz="914400" rtl="0" eaLnBrk="1" fontAlgn="auto" latinLnBrk="0" hangingPunct="1">
              <a:lnSpc>
                <a:spcPts val="3552"/>
              </a:lnSpc>
              <a:spcBef>
                <a:spcPts val="0"/>
              </a:spcBef>
              <a:spcAft>
                <a:spcPts val="300"/>
              </a:spcAft>
              <a:buClrTx/>
              <a:buSzTx/>
              <a:buFontTx/>
              <a:buNone/>
              <a:tabLst/>
              <a:defRPr/>
            </a:pPr>
            <a:r>
              <a:rPr kumimoji="0" lang="en-US" sz="4000" b="0" i="0" u="none" strike="noStrike" kern="1200" cap="none" spc="0" normalizeH="0" baseline="0" noProof="0" dirty="0">
                <a:ln>
                  <a:noFill/>
                </a:ln>
                <a:solidFill>
                  <a:srgbClr val="FBFBF5"/>
                </a:solidFill>
                <a:effectLst/>
                <a:uLnTx/>
                <a:uFillTx/>
                <a:latin typeface="Arial Black"/>
                <a:ea typeface="+mn-ea"/>
                <a:cs typeface="+mn-cs"/>
              </a:rPr>
              <a:t>Key Survey Findings  </a:t>
            </a:r>
          </a:p>
        </p:txBody>
      </p:sp>
      <p:pic>
        <p:nvPicPr>
          <p:cNvPr id="7" name="Graphic 6" descr="Walk">
            <a:extLst>
              <a:ext uri="{FF2B5EF4-FFF2-40B4-BE49-F238E27FC236}">
                <a16:creationId xmlns:a16="http://schemas.microsoft.com/office/drawing/2014/main" id="{F01A80C9-8764-477C-8405-F751FF1F896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92608" y="2033883"/>
            <a:ext cx="914400" cy="914400"/>
          </a:xfrm>
          <a:prstGeom prst="rect">
            <a:avLst/>
          </a:prstGeom>
        </p:spPr>
      </p:pic>
      <p:pic>
        <p:nvPicPr>
          <p:cNvPr id="8" name="Picture 8" descr="Soccer">
            <a:extLst>
              <a:ext uri="{FF2B5EF4-FFF2-40B4-BE49-F238E27FC236}">
                <a16:creationId xmlns:a16="http://schemas.microsoft.com/office/drawing/2014/main" id="{6A40876F-DE34-4BB0-B613-894322A141A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6191794" y="4887169"/>
            <a:ext cx="914400" cy="914400"/>
          </a:xfrm>
          <a:prstGeom prst="rect">
            <a:avLst/>
          </a:prstGeom>
        </p:spPr>
      </p:pic>
      <p:grpSp>
        <p:nvGrpSpPr>
          <p:cNvPr id="37" name="Group 10">
            <a:extLst>
              <a:ext uri="{FF2B5EF4-FFF2-40B4-BE49-F238E27FC236}">
                <a16:creationId xmlns:a16="http://schemas.microsoft.com/office/drawing/2014/main" id="{CC2E6CB6-6DE7-4C85-9B83-22677300BBBC}"/>
              </a:ext>
            </a:extLst>
          </p:cNvPr>
          <p:cNvGrpSpPr/>
          <p:nvPr/>
        </p:nvGrpSpPr>
        <p:grpSpPr>
          <a:xfrm>
            <a:off x="7448801" y="4626439"/>
            <a:ext cx="4266163" cy="1619275"/>
            <a:chOff x="0" y="38100"/>
            <a:chExt cx="8532325" cy="3238545"/>
          </a:xfrm>
        </p:grpSpPr>
        <p:sp>
          <p:nvSpPr>
            <p:cNvPr id="38" name="TextBox 11">
              <a:extLst>
                <a:ext uri="{FF2B5EF4-FFF2-40B4-BE49-F238E27FC236}">
                  <a16:creationId xmlns:a16="http://schemas.microsoft.com/office/drawing/2014/main" id="{B2F98C5E-E094-4539-B2E6-3FB22C15AAA3}"/>
                </a:ext>
              </a:extLst>
            </p:cNvPr>
            <p:cNvSpPr txBox="1"/>
            <p:nvPr/>
          </p:nvSpPr>
          <p:spPr>
            <a:xfrm>
              <a:off x="0" y="38100"/>
              <a:ext cx="7889869" cy="743794"/>
            </a:xfrm>
            <a:prstGeom prst="rect">
              <a:avLst/>
            </a:prstGeom>
          </p:spPr>
          <p:txBody>
            <a:bodyPr lIns="0" tIns="0" rIns="0" bIns="0" rtlCol="0" anchor="t">
              <a:spAutoFit/>
            </a:bodyPr>
            <a:lstStyle/>
            <a:p>
              <a:pPr marL="0" marR="0" lvl="0" indent="0" algn="l" defTabSz="914400" rtl="0" eaLnBrk="1" fontAlgn="auto" latinLnBrk="0" hangingPunct="1">
                <a:lnSpc>
                  <a:spcPts val="294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A8A16E"/>
                  </a:solidFill>
                  <a:effectLst/>
                  <a:uLnTx/>
                  <a:uFillTx/>
                  <a:latin typeface="Arial 2 Italics"/>
                  <a:ea typeface="+mn-ea"/>
                  <a:cs typeface="+mn-cs"/>
                </a:rPr>
                <a:t>INDOOR TURF FIELD </a:t>
              </a:r>
            </a:p>
          </p:txBody>
        </p:sp>
        <p:sp>
          <p:nvSpPr>
            <p:cNvPr id="39" name="TextBox 12">
              <a:extLst>
                <a:ext uri="{FF2B5EF4-FFF2-40B4-BE49-F238E27FC236}">
                  <a16:creationId xmlns:a16="http://schemas.microsoft.com/office/drawing/2014/main" id="{F99A7D4D-802D-4E23-BC1E-644C7DA416A9}"/>
                </a:ext>
              </a:extLst>
            </p:cNvPr>
            <p:cNvSpPr txBox="1"/>
            <p:nvPr/>
          </p:nvSpPr>
          <p:spPr>
            <a:xfrm>
              <a:off x="0" y="758395"/>
              <a:ext cx="8532325" cy="2518250"/>
            </a:xfrm>
            <a:prstGeom prst="rect">
              <a:avLst/>
            </a:prstGeom>
          </p:spPr>
          <p:txBody>
            <a:bodyPr wrap="square" lIns="0" tIns="0" rIns="0" bIns="0" rtlCol="0" anchor="t">
              <a:spAutoFit/>
            </a:bodyPr>
            <a:lstStyle/>
            <a:p>
              <a:pPr marL="0" marR="0" lvl="0" indent="0" algn="l" defTabSz="914400" rtl="0" eaLnBrk="1" fontAlgn="auto" latinLnBrk="0" hangingPunct="1">
                <a:lnSpc>
                  <a:spcPts val="196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2"/>
                  <a:ea typeface="+mn-ea"/>
                  <a:cs typeface="+mn-cs"/>
                </a:rPr>
                <a:t>Many of the comments specifically focus on the need for an indoor turf field or field house, particularly for soccer and tennis, and that the focus should not be solely on hockey. Fairbanks’ competitive disadvantage (compared to other communities) is also noted.</a:t>
              </a:r>
            </a:p>
          </p:txBody>
        </p:sp>
      </p:grpSp>
      <p:pic>
        <p:nvPicPr>
          <p:cNvPr id="22" name="Graphic 21" descr="Priorities">
            <a:extLst>
              <a:ext uri="{FF2B5EF4-FFF2-40B4-BE49-F238E27FC236}">
                <a16:creationId xmlns:a16="http://schemas.microsoft.com/office/drawing/2014/main" id="{7D9C84E2-186D-46DF-A916-3E1E53D1454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043653" y="1929375"/>
            <a:ext cx="914400" cy="914400"/>
          </a:xfrm>
          <a:prstGeom prst="rect">
            <a:avLst/>
          </a:prstGeom>
        </p:spPr>
      </p:pic>
    </p:spTree>
    <p:extLst>
      <p:ext uri="{BB962C8B-B14F-4D97-AF65-F5344CB8AC3E}">
        <p14:creationId xmlns:p14="http://schemas.microsoft.com/office/powerpoint/2010/main" val="38567633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5"/>
          <p:cNvSpPr/>
          <p:nvPr/>
        </p:nvSpPr>
        <p:spPr>
          <a:xfrm>
            <a:off x="0" y="0"/>
            <a:ext cx="12192000" cy="1344354"/>
          </a:xfrm>
          <a:prstGeom prst="rect">
            <a:avLst/>
          </a:prstGeom>
          <a:solidFill>
            <a:srgbClr val="5A93BE"/>
          </a:solidFill>
        </p:spPr>
      </p:sp>
      <p:grpSp>
        <p:nvGrpSpPr>
          <p:cNvPr id="16" name="Group 16"/>
          <p:cNvGrpSpPr/>
          <p:nvPr/>
        </p:nvGrpSpPr>
        <p:grpSpPr>
          <a:xfrm>
            <a:off x="1472184" y="1892808"/>
            <a:ext cx="4036569" cy="2140945"/>
            <a:chOff x="0" y="38100"/>
            <a:chExt cx="8073137" cy="4281885"/>
          </a:xfrm>
        </p:grpSpPr>
        <p:sp>
          <p:nvSpPr>
            <p:cNvPr id="17" name="TextBox 17"/>
            <p:cNvSpPr txBox="1"/>
            <p:nvPr/>
          </p:nvSpPr>
          <p:spPr>
            <a:xfrm>
              <a:off x="0" y="38100"/>
              <a:ext cx="7889869" cy="743794"/>
            </a:xfrm>
            <a:prstGeom prst="rect">
              <a:avLst/>
            </a:prstGeom>
          </p:spPr>
          <p:txBody>
            <a:bodyPr lIns="0" tIns="0" rIns="0" bIns="0" rtlCol="0" anchor="t">
              <a:spAutoFit/>
            </a:bodyPr>
            <a:lstStyle/>
            <a:p>
              <a:pPr marL="0" marR="0" lvl="0" indent="0" algn="l" defTabSz="914400" rtl="0" eaLnBrk="1" fontAlgn="auto" latinLnBrk="0" hangingPunct="1">
                <a:lnSpc>
                  <a:spcPts val="294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A8A16E"/>
                </a:solidFill>
                <a:effectLst/>
                <a:uLnTx/>
                <a:uFillTx/>
                <a:latin typeface="Arial 2 Italics"/>
                <a:ea typeface="+mn-ea"/>
                <a:cs typeface="+mn-cs"/>
              </a:endParaRPr>
            </a:p>
          </p:txBody>
        </p:sp>
        <p:sp>
          <p:nvSpPr>
            <p:cNvPr id="18" name="TextBox 18"/>
            <p:cNvSpPr txBox="1"/>
            <p:nvPr/>
          </p:nvSpPr>
          <p:spPr>
            <a:xfrm>
              <a:off x="0" y="775813"/>
              <a:ext cx="8073137" cy="3544172"/>
            </a:xfrm>
            <a:prstGeom prst="rect">
              <a:avLst/>
            </a:prstGeom>
          </p:spPr>
          <p:txBody>
            <a:bodyPr wrap="square" lIns="0" tIns="0" rIns="0" bIns="0" rtlCol="0" anchor="t">
              <a:spAutoFit/>
            </a:bodyPr>
            <a:lstStyle/>
            <a:p>
              <a:pPr marL="0" marR="0" lvl="0" indent="0" algn="l" defTabSz="914400" rtl="0" eaLnBrk="1" fontAlgn="auto" latinLnBrk="0" hangingPunct="1">
                <a:lnSpc>
                  <a:spcPts val="196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2"/>
                  <a:ea typeface="+mn-ea"/>
                  <a:cs typeface="+mn-cs"/>
                </a:rPr>
                <a:t>Providing affordable activities and facilities to all, continuing to focus on providing family-oriented activities, and ensuring parks and recreation opportunities are accessible to all residents are the top three most important values for Fairbanks North Star Borough to focus on in its mission for the future.</a:t>
              </a:r>
            </a:p>
          </p:txBody>
        </p:sp>
      </p:grpSp>
      <p:cxnSp>
        <p:nvCxnSpPr>
          <p:cNvPr id="25" name="Straight Connector 24">
            <a:extLst>
              <a:ext uri="{FF2B5EF4-FFF2-40B4-BE49-F238E27FC236}">
                <a16:creationId xmlns:a16="http://schemas.microsoft.com/office/drawing/2014/main" id="{EECCA8AE-041C-41F0-AC2F-FA8385D5197D}"/>
              </a:ext>
            </a:extLst>
          </p:cNvPr>
          <p:cNvCxnSpPr>
            <a:cxnSpLocks/>
          </p:cNvCxnSpPr>
          <p:nvPr/>
        </p:nvCxnSpPr>
        <p:spPr>
          <a:xfrm>
            <a:off x="-7620" y="6369481"/>
            <a:ext cx="12198096"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31" name="Picture 30" descr="A picture containing drawing&#10;&#10;Description automatically generated">
            <a:extLst>
              <a:ext uri="{FF2B5EF4-FFF2-40B4-BE49-F238E27FC236}">
                <a16:creationId xmlns:a16="http://schemas.microsoft.com/office/drawing/2014/main" id="{48ED0ED1-067D-4BC2-877C-021A6123BF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67970" y="6420962"/>
            <a:ext cx="924030" cy="382581"/>
          </a:xfrm>
          <a:prstGeom prst="rect">
            <a:avLst/>
          </a:prstGeom>
        </p:spPr>
      </p:pic>
      <p:sp>
        <p:nvSpPr>
          <p:cNvPr id="24" name="Slide Number Placeholder 6">
            <a:extLst>
              <a:ext uri="{FF2B5EF4-FFF2-40B4-BE49-F238E27FC236}">
                <a16:creationId xmlns:a16="http://schemas.microsoft.com/office/drawing/2014/main" id="{FF5C737D-3798-4FEE-A2A9-D454870C9563}"/>
              </a:ext>
            </a:extLst>
          </p:cNvPr>
          <p:cNvSpPr>
            <a:spLocks noGrp="1"/>
          </p:cNvSpPr>
          <p:nvPr>
            <p:ph type="sldNum" sz="quarter" idx="12"/>
          </p:nvPr>
        </p:nvSpPr>
        <p:spPr>
          <a:xfrm>
            <a:off x="104503" y="6429689"/>
            <a:ext cx="2743200" cy="365125"/>
          </a:xfrm>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023ECF5E-05C2-4D3D-9153-3B6BF8700ECA}" type="slidenum">
              <a:rPr kumimoji="0" lang="en-US" sz="1400" b="0" i="0" u="none" strike="noStrike" kern="1200" cap="none" spc="0" normalizeH="0" baseline="0" noProof="0" smtClean="0">
                <a:ln>
                  <a:noFill/>
                </a:ln>
                <a:solidFill>
                  <a:prstClr val="white">
                    <a:lumMod val="50000"/>
                  </a:prst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US" sz="1400" b="0" i="0" u="none" strike="noStrike" kern="1200" cap="none" spc="0" normalizeH="0" baseline="0" noProof="0" dirty="0">
              <a:ln>
                <a:noFill/>
              </a:ln>
              <a:solidFill>
                <a:prstClr val="white">
                  <a:lumMod val="50000"/>
                </a:prstClr>
              </a:solidFill>
              <a:effectLst/>
              <a:uLnTx/>
              <a:uFillTx/>
              <a:latin typeface="Arial"/>
              <a:ea typeface="+mn-ea"/>
              <a:cs typeface="+mn-cs"/>
            </a:endParaRPr>
          </a:p>
        </p:txBody>
      </p:sp>
      <p:sp>
        <p:nvSpPr>
          <p:cNvPr id="27" name="TextBox 11">
            <a:extLst>
              <a:ext uri="{FF2B5EF4-FFF2-40B4-BE49-F238E27FC236}">
                <a16:creationId xmlns:a16="http://schemas.microsoft.com/office/drawing/2014/main" id="{C172563B-82E3-4677-B55C-3C5A2A2146E7}"/>
              </a:ext>
            </a:extLst>
          </p:cNvPr>
          <p:cNvSpPr txBox="1"/>
          <p:nvPr/>
        </p:nvSpPr>
        <p:spPr>
          <a:xfrm>
            <a:off x="1472184" y="1916340"/>
            <a:ext cx="3944935" cy="371897"/>
          </a:xfrm>
          <a:prstGeom prst="rect">
            <a:avLst/>
          </a:prstGeom>
        </p:spPr>
        <p:txBody>
          <a:bodyPr lIns="0" tIns="0" rIns="0" bIns="0" rtlCol="0" anchor="t">
            <a:spAutoFit/>
          </a:bodyPr>
          <a:lstStyle/>
          <a:p>
            <a:pPr marL="0" marR="0" lvl="0" indent="0" algn="l" defTabSz="914400" rtl="0" eaLnBrk="1" fontAlgn="auto" latinLnBrk="0" hangingPunct="1">
              <a:lnSpc>
                <a:spcPts val="294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A8A16E"/>
                </a:solidFill>
                <a:effectLst/>
                <a:uLnTx/>
                <a:uFillTx/>
                <a:latin typeface="Arial 2 Italics"/>
                <a:ea typeface="+mn-ea"/>
                <a:cs typeface="+mn-cs"/>
              </a:rPr>
              <a:t>VALUES &amp; VISION</a:t>
            </a:r>
          </a:p>
        </p:txBody>
      </p:sp>
      <p:sp>
        <p:nvSpPr>
          <p:cNvPr id="26" name="TextBox 22">
            <a:extLst>
              <a:ext uri="{FF2B5EF4-FFF2-40B4-BE49-F238E27FC236}">
                <a16:creationId xmlns:a16="http://schemas.microsoft.com/office/drawing/2014/main" id="{DEAA3C3C-5E6B-4C98-AA86-42F1AC27B415}"/>
              </a:ext>
            </a:extLst>
          </p:cNvPr>
          <p:cNvSpPr txBox="1"/>
          <p:nvPr/>
        </p:nvSpPr>
        <p:spPr>
          <a:xfrm>
            <a:off x="706037" y="446110"/>
            <a:ext cx="10770782" cy="481414"/>
          </a:xfrm>
          <a:prstGeom prst="rect">
            <a:avLst/>
          </a:prstGeom>
        </p:spPr>
        <p:txBody>
          <a:bodyPr wrap="square" lIns="0" tIns="0" rIns="0" bIns="0" rtlCol="0" anchor="t">
            <a:spAutoFit/>
          </a:bodyPr>
          <a:lstStyle/>
          <a:p>
            <a:pPr marL="0" marR="0" lvl="0" indent="0" algn="ctr" defTabSz="914400" rtl="0" eaLnBrk="1" fontAlgn="auto" latinLnBrk="0" hangingPunct="1">
              <a:lnSpc>
                <a:spcPts val="3552"/>
              </a:lnSpc>
              <a:spcBef>
                <a:spcPts val="0"/>
              </a:spcBef>
              <a:spcAft>
                <a:spcPts val="300"/>
              </a:spcAft>
              <a:buClrTx/>
              <a:buSzTx/>
              <a:buFontTx/>
              <a:buNone/>
              <a:tabLst/>
              <a:defRPr/>
            </a:pPr>
            <a:r>
              <a:rPr kumimoji="0" lang="en-US" sz="4000" b="0" i="0" u="none" strike="noStrike" kern="1200" cap="none" spc="0" normalizeH="0" baseline="0" noProof="0" dirty="0">
                <a:ln>
                  <a:noFill/>
                </a:ln>
                <a:solidFill>
                  <a:srgbClr val="FBFBF5"/>
                </a:solidFill>
                <a:effectLst/>
                <a:uLnTx/>
                <a:uFillTx/>
                <a:latin typeface="Arial Black"/>
                <a:ea typeface="+mn-ea"/>
                <a:cs typeface="+mn-cs"/>
              </a:rPr>
              <a:t>Key Survey Findings </a:t>
            </a:r>
          </a:p>
        </p:txBody>
      </p:sp>
      <p:pic>
        <p:nvPicPr>
          <p:cNvPr id="6" name="Graphic 5" descr="Group brainstorm">
            <a:extLst>
              <a:ext uri="{FF2B5EF4-FFF2-40B4-BE49-F238E27FC236}">
                <a16:creationId xmlns:a16="http://schemas.microsoft.com/office/drawing/2014/main" id="{54F07911-DF4F-4B61-96A0-EF4A8E58D22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8485" y="2046021"/>
            <a:ext cx="914400" cy="914400"/>
          </a:xfrm>
          <a:prstGeom prst="rect">
            <a:avLst/>
          </a:prstGeom>
        </p:spPr>
      </p:pic>
      <p:grpSp>
        <p:nvGrpSpPr>
          <p:cNvPr id="44" name="Group 16">
            <a:extLst>
              <a:ext uri="{FF2B5EF4-FFF2-40B4-BE49-F238E27FC236}">
                <a16:creationId xmlns:a16="http://schemas.microsoft.com/office/drawing/2014/main" id="{2670C8E2-B0A9-4F19-9FA8-6CF56D375F8B}"/>
              </a:ext>
            </a:extLst>
          </p:cNvPr>
          <p:cNvGrpSpPr/>
          <p:nvPr/>
        </p:nvGrpSpPr>
        <p:grpSpPr>
          <a:xfrm>
            <a:off x="7512249" y="1892808"/>
            <a:ext cx="4036569" cy="1884465"/>
            <a:chOff x="0" y="38100"/>
            <a:chExt cx="8073137" cy="3768925"/>
          </a:xfrm>
        </p:grpSpPr>
        <p:sp>
          <p:nvSpPr>
            <p:cNvPr id="45" name="TextBox 17">
              <a:extLst>
                <a:ext uri="{FF2B5EF4-FFF2-40B4-BE49-F238E27FC236}">
                  <a16:creationId xmlns:a16="http://schemas.microsoft.com/office/drawing/2014/main" id="{4D6AF66E-5510-400E-8EFF-16D848CDFC17}"/>
                </a:ext>
              </a:extLst>
            </p:cNvPr>
            <p:cNvSpPr txBox="1"/>
            <p:nvPr/>
          </p:nvSpPr>
          <p:spPr>
            <a:xfrm>
              <a:off x="0" y="38100"/>
              <a:ext cx="7889869" cy="743794"/>
            </a:xfrm>
            <a:prstGeom prst="rect">
              <a:avLst/>
            </a:prstGeom>
          </p:spPr>
          <p:txBody>
            <a:bodyPr lIns="0" tIns="0" rIns="0" bIns="0" rtlCol="0" anchor="t">
              <a:spAutoFit/>
            </a:bodyPr>
            <a:lstStyle/>
            <a:p>
              <a:pPr marL="0" marR="0" lvl="0" indent="0" algn="l" defTabSz="914400" rtl="0" eaLnBrk="1" fontAlgn="auto" latinLnBrk="0" hangingPunct="1">
                <a:lnSpc>
                  <a:spcPts val="294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A8A16E"/>
                </a:solidFill>
                <a:effectLst/>
                <a:uLnTx/>
                <a:uFillTx/>
                <a:latin typeface="Arial 2 Italics"/>
                <a:ea typeface="+mn-ea"/>
                <a:cs typeface="+mn-cs"/>
              </a:endParaRPr>
            </a:p>
          </p:txBody>
        </p:sp>
        <p:sp>
          <p:nvSpPr>
            <p:cNvPr id="46" name="TextBox 18">
              <a:extLst>
                <a:ext uri="{FF2B5EF4-FFF2-40B4-BE49-F238E27FC236}">
                  <a16:creationId xmlns:a16="http://schemas.microsoft.com/office/drawing/2014/main" id="{12940CFB-DAD4-40EB-9117-0625A2343CE1}"/>
                </a:ext>
              </a:extLst>
            </p:cNvPr>
            <p:cNvSpPr txBox="1"/>
            <p:nvPr/>
          </p:nvSpPr>
          <p:spPr>
            <a:xfrm>
              <a:off x="0" y="775813"/>
              <a:ext cx="8073137" cy="3031212"/>
            </a:xfrm>
            <a:prstGeom prst="rect">
              <a:avLst/>
            </a:prstGeom>
          </p:spPr>
          <p:txBody>
            <a:bodyPr wrap="square" lIns="0" tIns="0" rIns="0" bIns="0" rtlCol="0" anchor="t">
              <a:spAutoFit/>
            </a:bodyPr>
            <a:lstStyle/>
            <a:p>
              <a:pPr marL="0" marR="0" lvl="0" indent="0" algn="l" defTabSz="914400" rtl="0" eaLnBrk="1" fontAlgn="auto" latinLnBrk="0" hangingPunct="1">
                <a:lnSpc>
                  <a:spcPts val="196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2"/>
                  <a:ea typeface="+mn-ea"/>
                  <a:cs typeface="+mn-cs"/>
                </a:rPr>
                <a:t>More private/public partnerships and sponsorships/naming rights have strong support as potential funding sources. There is also relatively strong support for a bond referendum for specific projects, but not for new property or sales taxes.  Support for a hospitality tax is more mixed.</a:t>
              </a:r>
            </a:p>
          </p:txBody>
        </p:sp>
      </p:grpSp>
      <p:sp>
        <p:nvSpPr>
          <p:cNvPr id="7" name="TextBox 11">
            <a:extLst>
              <a:ext uri="{FF2B5EF4-FFF2-40B4-BE49-F238E27FC236}">
                <a16:creationId xmlns:a16="http://schemas.microsoft.com/office/drawing/2014/main" id="{AE2F6E77-5CEF-4BB1-8428-17E7FF6F969A}"/>
              </a:ext>
            </a:extLst>
          </p:cNvPr>
          <p:cNvSpPr txBox="1"/>
          <p:nvPr/>
        </p:nvSpPr>
        <p:spPr>
          <a:xfrm>
            <a:off x="7512249" y="1916340"/>
            <a:ext cx="3944935" cy="371897"/>
          </a:xfrm>
          <a:prstGeom prst="rect">
            <a:avLst/>
          </a:prstGeom>
        </p:spPr>
        <p:txBody>
          <a:bodyPr lIns="0" tIns="0" rIns="0" bIns="0" rtlCol="0" anchor="t">
            <a:spAutoFit/>
          </a:bodyPr>
          <a:lstStyle/>
          <a:p>
            <a:pPr marL="0" marR="0" lvl="0" indent="0" algn="l" defTabSz="914400" rtl="0" eaLnBrk="1" fontAlgn="auto" latinLnBrk="0" hangingPunct="1">
              <a:lnSpc>
                <a:spcPts val="294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A8A16E"/>
                </a:solidFill>
                <a:effectLst/>
                <a:uLnTx/>
                <a:uFillTx/>
                <a:latin typeface="Arial 2 Italics"/>
                <a:ea typeface="+mn-ea"/>
                <a:cs typeface="+mn-cs"/>
              </a:rPr>
              <a:t>FUNDING SOURCES</a:t>
            </a:r>
          </a:p>
        </p:txBody>
      </p:sp>
      <p:pic>
        <p:nvPicPr>
          <p:cNvPr id="9" name="Graphic 8" descr="Money">
            <a:extLst>
              <a:ext uri="{FF2B5EF4-FFF2-40B4-BE49-F238E27FC236}">
                <a16:creationId xmlns:a16="http://schemas.microsoft.com/office/drawing/2014/main" id="{76401130-871B-4DC4-8CF6-E11D68B3B03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26049" y="2046021"/>
            <a:ext cx="914400" cy="914400"/>
          </a:xfrm>
          <a:prstGeom prst="rect">
            <a:avLst/>
          </a:prstGeom>
        </p:spPr>
      </p:pic>
      <p:grpSp>
        <p:nvGrpSpPr>
          <p:cNvPr id="19" name="Group 13">
            <a:extLst>
              <a:ext uri="{FF2B5EF4-FFF2-40B4-BE49-F238E27FC236}">
                <a16:creationId xmlns:a16="http://schemas.microsoft.com/office/drawing/2014/main" id="{0AA2C8FE-7A3F-40A9-BDE2-A6A6CD6F8BFE}"/>
              </a:ext>
            </a:extLst>
          </p:cNvPr>
          <p:cNvGrpSpPr/>
          <p:nvPr/>
        </p:nvGrpSpPr>
        <p:grpSpPr>
          <a:xfrm>
            <a:off x="7456468" y="4112519"/>
            <a:ext cx="3944935" cy="1866868"/>
            <a:chOff x="0" y="38100"/>
            <a:chExt cx="7889869" cy="3733736"/>
          </a:xfrm>
        </p:grpSpPr>
        <p:sp>
          <p:nvSpPr>
            <p:cNvPr id="20" name="TextBox 14">
              <a:extLst>
                <a:ext uri="{FF2B5EF4-FFF2-40B4-BE49-F238E27FC236}">
                  <a16:creationId xmlns:a16="http://schemas.microsoft.com/office/drawing/2014/main" id="{470011E1-6B4F-490C-9987-E51EBC01E746}"/>
                </a:ext>
              </a:extLst>
            </p:cNvPr>
            <p:cNvSpPr txBox="1"/>
            <p:nvPr/>
          </p:nvSpPr>
          <p:spPr>
            <a:xfrm>
              <a:off x="0" y="38100"/>
              <a:ext cx="7889869" cy="743794"/>
            </a:xfrm>
            <a:prstGeom prst="rect">
              <a:avLst/>
            </a:prstGeom>
          </p:spPr>
          <p:txBody>
            <a:bodyPr lIns="0" tIns="0" rIns="0" bIns="0" rtlCol="0" anchor="t">
              <a:spAutoFit/>
            </a:bodyPr>
            <a:lstStyle/>
            <a:p>
              <a:pPr marL="0" marR="0" lvl="0" indent="0" algn="l" defTabSz="914400" rtl="0" eaLnBrk="1" fontAlgn="auto" latinLnBrk="0" hangingPunct="1">
                <a:lnSpc>
                  <a:spcPts val="2930"/>
                </a:lnSpc>
                <a:spcBef>
                  <a:spcPts val="0"/>
                </a:spcBef>
                <a:spcAft>
                  <a:spcPts val="0"/>
                </a:spcAft>
                <a:buClrTx/>
                <a:buSzTx/>
                <a:buFontTx/>
                <a:buNone/>
                <a:tabLst/>
                <a:defRPr/>
              </a:pPr>
              <a:r>
                <a:rPr kumimoji="0" lang="en-US" sz="2790" b="0" i="0" u="none" strike="noStrike" kern="1200" cap="none" spc="0" normalizeH="0" baseline="0" noProof="0" dirty="0">
                  <a:ln>
                    <a:noFill/>
                  </a:ln>
                  <a:solidFill>
                    <a:srgbClr val="A8A16E"/>
                  </a:solidFill>
                  <a:effectLst/>
                  <a:uLnTx/>
                  <a:uFillTx/>
                  <a:latin typeface="Arial 2 Italics"/>
                  <a:ea typeface="+mn-ea"/>
                  <a:cs typeface="+mn-cs"/>
                </a:rPr>
                <a:t>COMMUNICATION</a:t>
              </a:r>
            </a:p>
          </p:txBody>
        </p:sp>
        <p:sp>
          <p:nvSpPr>
            <p:cNvPr id="21" name="TextBox 15">
              <a:extLst>
                <a:ext uri="{FF2B5EF4-FFF2-40B4-BE49-F238E27FC236}">
                  <a16:creationId xmlns:a16="http://schemas.microsoft.com/office/drawing/2014/main" id="{5AEF261F-1EB1-42F6-B966-98A8246B5E72}"/>
                </a:ext>
              </a:extLst>
            </p:cNvPr>
            <p:cNvSpPr txBox="1"/>
            <p:nvPr/>
          </p:nvSpPr>
          <p:spPr>
            <a:xfrm>
              <a:off x="0" y="740620"/>
              <a:ext cx="7889869" cy="3031216"/>
            </a:xfrm>
            <a:prstGeom prst="rect">
              <a:avLst/>
            </a:prstGeom>
          </p:spPr>
          <p:txBody>
            <a:bodyPr lIns="0" tIns="0" rIns="0" bIns="0" rtlCol="0" anchor="t">
              <a:spAutoFit/>
            </a:bodyPr>
            <a:lstStyle/>
            <a:p>
              <a:pPr marL="0" marR="0" lvl="0" indent="0" algn="l" defTabSz="914400" rtl="0" eaLnBrk="1" fontAlgn="auto" latinLnBrk="0" hangingPunct="1">
                <a:lnSpc>
                  <a:spcPts val="196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2"/>
                  <a:ea typeface="+mn-ea"/>
                  <a:cs typeface="+mn-cs"/>
                </a:rPr>
                <a:t>The most preferred methods to receive information on facilities, services, and programs provided at the Carlson Center is through local media (63%), followed by social media (56%), and email (32%). Results demonstrate a need to maintain diversify in communication methods.</a:t>
              </a:r>
            </a:p>
          </p:txBody>
        </p:sp>
      </p:grpSp>
      <p:pic>
        <p:nvPicPr>
          <p:cNvPr id="2" name="Graphic 1" descr="Chat">
            <a:extLst>
              <a:ext uri="{FF2B5EF4-FFF2-40B4-BE49-F238E27FC236}">
                <a16:creationId xmlns:a16="http://schemas.microsoft.com/office/drawing/2014/main" id="{124587DB-C1DE-41C6-BF84-7214247B705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084979" y="4526912"/>
            <a:ext cx="914400" cy="914400"/>
          </a:xfrm>
          <a:prstGeom prst="rect">
            <a:avLst/>
          </a:prstGeom>
        </p:spPr>
      </p:pic>
      <p:grpSp>
        <p:nvGrpSpPr>
          <p:cNvPr id="23" name="Group 16">
            <a:extLst>
              <a:ext uri="{FF2B5EF4-FFF2-40B4-BE49-F238E27FC236}">
                <a16:creationId xmlns:a16="http://schemas.microsoft.com/office/drawing/2014/main" id="{A5EE227F-AB8C-47BA-9ADD-02FBA48B2814}"/>
              </a:ext>
            </a:extLst>
          </p:cNvPr>
          <p:cNvGrpSpPr/>
          <p:nvPr/>
        </p:nvGrpSpPr>
        <p:grpSpPr>
          <a:xfrm>
            <a:off x="1476531" y="4187521"/>
            <a:ext cx="4036569" cy="1627984"/>
            <a:chOff x="0" y="38100"/>
            <a:chExt cx="8073137" cy="3255963"/>
          </a:xfrm>
        </p:grpSpPr>
        <p:sp>
          <p:nvSpPr>
            <p:cNvPr id="28" name="TextBox 17">
              <a:extLst>
                <a:ext uri="{FF2B5EF4-FFF2-40B4-BE49-F238E27FC236}">
                  <a16:creationId xmlns:a16="http://schemas.microsoft.com/office/drawing/2014/main" id="{A9FC3992-1DEB-4463-830D-3D4E82D5C26A}"/>
                </a:ext>
              </a:extLst>
            </p:cNvPr>
            <p:cNvSpPr txBox="1"/>
            <p:nvPr/>
          </p:nvSpPr>
          <p:spPr>
            <a:xfrm>
              <a:off x="0" y="38100"/>
              <a:ext cx="7889869" cy="743794"/>
            </a:xfrm>
            <a:prstGeom prst="rect">
              <a:avLst/>
            </a:prstGeom>
          </p:spPr>
          <p:txBody>
            <a:bodyPr lIns="0" tIns="0" rIns="0" bIns="0" rtlCol="0" anchor="t">
              <a:spAutoFit/>
            </a:bodyPr>
            <a:lstStyle/>
            <a:p>
              <a:pPr marL="0" marR="0" lvl="0" indent="0" algn="l" defTabSz="914400" rtl="0" eaLnBrk="1" fontAlgn="auto" latinLnBrk="0" hangingPunct="1">
                <a:lnSpc>
                  <a:spcPts val="294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A8A16E"/>
                </a:solidFill>
                <a:effectLst/>
                <a:uLnTx/>
                <a:uFillTx/>
                <a:latin typeface="Arial 2 Italics"/>
                <a:ea typeface="+mn-ea"/>
                <a:cs typeface="+mn-cs"/>
              </a:endParaRPr>
            </a:p>
          </p:txBody>
        </p:sp>
        <p:sp>
          <p:nvSpPr>
            <p:cNvPr id="29" name="TextBox 18">
              <a:extLst>
                <a:ext uri="{FF2B5EF4-FFF2-40B4-BE49-F238E27FC236}">
                  <a16:creationId xmlns:a16="http://schemas.microsoft.com/office/drawing/2014/main" id="{F343EB51-DCD8-4FDF-8AA9-6C099A326A9B}"/>
                </a:ext>
              </a:extLst>
            </p:cNvPr>
            <p:cNvSpPr txBox="1"/>
            <p:nvPr/>
          </p:nvSpPr>
          <p:spPr>
            <a:xfrm>
              <a:off x="0" y="775813"/>
              <a:ext cx="8073137" cy="2518250"/>
            </a:xfrm>
            <a:prstGeom prst="rect">
              <a:avLst/>
            </a:prstGeom>
          </p:spPr>
          <p:txBody>
            <a:bodyPr wrap="square" lIns="0" tIns="0" rIns="0" bIns="0" rtlCol="0" anchor="t">
              <a:spAutoFit/>
            </a:bodyPr>
            <a:lstStyle/>
            <a:p>
              <a:pPr marL="0" marR="0" lvl="0" indent="0" algn="l" defTabSz="914400" rtl="0" eaLnBrk="1" fontAlgn="auto" latinLnBrk="0" hangingPunct="1">
                <a:lnSpc>
                  <a:spcPts val="196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2"/>
                  <a:ea typeface="+mn-ea"/>
                  <a:cs typeface="+mn-cs"/>
                </a:rPr>
                <a:t>The hybrid management scenario (Borough manages facilities and hires contractors as needed) is the most preferred by 40%, although a large number, 29%, don’t know or are uninformed on the issue.</a:t>
              </a:r>
            </a:p>
          </p:txBody>
        </p:sp>
      </p:grpSp>
      <p:sp>
        <p:nvSpPr>
          <p:cNvPr id="3" name="TextBox 11">
            <a:extLst>
              <a:ext uri="{FF2B5EF4-FFF2-40B4-BE49-F238E27FC236}">
                <a16:creationId xmlns:a16="http://schemas.microsoft.com/office/drawing/2014/main" id="{4DC26EE7-7316-4C7F-BA32-C85B72E219FC}"/>
              </a:ext>
            </a:extLst>
          </p:cNvPr>
          <p:cNvSpPr txBox="1"/>
          <p:nvPr/>
        </p:nvSpPr>
        <p:spPr>
          <a:xfrm>
            <a:off x="1450408" y="4202349"/>
            <a:ext cx="3944935" cy="337336"/>
          </a:xfrm>
          <a:prstGeom prst="rect">
            <a:avLst/>
          </a:prstGeom>
        </p:spPr>
        <p:txBody>
          <a:bodyPr lIns="0" tIns="0" rIns="0" bIns="0" rtlCol="0" anchor="t">
            <a:spAutoFit/>
          </a:bodyPr>
          <a:lstStyle/>
          <a:p>
            <a:pPr marL="0" marR="0" lvl="0" indent="0" algn="l" defTabSz="914400" rtl="0" eaLnBrk="1" fontAlgn="auto" latinLnBrk="0" hangingPunct="1">
              <a:lnSpc>
                <a:spcPts val="294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A8A16E"/>
                </a:solidFill>
                <a:effectLst/>
                <a:uLnTx/>
                <a:uFillTx/>
                <a:latin typeface="Arial 2 Italics"/>
                <a:ea typeface="+mn-ea"/>
                <a:cs typeface="+mn-cs"/>
              </a:rPr>
              <a:t>MANAGEMENT SCENARIOS</a:t>
            </a:r>
          </a:p>
        </p:txBody>
      </p:sp>
      <p:pic>
        <p:nvPicPr>
          <p:cNvPr id="4" name="Graphic 3" descr="Management">
            <a:extLst>
              <a:ext uri="{FF2B5EF4-FFF2-40B4-BE49-F238E27FC236}">
                <a16:creationId xmlns:a16="http://schemas.microsoft.com/office/drawing/2014/main" id="{32F40724-73E2-4E95-9BCC-B0346F238C8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332836" y="4323324"/>
            <a:ext cx="914400" cy="914400"/>
          </a:xfrm>
          <a:prstGeom prst="rect">
            <a:avLst/>
          </a:prstGeom>
        </p:spPr>
      </p:pic>
    </p:spTree>
    <p:extLst>
      <p:ext uri="{BB962C8B-B14F-4D97-AF65-F5344CB8AC3E}">
        <p14:creationId xmlns:p14="http://schemas.microsoft.com/office/powerpoint/2010/main" val="14138701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12192000" cy="546100"/>
          </a:xfrm>
          <a:prstGeom prst="rect">
            <a:avLst/>
          </a:prstGeom>
          <a:solidFill>
            <a:srgbClr val="0070C0"/>
          </a:solidFill>
        </p:spPr>
        <p:style>
          <a:lnRef idx="2">
            <a:schemeClr val="accent3">
              <a:shade val="50000"/>
            </a:schemeClr>
          </a:lnRef>
          <a:fillRef idx="1">
            <a:schemeClr val="accent3"/>
          </a:fillRef>
          <a:effectRef idx="0">
            <a:schemeClr val="accent3"/>
          </a:effectRef>
          <a:fontRef idx="minor">
            <a:schemeClr val="lt1"/>
          </a:fontRef>
        </p:style>
        <p:txBody>
          <a:bodyPr lIns="91429" tIns="45714" rIns="91429" bIns="45714" anchor="ctr"/>
          <a:lstStyle/>
          <a:p>
            <a:pPr algn="ctr" defTabSz="912813" eaLnBrk="0" hangingPunct="0"/>
            <a:r>
              <a:rPr lang="en-US" sz="3200" b="1" dirty="0">
                <a:solidFill>
                  <a:schemeClr val="bg1"/>
                </a:solidFill>
                <a:latin typeface="+mj-lt"/>
              </a:rPr>
              <a:t>Findings Recurring Themes</a:t>
            </a:r>
          </a:p>
        </p:txBody>
      </p:sp>
      <p:sp>
        <p:nvSpPr>
          <p:cNvPr id="6" name="TextBox 5">
            <a:extLst>
              <a:ext uri="{FF2B5EF4-FFF2-40B4-BE49-F238E27FC236}">
                <a16:creationId xmlns:a16="http://schemas.microsoft.com/office/drawing/2014/main" id="{100A721F-A0FF-4E22-AF14-E65FDFF79DC5}"/>
              </a:ext>
            </a:extLst>
          </p:cNvPr>
          <p:cNvSpPr txBox="1"/>
          <p:nvPr/>
        </p:nvSpPr>
        <p:spPr>
          <a:xfrm>
            <a:off x="0" y="546100"/>
            <a:ext cx="12046857" cy="5816977"/>
          </a:xfrm>
          <a:prstGeom prst="rect">
            <a:avLst/>
          </a:prstGeom>
          <a:noFill/>
        </p:spPr>
        <p:txBody>
          <a:bodyPr wrap="square">
            <a:spAutoFit/>
          </a:bodyPr>
          <a:lstStyle/>
          <a:p>
            <a:pPr marL="342900" marR="0" lvl="0" indent="-342900">
              <a:spcBef>
                <a:spcPts val="0"/>
              </a:spcBef>
              <a:spcAft>
                <a:spcPts val="0"/>
              </a:spcAft>
              <a:buFont typeface="Symbol" panose="05050102010706020507" pitchFamily="18" charset="2"/>
              <a:buChar char=""/>
            </a:pPr>
            <a:r>
              <a:rPr lang="en-US" sz="2800" dirty="0">
                <a:latin typeface="Calibri" panose="020F0502020204030204" pitchFamily="34" charset="0"/>
                <a:cs typeface="Calibri" panose="020F0502020204030204" pitchFamily="34" charset="0"/>
              </a:rPr>
              <a:t>Maximize usage of Carlson Center</a:t>
            </a:r>
          </a:p>
          <a:p>
            <a:pPr marL="342900" marR="0" lvl="0" indent="-342900">
              <a:spcBef>
                <a:spcPts val="0"/>
              </a:spcBef>
              <a:spcAft>
                <a:spcPts val="0"/>
              </a:spcAft>
              <a:buFont typeface="Symbol" panose="05050102010706020507" pitchFamily="18" charset="2"/>
              <a:buChar char=""/>
            </a:pPr>
            <a:r>
              <a:rPr lang="en-US" sz="2800" dirty="0">
                <a:latin typeface="Calibri" panose="020F0502020204030204" pitchFamily="34" charset="0"/>
                <a:cs typeface="Calibri" panose="020F0502020204030204" pitchFamily="34" charset="0"/>
              </a:rPr>
              <a:t>Serve entire community, increased usage-daily</a:t>
            </a:r>
          </a:p>
          <a:p>
            <a:pPr marL="342900" marR="0" lvl="0" indent="-342900">
              <a:spcBef>
                <a:spcPts val="0"/>
              </a:spcBef>
              <a:spcAft>
                <a:spcPts val="0"/>
              </a:spcAft>
              <a:buFont typeface="Symbol" panose="05050102010706020507" pitchFamily="18" charset="2"/>
              <a:buChar char=""/>
            </a:pPr>
            <a:r>
              <a:rPr lang="en-US" sz="2800" dirty="0">
                <a:latin typeface="Calibri" panose="020F0502020204030204" pitchFamily="34" charset="0"/>
                <a:cs typeface="Calibri" panose="020F0502020204030204" pitchFamily="34" charset="0"/>
              </a:rPr>
              <a:t>Provide an indoor recreation space during the long cold winter</a:t>
            </a:r>
          </a:p>
          <a:p>
            <a:pPr marL="342900" marR="0" lvl="0" indent="-342900">
              <a:spcBef>
                <a:spcPts val="0"/>
              </a:spcBef>
              <a:spcAft>
                <a:spcPts val="0"/>
              </a:spcAft>
              <a:buFont typeface="Symbol" panose="05050102010706020507" pitchFamily="18" charset="2"/>
              <a:buChar char=""/>
            </a:pPr>
            <a:r>
              <a:rPr lang="en-US" sz="2800" dirty="0">
                <a:latin typeface="Calibri" panose="020F0502020204030204" pitchFamily="34" charset="0"/>
                <a:cs typeface="Calibri" panose="020F0502020204030204" pitchFamily="34" charset="0"/>
              </a:rPr>
              <a:t>Recreation, sports, athletic &amp; fitness programs for entire community</a:t>
            </a:r>
          </a:p>
          <a:p>
            <a:pPr marL="342900" marR="0" lvl="0" indent="-342900">
              <a:spcBef>
                <a:spcPts val="0"/>
              </a:spcBef>
              <a:spcAft>
                <a:spcPts val="0"/>
              </a:spcAft>
              <a:buFont typeface="Symbol" panose="05050102010706020507" pitchFamily="18" charset="2"/>
              <a:buChar char=""/>
            </a:pPr>
            <a:r>
              <a:rPr lang="en-US" sz="2800" dirty="0">
                <a:latin typeface="Calibri" panose="020F0502020204030204" pitchFamily="34" charset="0"/>
                <a:cs typeface="Calibri" panose="020F0502020204030204" pitchFamily="34" charset="0"/>
              </a:rPr>
              <a:t>Develop community supported Carlson Center mission/vision</a:t>
            </a:r>
          </a:p>
          <a:p>
            <a:pPr marL="342900" marR="0" lvl="0" indent="-342900">
              <a:spcBef>
                <a:spcPts val="0"/>
              </a:spcBef>
              <a:spcAft>
                <a:spcPts val="0"/>
              </a:spcAft>
              <a:buFont typeface="Symbol" panose="05050102010706020507" pitchFamily="18" charset="2"/>
              <a:buChar char=""/>
            </a:pPr>
            <a:r>
              <a:rPr lang="en-US" sz="2800" dirty="0">
                <a:latin typeface="Calibri" panose="020F0502020204030204" pitchFamily="34" charset="0"/>
                <a:cs typeface="Calibri" panose="020F0502020204030204" pitchFamily="34" charset="0"/>
              </a:rPr>
              <a:t>Indoor turf, playground, hockey, soccer, walking track/adventure course</a:t>
            </a:r>
          </a:p>
          <a:p>
            <a:pPr marL="342900" marR="0" lvl="0" indent="-342900">
              <a:spcBef>
                <a:spcPts val="0"/>
              </a:spcBef>
              <a:spcAft>
                <a:spcPts val="0"/>
              </a:spcAft>
              <a:buFont typeface="Symbol" panose="05050102010706020507" pitchFamily="18" charset="2"/>
              <a:buChar char=""/>
            </a:pPr>
            <a:r>
              <a:rPr lang="en-US" sz="2800" dirty="0">
                <a:latin typeface="Calibri" panose="020F0502020204030204" pitchFamily="34" charset="0"/>
                <a:cs typeface="Calibri" panose="020F0502020204030204" pitchFamily="34" charset="0"/>
              </a:rPr>
              <a:t>Large multi-purpose space - for recreation, trade shows, conferences, events, concerts, etc.</a:t>
            </a:r>
          </a:p>
          <a:p>
            <a:pPr marL="342900" marR="0" lvl="0" indent="-342900">
              <a:spcBef>
                <a:spcPts val="0"/>
              </a:spcBef>
              <a:spcAft>
                <a:spcPts val="0"/>
              </a:spcAft>
              <a:buFont typeface="Symbol" panose="05050102010706020507" pitchFamily="18" charset="2"/>
              <a:buChar char=""/>
            </a:pPr>
            <a:r>
              <a:rPr lang="en-US" sz="2800" dirty="0">
                <a:latin typeface="Calibri" panose="020F0502020204030204" pitchFamily="34" charset="0"/>
                <a:cs typeface="Calibri" panose="020F0502020204030204" pitchFamily="34" charset="0"/>
              </a:rPr>
              <a:t>Lower fees and increase value to community</a:t>
            </a:r>
          </a:p>
          <a:p>
            <a:pPr marL="342900" marR="0" lvl="0" indent="-342900">
              <a:spcBef>
                <a:spcPts val="0"/>
              </a:spcBef>
              <a:spcAft>
                <a:spcPts val="0"/>
              </a:spcAft>
              <a:buFont typeface="Symbol" panose="05050102010706020507" pitchFamily="18" charset="2"/>
              <a:buChar char=""/>
            </a:pPr>
            <a:r>
              <a:rPr lang="en-US" sz="2800" dirty="0">
                <a:latin typeface="Calibri" panose="020F0502020204030204" pitchFamily="34" charset="0"/>
                <a:cs typeface="Calibri" panose="020F0502020204030204" pitchFamily="34" charset="0"/>
              </a:rPr>
              <a:t>Fiscal/Cost Recovery</a:t>
            </a:r>
          </a:p>
          <a:p>
            <a:pPr marL="342900" marR="0" lvl="0" indent="-342900">
              <a:spcBef>
                <a:spcPts val="0"/>
              </a:spcBef>
              <a:spcAft>
                <a:spcPts val="0"/>
              </a:spcAft>
              <a:buFont typeface="Symbol" panose="05050102010706020507" pitchFamily="18" charset="2"/>
              <a:buChar char=""/>
            </a:pPr>
            <a:r>
              <a:rPr lang="en-US" sz="2800" dirty="0">
                <a:latin typeface="Calibri" panose="020F0502020204030204" pitchFamily="34" charset="0"/>
                <a:cs typeface="Calibri" panose="020F0502020204030204" pitchFamily="34" charset="0"/>
              </a:rPr>
              <a:t>Operated by FNSB versus private management company</a:t>
            </a:r>
          </a:p>
          <a:p>
            <a:pPr marL="342900" marR="0" lvl="0" indent="-342900">
              <a:spcBef>
                <a:spcPts val="0"/>
              </a:spcBef>
              <a:spcAft>
                <a:spcPts val="0"/>
              </a:spcAft>
              <a:buFont typeface="Symbol" panose="05050102010706020507" pitchFamily="18" charset="2"/>
              <a:buChar char=""/>
            </a:pPr>
            <a:endParaRPr lang="en-US" sz="3200" dirty="0">
              <a:effectLst/>
              <a:latin typeface="+mn-l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endParaRPr lang="en-US" sz="3200" dirty="0">
              <a:effectLst/>
              <a:latin typeface="+mn-lt"/>
              <a:ea typeface="Times New Roman" panose="02020603050405020304" pitchFamily="18" charset="0"/>
            </a:endParaRPr>
          </a:p>
        </p:txBody>
      </p:sp>
    </p:spTree>
    <p:extLst>
      <p:ext uri="{BB962C8B-B14F-4D97-AF65-F5344CB8AC3E}">
        <p14:creationId xmlns:p14="http://schemas.microsoft.com/office/powerpoint/2010/main" val="29448366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12192000" cy="384048"/>
          </a:xfrm>
          <a:prstGeom prst="rect">
            <a:avLst/>
          </a:prstGeom>
          <a:solidFill>
            <a:srgbClr val="0070C0"/>
          </a:solidFill>
        </p:spPr>
        <p:style>
          <a:lnRef idx="2">
            <a:schemeClr val="accent3">
              <a:shade val="50000"/>
            </a:schemeClr>
          </a:lnRef>
          <a:fillRef idx="1">
            <a:schemeClr val="accent3"/>
          </a:fillRef>
          <a:effectRef idx="0">
            <a:schemeClr val="accent3"/>
          </a:effectRef>
          <a:fontRef idx="minor">
            <a:schemeClr val="lt1"/>
          </a:fontRef>
        </p:style>
        <p:txBody>
          <a:bodyPr lIns="91429" tIns="45714" rIns="91429" bIns="45714" anchor="ctr"/>
          <a:lstStyle/>
          <a:p>
            <a:pPr algn="ctr" defTabSz="912813" eaLnBrk="0" hangingPunct="0"/>
            <a:endParaRPr lang="en-US" sz="3200" b="1" dirty="0">
              <a:solidFill>
                <a:schemeClr val="bg1"/>
              </a:solidFill>
              <a:latin typeface="+mj-lt"/>
            </a:endParaRPr>
          </a:p>
        </p:txBody>
      </p:sp>
      <p:sp>
        <p:nvSpPr>
          <p:cNvPr id="4" name="TextBox 3"/>
          <p:cNvSpPr txBox="1"/>
          <p:nvPr/>
        </p:nvSpPr>
        <p:spPr>
          <a:xfrm>
            <a:off x="692404" y="384048"/>
            <a:ext cx="11105896" cy="1938992"/>
          </a:xfrm>
          <a:prstGeom prst="rect">
            <a:avLst/>
          </a:prstGeom>
          <a:noFill/>
        </p:spPr>
        <p:txBody>
          <a:bodyPr wrap="square" rtlCol="0">
            <a:spAutoFit/>
          </a:bodyPr>
          <a:lstStyle/>
          <a:p>
            <a:r>
              <a:rPr lang="en-US" sz="6000" dirty="0"/>
              <a:t>Other comments, suggestions, feedback?</a:t>
            </a:r>
          </a:p>
        </p:txBody>
      </p:sp>
    </p:spTree>
    <p:extLst>
      <p:ext uri="{BB962C8B-B14F-4D97-AF65-F5344CB8AC3E}">
        <p14:creationId xmlns:p14="http://schemas.microsoft.com/office/powerpoint/2010/main" val="21100307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12192000" cy="384048"/>
          </a:xfrm>
          <a:prstGeom prst="rect">
            <a:avLst/>
          </a:prstGeom>
          <a:solidFill>
            <a:srgbClr val="0070C0"/>
          </a:solidFill>
        </p:spPr>
        <p:style>
          <a:lnRef idx="2">
            <a:schemeClr val="accent3">
              <a:shade val="50000"/>
            </a:schemeClr>
          </a:lnRef>
          <a:fillRef idx="1">
            <a:schemeClr val="accent3"/>
          </a:fillRef>
          <a:effectRef idx="0">
            <a:schemeClr val="accent3"/>
          </a:effectRef>
          <a:fontRef idx="minor">
            <a:schemeClr val="lt1"/>
          </a:fontRef>
        </p:style>
        <p:txBody>
          <a:bodyPr lIns="91429" tIns="45714" rIns="91429" bIns="45714" anchor="ctr"/>
          <a:lstStyle/>
          <a:p>
            <a:pPr algn="ctr" defTabSz="912813" eaLnBrk="0" hangingPunct="0"/>
            <a:r>
              <a:rPr lang="en-US" sz="3200" b="1" dirty="0">
                <a:solidFill>
                  <a:schemeClr val="bg1"/>
                </a:solidFill>
                <a:latin typeface="+mj-lt"/>
              </a:rPr>
              <a:t>Next Steps</a:t>
            </a:r>
          </a:p>
        </p:txBody>
      </p:sp>
      <p:pic>
        <p:nvPicPr>
          <p:cNvPr id="3" name="Picture 2">
            <a:extLst>
              <a:ext uri="{FF2B5EF4-FFF2-40B4-BE49-F238E27FC236}">
                <a16:creationId xmlns:a16="http://schemas.microsoft.com/office/drawing/2014/main" id="{2B3D1F7C-4AC9-453A-94FC-8CCFDAEF5F81}"/>
              </a:ext>
            </a:extLst>
          </p:cNvPr>
          <p:cNvPicPr>
            <a:picLocks noChangeAspect="1"/>
          </p:cNvPicPr>
          <p:nvPr/>
        </p:nvPicPr>
        <p:blipFill>
          <a:blip r:embed="rId3"/>
          <a:stretch>
            <a:fillRect/>
          </a:stretch>
        </p:blipFill>
        <p:spPr>
          <a:xfrm>
            <a:off x="5808894" y="426430"/>
            <a:ext cx="5867399" cy="6310963"/>
          </a:xfrm>
          <a:prstGeom prst="rect">
            <a:avLst/>
          </a:prstGeom>
        </p:spPr>
      </p:pic>
      <p:sp>
        <p:nvSpPr>
          <p:cNvPr id="11" name="Oval 10">
            <a:extLst>
              <a:ext uri="{FF2B5EF4-FFF2-40B4-BE49-F238E27FC236}">
                <a16:creationId xmlns:a16="http://schemas.microsoft.com/office/drawing/2014/main" id="{6F1431A1-25C4-4004-8DB7-540CF4495976}"/>
              </a:ext>
            </a:extLst>
          </p:cNvPr>
          <p:cNvSpPr/>
          <p:nvPr/>
        </p:nvSpPr>
        <p:spPr>
          <a:xfrm>
            <a:off x="5415416" y="4179263"/>
            <a:ext cx="4861492" cy="7365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0FE3AD60-F46E-4349-BED5-88461ADBAF0F}"/>
              </a:ext>
            </a:extLst>
          </p:cNvPr>
          <p:cNvSpPr/>
          <p:nvPr/>
        </p:nvSpPr>
        <p:spPr>
          <a:xfrm>
            <a:off x="5415416" y="3581911"/>
            <a:ext cx="4861492" cy="5549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55BC8B2E-D25B-4DBD-91F7-DEE0088752C6}"/>
              </a:ext>
            </a:extLst>
          </p:cNvPr>
          <p:cNvSpPr txBox="1"/>
          <p:nvPr/>
        </p:nvSpPr>
        <p:spPr>
          <a:xfrm>
            <a:off x="645886" y="4742886"/>
            <a:ext cx="3853543" cy="1421928"/>
          </a:xfrm>
          <a:prstGeom prst="rect">
            <a:avLst/>
          </a:prstGeom>
          <a:noFill/>
        </p:spPr>
        <p:txBody>
          <a:bodyPr wrap="square">
            <a:spAutoFit/>
          </a:bodyPr>
          <a:lstStyle/>
          <a:p>
            <a:pPr marL="0" lvl="0" indent="0" algn="l" defTabSz="1066800">
              <a:lnSpc>
                <a:spcPct val="90000"/>
              </a:lnSpc>
              <a:spcBef>
                <a:spcPct val="0"/>
              </a:spcBef>
              <a:spcAft>
                <a:spcPct val="35000"/>
              </a:spcAft>
              <a:buNone/>
            </a:pPr>
            <a:r>
              <a:rPr kumimoji="0" lang="en-US" sz="3200" b="0" i="0" u="none" strike="noStrike" kern="1200" cap="none" spc="0" normalizeH="0" baseline="0" dirty="0">
                <a:ln>
                  <a:noFill/>
                </a:ln>
                <a:effectLst/>
                <a:uLnTx/>
                <a:uFillTx/>
                <a:latin typeface="Calibri"/>
                <a:ea typeface="+mn-ea"/>
                <a:cs typeface="+mn-cs"/>
              </a:rPr>
              <a:t>November 17, 2020 Final Report Webinar Presentation</a:t>
            </a:r>
          </a:p>
        </p:txBody>
      </p:sp>
    </p:spTree>
    <p:extLst>
      <p:ext uri="{BB962C8B-B14F-4D97-AF65-F5344CB8AC3E}">
        <p14:creationId xmlns:p14="http://schemas.microsoft.com/office/powerpoint/2010/main" val="3642235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1040"/>
          <p:cNvSpPr>
            <a:spLocks noChangeArrowheads="1"/>
          </p:cNvSpPr>
          <p:nvPr/>
        </p:nvSpPr>
        <p:spPr bwMode="auto">
          <a:xfrm>
            <a:off x="0" y="32968"/>
            <a:ext cx="12192000" cy="838200"/>
          </a:xfrm>
          <a:prstGeom prst="rect">
            <a:avLst/>
          </a:prstGeom>
          <a:solidFill>
            <a:srgbClr val="0070C0"/>
          </a:solidFill>
        </p:spPr>
        <p:style>
          <a:lnRef idx="2">
            <a:schemeClr val="accent3">
              <a:shade val="50000"/>
            </a:schemeClr>
          </a:lnRef>
          <a:fillRef idx="1">
            <a:schemeClr val="accent3"/>
          </a:fillRef>
          <a:effectRef idx="0">
            <a:schemeClr val="accent3"/>
          </a:effectRef>
          <a:fontRef idx="minor">
            <a:schemeClr val="lt1"/>
          </a:fontRef>
        </p:style>
        <p:txBody>
          <a:bodyPr lIns="91429" tIns="45714" rIns="91429" bIns="45714" anchor="ctr"/>
          <a:lstStyle/>
          <a:p>
            <a:pPr algn="ctr" defTabSz="912813" eaLnBrk="0" hangingPunct="0"/>
            <a:r>
              <a:rPr lang="en-US" altLang="en-US" sz="3200" b="1" dirty="0">
                <a:solidFill>
                  <a:schemeClr val="bg1"/>
                </a:solidFill>
                <a:latin typeface="+mj-lt"/>
              </a:rPr>
              <a:t>Your Team</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81780" y="3044079"/>
            <a:ext cx="3559895" cy="1521323"/>
          </a:xfrm>
          <a:prstGeom prst="rect">
            <a:avLst/>
          </a:prstGeom>
        </p:spPr>
      </p:pic>
      <p:sp>
        <p:nvSpPr>
          <p:cNvPr id="10250" name="Rectangle 10249">
            <a:extLst>
              <a:ext uri="{FF2B5EF4-FFF2-40B4-BE49-F238E27FC236}">
                <a16:creationId xmlns:a16="http://schemas.microsoft.com/office/drawing/2014/main" id="{BCB33ABD-B691-4072-A0F2-2A4544871518}"/>
              </a:ext>
            </a:extLst>
          </p:cNvPr>
          <p:cNvSpPr/>
          <p:nvPr/>
        </p:nvSpPr>
        <p:spPr>
          <a:xfrm>
            <a:off x="3048000" y="3136613"/>
            <a:ext cx="6096000" cy="584775"/>
          </a:xfrm>
          <a:prstGeom prst="rect">
            <a:avLst/>
          </a:prstGeom>
        </p:spPr>
        <p:txBody>
          <a:bodyPr>
            <a:spAutoFit/>
          </a:bodyPr>
          <a:lstStyle/>
          <a:p>
            <a:endParaRPr lang="en-US" sz="800" dirty="0">
              <a:latin typeface="Times New Roman" panose="02020603050405020304" pitchFamily="18" charset="0"/>
            </a:endParaRPr>
          </a:p>
          <a:p>
            <a:endParaRPr lang="en-US" sz="2400" dirty="0">
              <a:latin typeface="Times New Roman" panose="02020603050405020304" pitchFamily="18" charset="0"/>
            </a:endParaRPr>
          </a:p>
        </p:txBody>
      </p:sp>
      <p:sp>
        <p:nvSpPr>
          <p:cNvPr id="4" name="Rectangle 3">
            <a:extLst>
              <a:ext uri="{FF2B5EF4-FFF2-40B4-BE49-F238E27FC236}">
                <a16:creationId xmlns:a16="http://schemas.microsoft.com/office/drawing/2014/main" id="{2E23A9BF-1A52-4F0D-8622-5A4F5DE07D3B}"/>
              </a:ext>
            </a:extLst>
          </p:cNvPr>
          <p:cNvSpPr/>
          <p:nvPr/>
        </p:nvSpPr>
        <p:spPr>
          <a:xfrm>
            <a:off x="3048000" y="2967335"/>
            <a:ext cx="6096000" cy="923330"/>
          </a:xfrm>
          <a:prstGeom prst="rect">
            <a:avLst/>
          </a:prstGeom>
        </p:spPr>
        <p:txBody>
          <a:bodyPr>
            <a:spAutoFit/>
          </a:bodyPr>
          <a:lstStyle/>
          <a:p>
            <a:endParaRPr lang="en-US" dirty="0">
              <a:latin typeface="Times New Roman" panose="02020603050405020304" pitchFamily="18" charset="0"/>
            </a:endParaRPr>
          </a:p>
          <a:p>
            <a:endParaRPr lang="en-US" dirty="0">
              <a:latin typeface="Times New Roman" panose="02020603050405020304" pitchFamily="18" charset="0"/>
            </a:endParaRPr>
          </a:p>
          <a:p>
            <a:r>
              <a:rPr lang="en-US" dirty="0">
                <a:latin typeface="Times New Roman" panose="02020603050405020304" pitchFamily="18" charset="0"/>
              </a:rPr>
              <a:t> </a:t>
            </a:r>
          </a:p>
        </p:txBody>
      </p:sp>
      <p:pic>
        <p:nvPicPr>
          <p:cNvPr id="5" name="Picture 4">
            <a:extLst>
              <a:ext uri="{FF2B5EF4-FFF2-40B4-BE49-F238E27FC236}">
                <a16:creationId xmlns:a16="http://schemas.microsoft.com/office/drawing/2014/main" id="{A74B79B0-B8C7-4ECD-8993-D28492F93B3C}"/>
              </a:ext>
            </a:extLst>
          </p:cNvPr>
          <p:cNvPicPr>
            <a:picLocks noChangeAspect="1"/>
          </p:cNvPicPr>
          <p:nvPr/>
        </p:nvPicPr>
        <p:blipFill>
          <a:blip r:embed="rId4"/>
          <a:stretch>
            <a:fillRect/>
          </a:stretch>
        </p:blipFill>
        <p:spPr>
          <a:xfrm>
            <a:off x="480490" y="1542471"/>
            <a:ext cx="1259057" cy="1683411"/>
          </a:xfrm>
          <a:prstGeom prst="rect">
            <a:avLst/>
          </a:prstGeom>
        </p:spPr>
      </p:pic>
      <p:sp>
        <p:nvSpPr>
          <p:cNvPr id="8" name="TextBox 7">
            <a:extLst>
              <a:ext uri="{FF2B5EF4-FFF2-40B4-BE49-F238E27FC236}">
                <a16:creationId xmlns:a16="http://schemas.microsoft.com/office/drawing/2014/main" id="{C8EAA272-F425-424A-A42B-D8532F11947D}"/>
              </a:ext>
            </a:extLst>
          </p:cNvPr>
          <p:cNvSpPr txBox="1"/>
          <p:nvPr/>
        </p:nvSpPr>
        <p:spPr>
          <a:xfrm>
            <a:off x="2017145" y="1799668"/>
            <a:ext cx="2127380" cy="1277273"/>
          </a:xfrm>
          <a:prstGeom prst="rect">
            <a:avLst/>
          </a:prstGeom>
          <a:noFill/>
        </p:spPr>
        <p:txBody>
          <a:bodyPr wrap="square" rtlCol="0">
            <a:spAutoFit/>
          </a:bodyPr>
          <a:lstStyle/>
          <a:p>
            <a:pPr algn="ctr">
              <a:spcAft>
                <a:spcPts val="600"/>
              </a:spcAft>
              <a:defRPr/>
            </a:pPr>
            <a:r>
              <a:rPr lang="en-US" altLang="en-US" dirty="0">
                <a:latin typeface="Candara" panose="020E0502030303020204" pitchFamily="34" charset="0"/>
              </a:rPr>
              <a:t>Pat O’Toole, Principal</a:t>
            </a:r>
          </a:p>
          <a:p>
            <a:pPr algn="ctr">
              <a:spcAft>
                <a:spcPts val="600"/>
              </a:spcAft>
              <a:defRPr/>
            </a:pPr>
            <a:r>
              <a:rPr lang="en-US" altLang="en-US" dirty="0">
                <a:latin typeface="Candara" panose="020E0502030303020204" pitchFamily="34" charset="0"/>
              </a:rPr>
              <a:t>Principal in Charge GreenPlay, LLC</a:t>
            </a:r>
          </a:p>
        </p:txBody>
      </p:sp>
      <p:sp>
        <p:nvSpPr>
          <p:cNvPr id="14" name="TextBox 13">
            <a:extLst>
              <a:ext uri="{FF2B5EF4-FFF2-40B4-BE49-F238E27FC236}">
                <a16:creationId xmlns:a16="http://schemas.microsoft.com/office/drawing/2014/main" id="{9D815E72-6E91-4EEF-9ECF-CA4F24D11071}"/>
              </a:ext>
            </a:extLst>
          </p:cNvPr>
          <p:cNvSpPr txBox="1"/>
          <p:nvPr/>
        </p:nvSpPr>
        <p:spPr>
          <a:xfrm>
            <a:off x="2031921" y="3898126"/>
            <a:ext cx="2127380" cy="1000274"/>
          </a:xfrm>
          <a:prstGeom prst="rect">
            <a:avLst/>
          </a:prstGeom>
          <a:noFill/>
        </p:spPr>
        <p:txBody>
          <a:bodyPr wrap="square" rtlCol="0">
            <a:spAutoFit/>
          </a:bodyPr>
          <a:lstStyle/>
          <a:p>
            <a:pPr algn="ctr">
              <a:spcAft>
                <a:spcPts val="600"/>
              </a:spcAft>
              <a:defRPr/>
            </a:pPr>
            <a:r>
              <a:rPr lang="en-US" altLang="en-US" dirty="0">
                <a:latin typeface="Candara" panose="020E0502030303020204" pitchFamily="34" charset="0"/>
              </a:rPr>
              <a:t>Tom Diehl, Principal</a:t>
            </a:r>
          </a:p>
          <a:p>
            <a:pPr algn="ctr">
              <a:spcAft>
                <a:spcPts val="600"/>
              </a:spcAft>
              <a:defRPr/>
            </a:pPr>
            <a:r>
              <a:rPr lang="en-US" altLang="en-US" dirty="0">
                <a:latin typeface="Candara" panose="020E0502030303020204" pitchFamily="34" charset="0"/>
              </a:rPr>
              <a:t>Project Manager, GreenPlay, LLC</a:t>
            </a:r>
          </a:p>
        </p:txBody>
      </p:sp>
      <p:pic>
        <p:nvPicPr>
          <p:cNvPr id="9" name="Picture 8">
            <a:extLst>
              <a:ext uri="{FF2B5EF4-FFF2-40B4-BE49-F238E27FC236}">
                <a16:creationId xmlns:a16="http://schemas.microsoft.com/office/drawing/2014/main" id="{923488DD-0790-45C8-B1CE-70F5CFD3D845}"/>
              </a:ext>
            </a:extLst>
          </p:cNvPr>
          <p:cNvPicPr>
            <a:picLocks noChangeAspect="1"/>
          </p:cNvPicPr>
          <p:nvPr/>
        </p:nvPicPr>
        <p:blipFill>
          <a:blip r:embed="rId5"/>
          <a:stretch>
            <a:fillRect/>
          </a:stretch>
        </p:blipFill>
        <p:spPr>
          <a:xfrm>
            <a:off x="4862253" y="2399438"/>
            <a:ext cx="2639797" cy="2639797"/>
          </a:xfrm>
          <a:prstGeom prst="rect">
            <a:avLst/>
          </a:prstGeom>
        </p:spPr>
      </p:pic>
      <p:pic>
        <p:nvPicPr>
          <p:cNvPr id="10" name="Picture 9">
            <a:extLst>
              <a:ext uri="{FF2B5EF4-FFF2-40B4-BE49-F238E27FC236}">
                <a16:creationId xmlns:a16="http://schemas.microsoft.com/office/drawing/2014/main" id="{91D74F65-13CC-48FA-81F5-13C743F179D4}"/>
              </a:ext>
            </a:extLst>
          </p:cNvPr>
          <p:cNvPicPr>
            <a:picLocks noChangeAspect="1"/>
          </p:cNvPicPr>
          <p:nvPr/>
        </p:nvPicPr>
        <p:blipFill>
          <a:blip r:embed="rId6"/>
          <a:stretch>
            <a:fillRect/>
          </a:stretch>
        </p:blipFill>
        <p:spPr>
          <a:xfrm>
            <a:off x="415391" y="3555183"/>
            <a:ext cx="1226705" cy="1686161"/>
          </a:xfrm>
          <a:prstGeom prst="rect">
            <a:avLst/>
          </a:prstGeom>
        </p:spPr>
      </p:pic>
    </p:spTree>
    <p:extLst>
      <p:ext uri="{BB962C8B-B14F-4D97-AF65-F5344CB8AC3E}">
        <p14:creationId xmlns:p14="http://schemas.microsoft.com/office/powerpoint/2010/main" val="9900319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ChangeArrowheads="1"/>
          </p:cNvSpPr>
          <p:nvPr/>
        </p:nvSpPr>
        <p:spPr bwMode="auto">
          <a:xfrm>
            <a:off x="4953000" y="2616201"/>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912813"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1363" indent="-285750" defTabSz="912813"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1413" indent="-228600" defTabSz="912813"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598613" indent="-228600" defTabSz="912813"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5813" indent="-228600" defTabSz="912813"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3013"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0213"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7413"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4613"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2000" b="1" dirty="0">
              <a:solidFill>
                <a:srgbClr val="00984C"/>
              </a:solidFill>
              <a:latin typeface="Times New Roman" panose="02020603050405020304" pitchFamily="18" charset="0"/>
            </a:endParaRPr>
          </a:p>
        </p:txBody>
      </p:sp>
      <p:sp>
        <p:nvSpPr>
          <p:cNvPr id="56324" name="Rectangle 4"/>
          <p:cNvSpPr>
            <a:spLocks noChangeArrowheads="1"/>
          </p:cNvSpPr>
          <p:nvPr/>
        </p:nvSpPr>
        <p:spPr bwMode="auto">
          <a:xfrm>
            <a:off x="2466975" y="1617663"/>
            <a:ext cx="7258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912813"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1363" indent="-285750" defTabSz="912813"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1413" indent="-228600" defTabSz="912813"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598613" indent="-228600" defTabSz="912813"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5813" indent="-228600" defTabSz="912813"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3013"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0213"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7413"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4613"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2400" b="1" dirty="0">
              <a:solidFill>
                <a:srgbClr val="000066"/>
              </a:solidFill>
              <a:latin typeface="Book Antiqua" panose="02040602050305030304" pitchFamily="18" charset="0"/>
            </a:endParaRPr>
          </a:p>
        </p:txBody>
      </p:sp>
      <p:sp>
        <p:nvSpPr>
          <p:cNvPr id="56325" name="Rectangle 5"/>
          <p:cNvSpPr>
            <a:spLocks noChangeArrowheads="1"/>
          </p:cNvSpPr>
          <p:nvPr/>
        </p:nvSpPr>
        <p:spPr bwMode="auto">
          <a:xfrm>
            <a:off x="0" y="-1"/>
            <a:ext cx="12191999" cy="907058"/>
          </a:xfrm>
          <a:prstGeom prst="rect">
            <a:avLst/>
          </a:prstGeom>
          <a:solidFill>
            <a:srgbClr val="0070C0"/>
          </a:solidFill>
        </p:spPr>
        <p:style>
          <a:lnRef idx="2">
            <a:schemeClr val="accent3">
              <a:shade val="50000"/>
            </a:schemeClr>
          </a:lnRef>
          <a:fillRef idx="1">
            <a:schemeClr val="accent3"/>
          </a:fillRef>
          <a:effectRef idx="0">
            <a:schemeClr val="accent3"/>
          </a:effectRef>
          <a:fontRef idx="minor">
            <a:schemeClr val="lt1"/>
          </a:fontRef>
        </p:style>
        <p:txBody>
          <a:bodyPr lIns="91429" tIns="45714" rIns="91429" bIns="45714" anchor="ctr"/>
          <a:lstStyle/>
          <a:p>
            <a:pPr algn="ctr" defTabSz="912813" eaLnBrk="0" hangingPunct="0"/>
            <a:r>
              <a:rPr lang="en-US" altLang="en-US" sz="3200" b="1" dirty="0">
                <a:solidFill>
                  <a:schemeClr val="bg1"/>
                </a:solidFill>
                <a:latin typeface="+mj-lt"/>
              </a:rPr>
              <a:t>Thank You For Your Time &amp; Consideration!</a:t>
            </a:r>
          </a:p>
        </p:txBody>
      </p:sp>
      <p:sp>
        <p:nvSpPr>
          <p:cNvPr id="16" name="Rectangle 2"/>
          <p:cNvSpPr>
            <a:spLocks noChangeArrowheads="1"/>
          </p:cNvSpPr>
          <p:nvPr/>
        </p:nvSpPr>
        <p:spPr bwMode="auto">
          <a:xfrm>
            <a:off x="3735548" y="1660193"/>
            <a:ext cx="4989351" cy="416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2" tIns="45716" rIns="91432" bIns="45716" anchor="ctr"/>
          <a:lstStyle>
            <a:lvl1pPr defTabSz="912813">
              <a:lnSpc>
                <a:spcPct val="90000"/>
              </a:lnSpc>
              <a:spcBef>
                <a:spcPts val="1000"/>
              </a:spcBef>
              <a:buClr>
                <a:schemeClr val="tx1"/>
              </a:buClr>
              <a:buSzPct val="80000"/>
              <a:buFont typeface="Corbel" panose="020B0503020204020204" pitchFamily="34" charset="0"/>
              <a:buChar char="•"/>
              <a:defRPr sz="2000">
                <a:solidFill>
                  <a:schemeClr val="tx1"/>
                </a:solidFill>
                <a:latin typeface="Corbel" panose="020B0503020204020204" pitchFamily="34" charset="0"/>
              </a:defRPr>
            </a:lvl1pPr>
            <a:lvl2pPr marL="741363" indent="-285750" defTabSz="912813">
              <a:lnSpc>
                <a:spcPct val="90000"/>
              </a:lnSpc>
              <a:spcBef>
                <a:spcPts val="150"/>
              </a:spcBef>
              <a:spcAft>
                <a:spcPts val="300"/>
              </a:spcAft>
              <a:buClr>
                <a:schemeClr val="tx1"/>
              </a:buClr>
              <a:buSzPct val="80000"/>
              <a:buFont typeface="Corbel" panose="020B0503020204020204" pitchFamily="34" charset="0"/>
              <a:buChar char="•"/>
              <a:defRPr>
                <a:solidFill>
                  <a:schemeClr val="tx1"/>
                </a:solidFill>
                <a:latin typeface="Corbel" panose="020B0503020204020204" pitchFamily="34" charset="0"/>
              </a:defRPr>
            </a:lvl2pPr>
            <a:lvl3pPr marL="1141413" indent="-228600" defTabSz="912813">
              <a:lnSpc>
                <a:spcPct val="90000"/>
              </a:lnSpc>
              <a:spcBef>
                <a:spcPts val="150"/>
              </a:spcBef>
              <a:spcAft>
                <a:spcPts val="300"/>
              </a:spcAft>
              <a:buClr>
                <a:schemeClr val="tx1"/>
              </a:buClr>
              <a:buSzPct val="80000"/>
              <a:buFont typeface="Corbel" panose="020B0503020204020204" pitchFamily="34" charset="0"/>
              <a:buChar char="•"/>
              <a:defRPr sz="1600">
                <a:solidFill>
                  <a:schemeClr val="tx1"/>
                </a:solidFill>
                <a:latin typeface="Corbel" panose="020B0503020204020204" pitchFamily="34" charset="0"/>
              </a:defRPr>
            </a:lvl3pPr>
            <a:lvl4pPr marL="1598613" indent="-228600" defTabSz="912813">
              <a:lnSpc>
                <a:spcPct val="90000"/>
              </a:lnSpc>
              <a:spcBef>
                <a:spcPts val="150"/>
              </a:spcBef>
              <a:spcAft>
                <a:spcPts val="300"/>
              </a:spcAft>
              <a:buClr>
                <a:schemeClr val="tx1"/>
              </a:buClr>
              <a:buSzPct val="80000"/>
              <a:buFont typeface="Corbel" panose="020B0503020204020204" pitchFamily="34" charset="0"/>
              <a:buChar char="•"/>
              <a:defRPr sz="1400">
                <a:solidFill>
                  <a:schemeClr val="tx1"/>
                </a:solidFill>
                <a:latin typeface="Corbel" panose="020B0503020204020204" pitchFamily="34" charset="0"/>
              </a:defRPr>
            </a:lvl4pPr>
            <a:lvl5pPr marL="2055813" indent="-228600" defTabSz="912813">
              <a:lnSpc>
                <a:spcPct val="90000"/>
              </a:lnSpc>
              <a:spcBef>
                <a:spcPts val="150"/>
              </a:spcBef>
              <a:spcAft>
                <a:spcPts val="300"/>
              </a:spcAft>
              <a:buClr>
                <a:schemeClr val="tx1"/>
              </a:buClr>
              <a:buSzPct val="80000"/>
              <a:buFont typeface="Corbel" panose="020B0503020204020204" pitchFamily="34" charset="0"/>
              <a:buChar char="•"/>
              <a:defRPr sz="1400">
                <a:solidFill>
                  <a:schemeClr val="tx1"/>
                </a:solidFill>
                <a:latin typeface="Corbel" panose="020B0503020204020204" pitchFamily="34" charset="0"/>
              </a:defRPr>
            </a:lvl5pPr>
            <a:lvl6pPr marL="2513013" indent="-228600" defTabSz="912813" eaLnBrk="0" fontAlgn="base" hangingPunct="0">
              <a:lnSpc>
                <a:spcPct val="90000"/>
              </a:lnSpc>
              <a:spcBef>
                <a:spcPts val="150"/>
              </a:spcBef>
              <a:spcAft>
                <a:spcPts val="300"/>
              </a:spcAft>
              <a:buClr>
                <a:schemeClr val="tx1"/>
              </a:buClr>
              <a:buSzPct val="80000"/>
              <a:buFont typeface="Corbel" panose="020B0503020204020204" pitchFamily="34" charset="0"/>
              <a:buChar char="•"/>
              <a:defRPr sz="1400">
                <a:solidFill>
                  <a:schemeClr val="tx1"/>
                </a:solidFill>
                <a:latin typeface="Corbel" panose="020B0503020204020204" pitchFamily="34" charset="0"/>
              </a:defRPr>
            </a:lvl6pPr>
            <a:lvl7pPr marL="2970213" indent="-228600" defTabSz="912813" eaLnBrk="0" fontAlgn="base" hangingPunct="0">
              <a:lnSpc>
                <a:spcPct val="90000"/>
              </a:lnSpc>
              <a:spcBef>
                <a:spcPts val="150"/>
              </a:spcBef>
              <a:spcAft>
                <a:spcPts val="300"/>
              </a:spcAft>
              <a:buClr>
                <a:schemeClr val="tx1"/>
              </a:buClr>
              <a:buSzPct val="80000"/>
              <a:buFont typeface="Corbel" panose="020B0503020204020204" pitchFamily="34" charset="0"/>
              <a:buChar char="•"/>
              <a:defRPr sz="1400">
                <a:solidFill>
                  <a:schemeClr val="tx1"/>
                </a:solidFill>
                <a:latin typeface="Corbel" panose="020B0503020204020204" pitchFamily="34" charset="0"/>
              </a:defRPr>
            </a:lvl7pPr>
            <a:lvl8pPr marL="3427413" indent="-228600" defTabSz="912813" eaLnBrk="0" fontAlgn="base" hangingPunct="0">
              <a:lnSpc>
                <a:spcPct val="90000"/>
              </a:lnSpc>
              <a:spcBef>
                <a:spcPts val="150"/>
              </a:spcBef>
              <a:spcAft>
                <a:spcPts val="300"/>
              </a:spcAft>
              <a:buClr>
                <a:schemeClr val="tx1"/>
              </a:buClr>
              <a:buSzPct val="80000"/>
              <a:buFont typeface="Corbel" panose="020B0503020204020204" pitchFamily="34" charset="0"/>
              <a:buChar char="•"/>
              <a:defRPr sz="1400">
                <a:solidFill>
                  <a:schemeClr val="tx1"/>
                </a:solidFill>
                <a:latin typeface="Corbel" panose="020B0503020204020204" pitchFamily="34" charset="0"/>
              </a:defRPr>
            </a:lvl8pPr>
            <a:lvl9pPr marL="3884613" indent="-228600" defTabSz="912813" eaLnBrk="0" fontAlgn="base" hangingPunct="0">
              <a:lnSpc>
                <a:spcPct val="90000"/>
              </a:lnSpc>
              <a:spcBef>
                <a:spcPts val="150"/>
              </a:spcBef>
              <a:spcAft>
                <a:spcPts val="300"/>
              </a:spcAft>
              <a:buClr>
                <a:schemeClr val="tx1"/>
              </a:buClr>
              <a:buSzPct val="80000"/>
              <a:buFont typeface="Corbel" panose="020B0503020204020204" pitchFamily="34" charset="0"/>
              <a:buChar char="•"/>
              <a:defRPr sz="1400">
                <a:solidFill>
                  <a:schemeClr val="tx1"/>
                </a:solidFill>
                <a:latin typeface="Corbel" panose="020B0503020204020204" pitchFamily="34" charset="0"/>
              </a:defRPr>
            </a:lvl9pPr>
          </a:lstStyle>
          <a:p>
            <a:pPr algn="ctr" eaLnBrk="1" hangingPunct="1">
              <a:lnSpc>
                <a:spcPct val="100000"/>
              </a:lnSpc>
              <a:spcBef>
                <a:spcPct val="0"/>
              </a:spcBef>
              <a:buClrTx/>
              <a:buSzTx/>
              <a:buFontTx/>
              <a:buNone/>
              <a:defRPr/>
            </a:pPr>
            <a:endParaRPr lang="en-US" altLang="en-US" dirty="0">
              <a:latin typeface="Candara" panose="020E0502030303020204" pitchFamily="34" charset="0"/>
            </a:endParaRPr>
          </a:p>
          <a:p>
            <a:pPr algn="ctr" eaLnBrk="1" hangingPunct="1">
              <a:lnSpc>
                <a:spcPct val="100000"/>
              </a:lnSpc>
              <a:spcBef>
                <a:spcPct val="0"/>
              </a:spcBef>
              <a:buClrTx/>
              <a:buSzTx/>
              <a:buFontTx/>
              <a:buNone/>
              <a:defRPr/>
            </a:pPr>
            <a:endParaRPr lang="en-US" altLang="en-US" dirty="0">
              <a:latin typeface="Candara" panose="020E0502030303020204" pitchFamily="34" charset="0"/>
            </a:endParaRPr>
          </a:p>
          <a:p>
            <a:pPr algn="ctr" eaLnBrk="1" hangingPunct="1">
              <a:lnSpc>
                <a:spcPct val="100000"/>
              </a:lnSpc>
              <a:spcBef>
                <a:spcPct val="0"/>
              </a:spcBef>
              <a:buClrTx/>
              <a:buSzTx/>
              <a:buFontTx/>
              <a:buNone/>
              <a:defRPr/>
            </a:pPr>
            <a:r>
              <a:rPr lang="en-US" altLang="en-US" dirty="0">
                <a:latin typeface="Candara" panose="020E0502030303020204" pitchFamily="34" charset="0"/>
              </a:rPr>
              <a:t>Pat O’Toole , Principal</a:t>
            </a:r>
          </a:p>
          <a:p>
            <a:pPr algn="ctr" eaLnBrk="1" hangingPunct="1">
              <a:lnSpc>
                <a:spcPct val="100000"/>
              </a:lnSpc>
              <a:spcBef>
                <a:spcPct val="0"/>
              </a:spcBef>
              <a:buClrTx/>
              <a:buSzTx/>
              <a:buFontTx/>
              <a:buNone/>
              <a:defRPr/>
            </a:pPr>
            <a:r>
              <a:rPr lang="en-US" altLang="en-US" dirty="0">
                <a:latin typeface="Candara" panose="020E0502030303020204" pitchFamily="34" charset="0"/>
              </a:rPr>
              <a:t>Principal in Charge</a:t>
            </a:r>
          </a:p>
          <a:p>
            <a:pPr algn="ctr" eaLnBrk="1" hangingPunct="1">
              <a:lnSpc>
                <a:spcPct val="100000"/>
              </a:lnSpc>
              <a:spcBef>
                <a:spcPct val="0"/>
              </a:spcBef>
              <a:buClrTx/>
              <a:buSzTx/>
              <a:buFontTx/>
              <a:buNone/>
              <a:defRPr/>
            </a:pPr>
            <a:r>
              <a:rPr lang="en-US" altLang="en-US" dirty="0">
                <a:latin typeface="Candara" panose="020E0502030303020204" pitchFamily="34" charset="0"/>
              </a:rPr>
              <a:t>Direct:  303-345-1804</a:t>
            </a:r>
          </a:p>
          <a:p>
            <a:pPr algn="ctr" eaLnBrk="1" hangingPunct="1">
              <a:lnSpc>
                <a:spcPct val="100000"/>
              </a:lnSpc>
              <a:spcBef>
                <a:spcPct val="0"/>
              </a:spcBef>
              <a:buClrTx/>
              <a:buSzTx/>
              <a:buFontTx/>
              <a:buNone/>
              <a:defRPr/>
            </a:pPr>
            <a:r>
              <a:rPr lang="en-US" altLang="en-US" dirty="0">
                <a:latin typeface="Candara" panose="020E0502030303020204" pitchFamily="34" charset="0"/>
              </a:rPr>
              <a:t>Pato@greenplayllc.com </a:t>
            </a:r>
            <a:endParaRPr lang="en-US" dirty="0"/>
          </a:p>
          <a:p>
            <a:pPr algn="ctr" eaLnBrk="1" hangingPunct="1">
              <a:lnSpc>
                <a:spcPct val="100000"/>
              </a:lnSpc>
              <a:spcBef>
                <a:spcPct val="0"/>
              </a:spcBef>
              <a:buClrTx/>
              <a:buSzTx/>
              <a:buFontTx/>
              <a:buNone/>
              <a:defRPr/>
            </a:pPr>
            <a:endParaRPr lang="en-US" altLang="en-US" dirty="0">
              <a:latin typeface="Candara" panose="020E0502030303020204" pitchFamily="34" charset="0"/>
            </a:endParaRPr>
          </a:p>
          <a:p>
            <a:pPr algn="ctr" eaLnBrk="1" hangingPunct="1">
              <a:lnSpc>
                <a:spcPct val="100000"/>
              </a:lnSpc>
              <a:spcBef>
                <a:spcPct val="0"/>
              </a:spcBef>
              <a:buClrTx/>
              <a:buSzTx/>
              <a:buFontTx/>
              <a:buNone/>
              <a:defRPr/>
            </a:pPr>
            <a:endParaRPr lang="en-US" altLang="en-US" dirty="0">
              <a:latin typeface="Candara" panose="020E0502030303020204" pitchFamily="34" charset="0"/>
            </a:endParaRPr>
          </a:p>
          <a:p>
            <a:pPr algn="ctr" eaLnBrk="1" hangingPunct="1">
              <a:lnSpc>
                <a:spcPct val="100000"/>
              </a:lnSpc>
              <a:spcBef>
                <a:spcPct val="0"/>
              </a:spcBef>
              <a:buClrTx/>
              <a:buSzTx/>
              <a:buFontTx/>
              <a:buNone/>
              <a:defRPr/>
            </a:pPr>
            <a:r>
              <a:rPr lang="en-US" altLang="en-US" dirty="0">
                <a:latin typeface="Candara" panose="020E0502030303020204" pitchFamily="34" charset="0"/>
              </a:rPr>
              <a:t>Tom Diehl, CPRP, Principal</a:t>
            </a:r>
          </a:p>
          <a:p>
            <a:pPr algn="ctr" eaLnBrk="1" hangingPunct="1">
              <a:lnSpc>
                <a:spcPct val="100000"/>
              </a:lnSpc>
              <a:spcBef>
                <a:spcPct val="0"/>
              </a:spcBef>
              <a:buClrTx/>
              <a:buSzTx/>
              <a:buFontTx/>
              <a:buNone/>
              <a:defRPr/>
            </a:pPr>
            <a:r>
              <a:rPr lang="en-US" altLang="en-US" dirty="0">
                <a:latin typeface="Candara" panose="020E0502030303020204" pitchFamily="34" charset="0"/>
              </a:rPr>
              <a:t>Project Manager</a:t>
            </a:r>
          </a:p>
          <a:p>
            <a:pPr algn="ctr" eaLnBrk="1" hangingPunct="1">
              <a:lnSpc>
                <a:spcPct val="100000"/>
              </a:lnSpc>
              <a:spcBef>
                <a:spcPct val="0"/>
              </a:spcBef>
              <a:buClrTx/>
              <a:buSzTx/>
              <a:buFontTx/>
              <a:buNone/>
              <a:defRPr/>
            </a:pPr>
            <a:r>
              <a:rPr lang="en-US" altLang="en-US" dirty="0">
                <a:latin typeface="Candara" panose="020E0502030303020204" pitchFamily="34" charset="0"/>
              </a:rPr>
              <a:t>Direct:  804.833.6994 </a:t>
            </a:r>
          </a:p>
          <a:p>
            <a:pPr algn="ctr" eaLnBrk="1" hangingPunct="1">
              <a:lnSpc>
                <a:spcPct val="100000"/>
              </a:lnSpc>
              <a:spcBef>
                <a:spcPct val="0"/>
              </a:spcBef>
              <a:buClrTx/>
              <a:buSzTx/>
              <a:buFontTx/>
              <a:buNone/>
              <a:defRPr/>
            </a:pPr>
            <a:r>
              <a:rPr lang="en-US" altLang="en-US" dirty="0">
                <a:latin typeface="Candara" panose="020E0502030303020204" pitchFamily="34" charset="0"/>
                <a:hlinkClick r:id="rId3"/>
              </a:rPr>
              <a:t>Tdiehl@greenplayllc.com</a:t>
            </a:r>
            <a:endParaRPr lang="en-US" altLang="en-US" dirty="0">
              <a:latin typeface="Candara" panose="020E0502030303020204" pitchFamily="34" charset="0"/>
            </a:endParaRPr>
          </a:p>
          <a:p>
            <a:pPr algn="ctr" eaLnBrk="1" hangingPunct="1">
              <a:lnSpc>
                <a:spcPct val="100000"/>
              </a:lnSpc>
              <a:spcBef>
                <a:spcPct val="0"/>
              </a:spcBef>
              <a:buClrTx/>
              <a:buSzTx/>
              <a:buFontTx/>
              <a:buNone/>
              <a:defRPr/>
            </a:pPr>
            <a:endParaRPr lang="en-US" altLang="en-US" dirty="0">
              <a:latin typeface="Candara" panose="020E0502030303020204" pitchFamily="34" charset="0"/>
            </a:endParaRPr>
          </a:p>
          <a:p>
            <a:pPr algn="ctr" eaLnBrk="1" hangingPunct="1">
              <a:lnSpc>
                <a:spcPct val="100000"/>
              </a:lnSpc>
              <a:spcBef>
                <a:spcPct val="0"/>
              </a:spcBef>
              <a:buClrTx/>
              <a:buSzTx/>
              <a:buFontTx/>
              <a:buNone/>
              <a:defRPr/>
            </a:pPr>
            <a:r>
              <a:rPr lang="en-US" altLang="en-US" dirty="0">
                <a:latin typeface="Candara" panose="020E0502030303020204" pitchFamily="34" charset="0"/>
              </a:rPr>
              <a:t> </a:t>
            </a:r>
          </a:p>
          <a:p>
            <a:pPr algn="ctr" eaLnBrk="1" hangingPunct="1">
              <a:lnSpc>
                <a:spcPct val="100000"/>
              </a:lnSpc>
              <a:spcBef>
                <a:spcPct val="0"/>
              </a:spcBef>
              <a:buClrTx/>
              <a:buSzTx/>
              <a:buFontTx/>
              <a:buNone/>
              <a:defRPr/>
            </a:pPr>
            <a:r>
              <a:rPr lang="en-US" altLang="en-US" dirty="0">
                <a:latin typeface="Candara" panose="020E0502030303020204" pitchFamily="34" charset="0"/>
              </a:rPr>
              <a:t> </a:t>
            </a:r>
          </a:p>
          <a:p>
            <a:pPr algn="ctr" eaLnBrk="1" hangingPunct="1">
              <a:lnSpc>
                <a:spcPct val="100000"/>
              </a:lnSpc>
              <a:spcBef>
                <a:spcPct val="0"/>
              </a:spcBef>
              <a:buClrTx/>
              <a:buSzTx/>
              <a:buFontTx/>
              <a:buNone/>
              <a:defRPr/>
            </a:pPr>
            <a:endParaRPr lang="en-US" altLang="en-US" dirty="0">
              <a:latin typeface="Candara" panose="020E0502030303020204" pitchFamily="34" charset="0"/>
            </a:endParaRPr>
          </a:p>
          <a:p>
            <a:pPr algn="ctr" eaLnBrk="1" hangingPunct="1">
              <a:lnSpc>
                <a:spcPct val="100000"/>
              </a:lnSpc>
              <a:spcBef>
                <a:spcPct val="0"/>
              </a:spcBef>
              <a:buClrTx/>
              <a:buSzTx/>
              <a:buFontTx/>
              <a:buNone/>
              <a:defRPr/>
            </a:pPr>
            <a:endParaRPr lang="en-US" altLang="en-US" dirty="0">
              <a:latin typeface="Candara" panose="020E0502030303020204" pitchFamily="34" charset="0"/>
            </a:endParaRPr>
          </a:p>
        </p:txBody>
      </p:sp>
      <p:pic>
        <p:nvPicPr>
          <p:cNvPr id="11" name="Picture 10" descr="GP-logo-4.gif"/>
          <p:cNvPicPr>
            <a:picLocks noChangeAspect="1"/>
          </p:cNvPicPr>
          <p:nvPr/>
        </p:nvPicPr>
        <p:blipFill>
          <a:blip r:embed="rId4"/>
          <a:stretch>
            <a:fillRect/>
          </a:stretch>
        </p:blipFill>
        <p:spPr>
          <a:xfrm>
            <a:off x="5354584" y="5340960"/>
            <a:ext cx="2247900" cy="966542"/>
          </a:xfrm>
          <a:prstGeom prst="rect">
            <a:avLst/>
          </a:prstGeom>
        </p:spPr>
      </p:pic>
    </p:spTree>
    <p:extLst>
      <p:ext uri="{BB962C8B-B14F-4D97-AF65-F5344CB8AC3E}">
        <p14:creationId xmlns:p14="http://schemas.microsoft.com/office/powerpoint/2010/main" val="389492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103372"/>
            <a:ext cx="12192000" cy="384048"/>
          </a:xfrm>
          <a:prstGeom prst="rect">
            <a:avLst/>
          </a:prstGeom>
          <a:solidFill>
            <a:srgbClr val="0070C0"/>
          </a:solidFill>
        </p:spPr>
        <p:style>
          <a:lnRef idx="2">
            <a:schemeClr val="accent3">
              <a:shade val="50000"/>
            </a:schemeClr>
          </a:lnRef>
          <a:fillRef idx="1">
            <a:schemeClr val="accent3"/>
          </a:fillRef>
          <a:effectRef idx="0">
            <a:schemeClr val="accent3"/>
          </a:effectRef>
          <a:fontRef idx="minor">
            <a:schemeClr val="lt1"/>
          </a:fontRef>
        </p:style>
        <p:txBody>
          <a:bodyPr lIns="91429" tIns="45714" rIns="91429" bIns="45714" anchor="ctr"/>
          <a:lstStyle/>
          <a:p>
            <a:pPr algn="ctr" defTabSz="912813" eaLnBrk="0" hangingPunct="0"/>
            <a:r>
              <a:rPr lang="en-US" sz="3200" b="1" dirty="0">
                <a:solidFill>
                  <a:schemeClr val="bg1"/>
                </a:solidFill>
                <a:latin typeface="+mj-lt"/>
              </a:rPr>
              <a:t>FNSB Demographics</a:t>
            </a:r>
          </a:p>
        </p:txBody>
      </p:sp>
      <p:sp>
        <p:nvSpPr>
          <p:cNvPr id="6" name="TextBox 5">
            <a:extLst>
              <a:ext uri="{FF2B5EF4-FFF2-40B4-BE49-F238E27FC236}">
                <a16:creationId xmlns:a16="http://schemas.microsoft.com/office/drawing/2014/main" id="{F9803415-1887-4A61-A316-963AD879FFBD}"/>
              </a:ext>
            </a:extLst>
          </p:cNvPr>
          <p:cNvSpPr txBox="1"/>
          <p:nvPr/>
        </p:nvSpPr>
        <p:spPr>
          <a:xfrm>
            <a:off x="2148618" y="5823635"/>
            <a:ext cx="9549896" cy="369332"/>
          </a:xfrm>
          <a:prstGeom prst="rect">
            <a:avLst/>
          </a:prstGeom>
          <a:noFill/>
        </p:spPr>
        <p:txBody>
          <a:bodyPr wrap="square">
            <a:spAutoFit/>
          </a:bodyPr>
          <a:lstStyle/>
          <a:p>
            <a:r>
              <a:rPr lang="en-US" dirty="0"/>
              <a:t>Source: 2020 Esri Business Analyst; </a:t>
            </a:r>
          </a:p>
        </p:txBody>
      </p:sp>
      <p:sp>
        <p:nvSpPr>
          <p:cNvPr id="11" name="Rectangle 10">
            <a:extLst>
              <a:ext uri="{FF2B5EF4-FFF2-40B4-BE49-F238E27FC236}">
                <a16:creationId xmlns:a16="http://schemas.microsoft.com/office/drawing/2014/main" id="{5DB39FC7-9658-41CD-938B-711131FABB21}"/>
              </a:ext>
            </a:extLst>
          </p:cNvPr>
          <p:cNvSpPr/>
          <p:nvPr/>
        </p:nvSpPr>
        <p:spPr>
          <a:xfrm>
            <a:off x="2148618" y="560081"/>
            <a:ext cx="1585473" cy="1454045"/>
          </a:xfrm>
          <a:prstGeom prst="rect">
            <a:avLst/>
          </a:prstGeom>
          <a:solidFill>
            <a:srgbClr val="4BACC6">
              <a:lumMod val="50000"/>
            </a:srgbClr>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FFFFFF"/>
                </a:solidFill>
                <a:effectLst/>
                <a:uLnTx/>
                <a:uFillTx/>
                <a:latin typeface="Calibri"/>
                <a:ea typeface="Calibri" panose="020F0502020204030204" pitchFamily="34" charset="0"/>
                <a:cs typeface="+mn-cs"/>
              </a:rPr>
              <a:t>103,867</a:t>
            </a:r>
            <a:br>
              <a:rPr kumimoji="0" lang="en-US" sz="2800" b="0" i="0" u="none" strike="noStrike" kern="0" cap="none" spc="0" normalizeH="0" baseline="0" noProof="0" dirty="0">
                <a:ln>
                  <a:noFill/>
                </a:ln>
                <a:solidFill>
                  <a:srgbClr val="FFFFFF"/>
                </a:solidFill>
                <a:effectLst/>
                <a:uLnTx/>
                <a:uFillTx/>
                <a:latin typeface="Calibri"/>
                <a:ea typeface="Calibri" panose="020F0502020204030204" pitchFamily="34" charset="0"/>
                <a:cs typeface="+mn-cs"/>
              </a:rPr>
            </a:br>
            <a:r>
              <a:rPr lang="en-US" kern="0" dirty="0">
                <a:solidFill>
                  <a:srgbClr val="FFFFFF"/>
                </a:solidFill>
                <a:latin typeface="Calibri"/>
              </a:rPr>
              <a:t>2025</a:t>
            </a:r>
            <a:r>
              <a:rPr kumimoji="0" lang="en-US" sz="2800" b="0" i="0" u="none" strike="noStrike" kern="0" cap="none" spc="0" normalizeH="0" baseline="0" noProof="0" dirty="0">
                <a:ln>
                  <a:noFill/>
                </a:ln>
                <a:solidFill>
                  <a:srgbClr val="FFFFFF"/>
                </a:solidFill>
                <a:effectLst/>
                <a:uLnTx/>
                <a:uFillTx/>
                <a:latin typeface="Calibri"/>
                <a:ea typeface="Calibri" panose="020F0502020204030204" pitchFamily="34" charset="0"/>
                <a:cs typeface="+mn-cs"/>
              </a:rPr>
              <a:t> </a:t>
            </a:r>
            <a:r>
              <a:rPr kumimoji="0" lang="en-US" sz="1800" b="0" i="0" u="none" strike="noStrike" kern="0" cap="none" spc="0" normalizeH="0" baseline="0" noProof="0" dirty="0">
                <a:ln>
                  <a:noFill/>
                </a:ln>
                <a:solidFill>
                  <a:srgbClr val="FFFFFF"/>
                </a:solidFill>
                <a:effectLst/>
                <a:uLnTx/>
                <a:uFillTx/>
                <a:latin typeface="Calibri"/>
                <a:ea typeface="Calibri" panose="020F0502020204030204" pitchFamily="34" charset="0"/>
                <a:cs typeface="+mn-cs"/>
              </a:rPr>
              <a:t>Population Projection</a:t>
            </a:r>
            <a:endParaRPr kumimoji="0" lang="en-US" sz="1100" b="0" i="0" u="none" strike="noStrike" kern="0" cap="none" spc="0" normalizeH="0" baseline="0" noProof="0" dirty="0">
              <a:ln>
                <a:noFill/>
              </a:ln>
              <a:solidFill>
                <a:sysClr val="window" lastClr="FFFFFF"/>
              </a:solidFill>
              <a:effectLst/>
              <a:uLnTx/>
              <a:uFillTx/>
              <a:latin typeface="Calibri"/>
              <a:ea typeface="Calibri" panose="020F0502020204030204" pitchFamily="34" charset="0"/>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FFFFFF"/>
                </a:solidFill>
                <a:effectLst/>
                <a:uLnTx/>
                <a:uFillTx/>
                <a:latin typeface="Calibri"/>
                <a:ea typeface="Calibri" panose="020F0502020204030204" pitchFamily="34" charset="0"/>
                <a:cs typeface="+mn-cs"/>
              </a:rPr>
              <a:t>Source:</a:t>
            </a:r>
            <a:r>
              <a:rPr kumimoji="0" lang="en-US" sz="700" b="0" i="0" u="none" strike="noStrike" kern="0" cap="none" spc="0" normalizeH="0" baseline="0" noProof="0" dirty="0">
                <a:ln>
                  <a:noFill/>
                </a:ln>
                <a:solidFill>
                  <a:srgbClr val="FFFFFF"/>
                </a:solidFill>
                <a:effectLst/>
                <a:uLnTx/>
                <a:uFillTx/>
                <a:latin typeface="Calibri"/>
                <a:ea typeface="Calibri" panose="020F0502020204030204" pitchFamily="34" charset="0"/>
                <a:cs typeface="+mn-cs"/>
              </a:rPr>
              <a:t> Esri Business Analyst, 2020</a:t>
            </a:r>
            <a:endParaRPr kumimoji="0" lang="en-US" sz="1100" b="0" i="0" u="none" strike="noStrike" kern="0" cap="none" spc="0" normalizeH="0" baseline="0" noProof="0" dirty="0">
              <a:ln>
                <a:noFill/>
              </a:ln>
              <a:solidFill>
                <a:sysClr val="window" lastClr="FFFFFF"/>
              </a:solidFill>
              <a:effectLst/>
              <a:uLnTx/>
              <a:uFillTx/>
              <a:latin typeface="Calibri"/>
              <a:ea typeface="Calibri" panose="020F0502020204030204" pitchFamily="34" charset="0"/>
              <a:cs typeface="+mn-cs"/>
            </a:endParaRPr>
          </a:p>
        </p:txBody>
      </p:sp>
      <p:sp>
        <p:nvSpPr>
          <p:cNvPr id="17" name="Rectangle 16">
            <a:extLst>
              <a:ext uri="{FF2B5EF4-FFF2-40B4-BE49-F238E27FC236}">
                <a16:creationId xmlns:a16="http://schemas.microsoft.com/office/drawing/2014/main" id="{FA2762D8-4BDA-4EEF-ABC5-71FB0C1F3017}"/>
              </a:ext>
            </a:extLst>
          </p:cNvPr>
          <p:cNvSpPr/>
          <p:nvPr/>
        </p:nvSpPr>
        <p:spPr>
          <a:xfrm>
            <a:off x="342251" y="560082"/>
            <a:ext cx="1585473" cy="1454045"/>
          </a:xfrm>
          <a:prstGeom prst="rect">
            <a:avLst/>
          </a:prstGeom>
          <a:solidFill>
            <a:srgbClr val="4BACC6">
              <a:lumMod val="50000"/>
            </a:srgbClr>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FFFFFF"/>
                </a:solidFill>
                <a:effectLst/>
                <a:uLnTx/>
                <a:uFillTx/>
                <a:latin typeface="Calibri"/>
                <a:ea typeface="Calibri" panose="020F0502020204030204" pitchFamily="34" charset="0"/>
                <a:cs typeface="+mn-cs"/>
              </a:rPr>
              <a:t>104,081</a:t>
            </a:r>
            <a:br>
              <a:rPr kumimoji="0" lang="en-US" sz="2800" b="0" i="0" u="none" strike="noStrike" kern="0" cap="none" spc="0" normalizeH="0" baseline="0" noProof="0" dirty="0">
                <a:ln>
                  <a:noFill/>
                </a:ln>
                <a:solidFill>
                  <a:srgbClr val="FFFFFF"/>
                </a:solidFill>
                <a:effectLst/>
                <a:uLnTx/>
                <a:uFillTx/>
                <a:latin typeface="Calibri"/>
                <a:ea typeface="Calibri" panose="020F0502020204030204" pitchFamily="34" charset="0"/>
                <a:cs typeface="+mn-cs"/>
              </a:rPr>
            </a:br>
            <a:r>
              <a:rPr lang="en-US" kern="0" dirty="0">
                <a:solidFill>
                  <a:srgbClr val="FFFFFF"/>
                </a:solidFill>
                <a:latin typeface="Calibri"/>
              </a:rPr>
              <a:t>2020</a:t>
            </a:r>
            <a:r>
              <a:rPr kumimoji="0" lang="en-US" sz="2800" b="0" i="0" u="none" strike="noStrike" kern="0" cap="none" spc="0" normalizeH="0" baseline="0" noProof="0" dirty="0">
                <a:ln>
                  <a:noFill/>
                </a:ln>
                <a:solidFill>
                  <a:srgbClr val="FFFFFF"/>
                </a:solidFill>
                <a:effectLst/>
                <a:uLnTx/>
                <a:uFillTx/>
                <a:latin typeface="Calibri"/>
                <a:ea typeface="Calibri" panose="020F0502020204030204" pitchFamily="34" charset="0"/>
                <a:cs typeface="+mn-cs"/>
              </a:rPr>
              <a:t> </a:t>
            </a:r>
            <a:r>
              <a:rPr kumimoji="0" lang="en-US" sz="1800" b="0" i="0" u="none" strike="noStrike" kern="0" cap="none" spc="0" normalizeH="0" baseline="0" noProof="0" dirty="0">
                <a:ln>
                  <a:noFill/>
                </a:ln>
                <a:solidFill>
                  <a:srgbClr val="FFFFFF"/>
                </a:solidFill>
                <a:effectLst/>
                <a:uLnTx/>
                <a:uFillTx/>
                <a:latin typeface="Calibri"/>
                <a:ea typeface="Calibri" panose="020F0502020204030204" pitchFamily="34" charset="0"/>
                <a:cs typeface="+mn-cs"/>
              </a:rPr>
              <a:t>Population</a:t>
            </a:r>
            <a:endParaRPr kumimoji="0" lang="en-US" sz="1100" b="0" i="0" u="none" strike="noStrike" kern="0" cap="none" spc="0" normalizeH="0" baseline="0" noProof="0" dirty="0">
              <a:ln>
                <a:noFill/>
              </a:ln>
              <a:solidFill>
                <a:sysClr val="window" lastClr="FFFFFF"/>
              </a:solidFill>
              <a:effectLst/>
              <a:uLnTx/>
              <a:uFillTx/>
              <a:latin typeface="Calibri"/>
              <a:ea typeface="Calibri" panose="020F0502020204030204" pitchFamily="34" charset="0"/>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FFFFFF"/>
                </a:solidFill>
                <a:effectLst/>
                <a:uLnTx/>
                <a:uFillTx/>
                <a:latin typeface="Calibri"/>
                <a:ea typeface="Calibri" panose="020F0502020204030204" pitchFamily="34" charset="0"/>
                <a:cs typeface="+mn-cs"/>
              </a:rPr>
              <a:t>Source:</a:t>
            </a:r>
            <a:r>
              <a:rPr kumimoji="0" lang="en-US" sz="700" b="0" i="0" u="none" strike="noStrike" kern="0" cap="none" spc="0" normalizeH="0" baseline="0" noProof="0" dirty="0">
                <a:ln>
                  <a:noFill/>
                </a:ln>
                <a:solidFill>
                  <a:srgbClr val="FFFFFF"/>
                </a:solidFill>
                <a:effectLst/>
                <a:uLnTx/>
                <a:uFillTx/>
                <a:latin typeface="Calibri"/>
                <a:ea typeface="Calibri" panose="020F0502020204030204" pitchFamily="34" charset="0"/>
                <a:cs typeface="+mn-cs"/>
              </a:rPr>
              <a:t> Esri Business Analyst, 2020</a:t>
            </a:r>
            <a:endParaRPr kumimoji="0" lang="en-US" sz="1100" b="0" i="0" u="none" strike="noStrike" kern="0" cap="none" spc="0" normalizeH="0" baseline="0" noProof="0" dirty="0">
              <a:ln>
                <a:noFill/>
              </a:ln>
              <a:solidFill>
                <a:sysClr val="window" lastClr="FFFFFF"/>
              </a:solidFill>
              <a:effectLst/>
              <a:uLnTx/>
              <a:uFillTx/>
              <a:latin typeface="Calibri"/>
              <a:ea typeface="Calibri" panose="020F0502020204030204" pitchFamily="34" charset="0"/>
              <a:cs typeface="+mn-cs"/>
            </a:endParaRPr>
          </a:p>
        </p:txBody>
      </p:sp>
      <p:sp>
        <p:nvSpPr>
          <p:cNvPr id="19" name="Rectangle 18">
            <a:extLst>
              <a:ext uri="{FF2B5EF4-FFF2-40B4-BE49-F238E27FC236}">
                <a16:creationId xmlns:a16="http://schemas.microsoft.com/office/drawing/2014/main" id="{F49040DA-7BAA-4F5D-BC32-3E0C5601D4AA}"/>
              </a:ext>
            </a:extLst>
          </p:cNvPr>
          <p:cNvSpPr/>
          <p:nvPr/>
        </p:nvSpPr>
        <p:spPr>
          <a:xfrm>
            <a:off x="3954985" y="560081"/>
            <a:ext cx="1585473" cy="1454045"/>
          </a:xfrm>
          <a:prstGeom prst="rect">
            <a:avLst/>
          </a:prstGeom>
          <a:solidFill>
            <a:srgbClr val="4BACC6">
              <a:lumMod val="50000"/>
            </a:srgbClr>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FFFFFF"/>
                </a:solidFill>
                <a:effectLst/>
                <a:uLnTx/>
                <a:uFillTx/>
                <a:latin typeface="Calibri"/>
                <a:ea typeface="Calibri" panose="020F0502020204030204" pitchFamily="34" charset="0"/>
                <a:cs typeface="+mn-cs"/>
              </a:rPr>
              <a:t>103,659</a:t>
            </a:r>
            <a:br>
              <a:rPr kumimoji="0" lang="en-US" sz="2800" b="0" i="0" u="none" strike="noStrike" kern="0" cap="none" spc="0" normalizeH="0" baseline="0" noProof="0" dirty="0">
                <a:ln>
                  <a:noFill/>
                </a:ln>
                <a:solidFill>
                  <a:srgbClr val="FFFFFF"/>
                </a:solidFill>
                <a:effectLst/>
                <a:uLnTx/>
                <a:uFillTx/>
                <a:latin typeface="Calibri"/>
                <a:ea typeface="Calibri" panose="020F0502020204030204" pitchFamily="34" charset="0"/>
                <a:cs typeface="+mn-cs"/>
              </a:rPr>
            </a:br>
            <a:r>
              <a:rPr lang="en-US" kern="0" dirty="0">
                <a:solidFill>
                  <a:srgbClr val="FFFFFF"/>
                </a:solidFill>
                <a:latin typeface="Calibri"/>
              </a:rPr>
              <a:t>2030</a:t>
            </a:r>
            <a:r>
              <a:rPr kumimoji="0" lang="en-US" sz="2800" b="0" i="0" u="none" strike="noStrike" kern="0" cap="none" spc="0" normalizeH="0" baseline="0" noProof="0" dirty="0">
                <a:ln>
                  <a:noFill/>
                </a:ln>
                <a:solidFill>
                  <a:srgbClr val="FFFFFF"/>
                </a:solidFill>
                <a:effectLst/>
                <a:uLnTx/>
                <a:uFillTx/>
                <a:latin typeface="Calibri"/>
                <a:ea typeface="Calibri" panose="020F0502020204030204" pitchFamily="34" charset="0"/>
                <a:cs typeface="+mn-cs"/>
              </a:rPr>
              <a:t> </a:t>
            </a:r>
            <a:r>
              <a:rPr kumimoji="0" lang="en-US" sz="1800" b="0" i="0" u="none" strike="noStrike" kern="0" cap="none" spc="0" normalizeH="0" baseline="0" noProof="0" dirty="0">
                <a:ln>
                  <a:noFill/>
                </a:ln>
                <a:solidFill>
                  <a:srgbClr val="FFFFFF"/>
                </a:solidFill>
                <a:effectLst/>
                <a:uLnTx/>
                <a:uFillTx/>
                <a:latin typeface="Calibri"/>
                <a:ea typeface="Calibri" panose="020F0502020204030204" pitchFamily="34" charset="0"/>
                <a:cs typeface="+mn-cs"/>
              </a:rPr>
              <a:t>Population Projection</a:t>
            </a:r>
            <a:endParaRPr kumimoji="0" lang="en-US" sz="1100" b="0" i="0" u="none" strike="noStrike" kern="0" cap="none" spc="0" normalizeH="0" baseline="0" noProof="0" dirty="0">
              <a:ln>
                <a:noFill/>
              </a:ln>
              <a:solidFill>
                <a:sysClr val="window" lastClr="FFFFFF"/>
              </a:solidFill>
              <a:effectLst/>
              <a:uLnTx/>
              <a:uFillTx/>
              <a:latin typeface="Calibri"/>
              <a:ea typeface="Calibri" panose="020F0502020204030204" pitchFamily="34" charset="0"/>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FFFFFF"/>
                </a:solidFill>
                <a:effectLst/>
                <a:uLnTx/>
                <a:uFillTx/>
                <a:latin typeface="Calibri"/>
                <a:ea typeface="Calibri" panose="020F0502020204030204" pitchFamily="34" charset="0"/>
                <a:cs typeface="+mn-cs"/>
              </a:rPr>
              <a:t>Source:</a:t>
            </a:r>
            <a:r>
              <a:rPr kumimoji="0" lang="en-US" sz="700" b="0" i="0" u="none" strike="noStrike" kern="0" cap="none" spc="0" normalizeH="0" baseline="0" noProof="0" dirty="0">
                <a:ln>
                  <a:noFill/>
                </a:ln>
                <a:solidFill>
                  <a:srgbClr val="FFFFFF"/>
                </a:solidFill>
                <a:effectLst/>
                <a:uLnTx/>
                <a:uFillTx/>
                <a:latin typeface="Calibri"/>
                <a:ea typeface="Calibri" panose="020F0502020204030204" pitchFamily="34" charset="0"/>
                <a:cs typeface="+mn-cs"/>
              </a:rPr>
              <a:t> Esri Business Analyst, 2020</a:t>
            </a:r>
            <a:endParaRPr kumimoji="0" lang="en-US" sz="1100" b="0" i="0" u="none" strike="noStrike" kern="0" cap="none" spc="0" normalizeH="0" baseline="0" noProof="0" dirty="0">
              <a:ln>
                <a:noFill/>
              </a:ln>
              <a:solidFill>
                <a:sysClr val="window" lastClr="FFFFFF"/>
              </a:solidFill>
              <a:effectLst/>
              <a:uLnTx/>
              <a:uFillTx/>
              <a:latin typeface="Calibri"/>
              <a:ea typeface="Calibri" panose="020F0502020204030204" pitchFamily="34" charset="0"/>
              <a:cs typeface="+mn-cs"/>
            </a:endParaRPr>
          </a:p>
        </p:txBody>
      </p:sp>
      <p:sp>
        <p:nvSpPr>
          <p:cNvPr id="20" name="Rectangle 19">
            <a:extLst>
              <a:ext uri="{FF2B5EF4-FFF2-40B4-BE49-F238E27FC236}">
                <a16:creationId xmlns:a16="http://schemas.microsoft.com/office/drawing/2014/main" id="{B77F84E8-1F64-4B8F-81D8-C87266EFFF51}"/>
              </a:ext>
            </a:extLst>
          </p:cNvPr>
          <p:cNvSpPr/>
          <p:nvPr/>
        </p:nvSpPr>
        <p:spPr>
          <a:xfrm>
            <a:off x="342251" y="2301370"/>
            <a:ext cx="1585473" cy="1467273"/>
          </a:xfrm>
          <a:prstGeom prst="rect">
            <a:avLst/>
          </a:prstGeom>
          <a:solidFill>
            <a:srgbClr val="4BACC6">
              <a:lumMod val="50000"/>
            </a:srgbClr>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FFFFFF"/>
                </a:solidFill>
                <a:effectLst/>
                <a:uLnTx/>
                <a:uFillTx/>
                <a:latin typeface="Calibri"/>
                <a:ea typeface="Calibri" panose="020F0502020204030204" pitchFamily="34" charset="0"/>
                <a:cs typeface="+mn-cs"/>
              </a:rPr>
              <a:t>33.3%</a:t>
            </a:r>
            <a:br>
              <a:rPr kumimoji="0" lang="en-US" sz="2800" b="0" i="0" u="none" strike="noStrike" kern="0" cap="none" spc="0" normalizeH="0" baseline="0" noProof="0" dirty="0">
                <a:ln>
                  <a:noFill/>
                </a:ln>
                <a:solidFill>
                  <a:srgbClr val="FFFFFF"/>
                </a:solidFill>
                <a:effectLst/>
                <a:uLnTx/>
                <a:uFillTx/>
                <a:latin typeface="Calibri"/>
                <a:ea typeface="Calibri" panose="020F0502020204030204" pitchFamily="34" charset="0"/>
                <a:cs typeface="+mn-cs"/>
              </a:rPr>
            </a:br>
            <a:r>
              <a:rPr lang="en-US" sz="1600" kern="0" dirty="0">
                <a:solidFill>
                  <a:srgbClr val="FFFFFF"/>
                </a:solidFill>
                <a:latin typeface="Calibri"/>
              </a:rPr>
              <a:t>2020</a:t>
            </a:r>
            <a:r>
              <a:rPr kumimoji="0" lang="en-US" sz="2800" b="0" i="0" u="none" strike="noStrike" kern="0" cap="none" spc="0" normalizeH="0" baseline="0" noProof="0" dirty="0">
                <a:ln>
                  <a:noFill/>
                </a:ln>
                <a:solidFill>
                  <a:srgbClr val="FFFFFF"/>
                </a:solidFill>
                <a:effectLst/>
                <a:uLnTx/>
                <a:uFillTx/>
                <a:latin typeface="Calibri"/>
                <a:ea typeface="Calibri" panose="020F0502020204030204" pitchFamily="34" charset="0"/>
                <a:cs typeface="+mn-cs"/>
              </a:rPr>
              <a:t> </a:t>
            </a:r>
            <a:r>
              <a:rPr kumimoji="0" lang="en-US" sz="1600" b="0" i="0" u="none" strike="noStrike" kern="0" cap="none" spc="0" normalizeH="0" baseline="0" noProof="0" dirty="0">
                <a:ln>
                  <a:noFill/>
                </a:ln>
                <a:solidFill>
                  <a:srgbClr val="FFFFFF"/>
                </a:solidFill>
                <a:effectLst/>
                <a:uLnTx/>
                <a:uFillTx/>
                <a:latin typeface="Calibri"/>
                <a:ea typeface="Calibri" panose="020F0502020204030204" pitchFamily="34" charset="0"/>
                <a:cs typeface="+mn-cs"/>
              </a:rPr>
              <a:t>Median Age</a:t>
            </a:r>
            <a:endParaRPr kumimoji="0" lang="en-US" sz="1100" b="0" i="0" u="none" strike="noStrike" kern="0" cap="none" spc="0" normalizeH="0" baseline="0" noProof="0" dirty="0">
              <a:ln>
                <a:noFill/>
              </a:ln>
              <a:solidFill>
                <a:sysClr val="window" lastClr="FFFFFF"/>
              </a:solidFill>
              <a:effectLst/>
              <a:uLnTx/>
              <a:uFillTx/>
              <a:latin typeface="Calibri"/>
              <a:ea typeface="Calibri" panose="020F0502020204030204" pitchFamily="34" charset="0"/>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FFFFFF"/>
                </a:solidFill>
                <a:effectLst/>
                <a:uLnTx/>
                <a:uFillTx/>
                <a:latin typeface="Calibri"/>
                <a:ea typeface="Calibri" panose="020F0502020204030204" pitchFamily="34" charset="0"/>
                <a:cs typeface="+mn-cs"/>
              </a:rPr>
              <a:t>Source: 2020 Esri  Business Analyst</a:t>
            </a:r>
            <a:endParaRPr kumimoji="0" lang="en-US" sz="1100" b="0" i="0" u="none" strike="noStrike" kern="0" cap="none" spc="0" normalizeH="0" baseline="0" noProof="0" dirty="0">
              <a:ln>
                <a:noFill/>
              </a:ln>
              <a:solidFill>
                <a:sysClr val="window" lastClr="FFFFFF"/>
              </a:solidFill>
              <a:effectLst/>
              <a:uLnTx/>
              <a:uFillTx/>
              <a:latin typeface="Calibri"/>
              <a:ea typeface="Calibri" panose="020F0502020204030204" pitchFamily="34" charset="0"/>
              <a:cs typeface="+mn-cs"/>
            </a:endParaRPr>
          </a:p>
        </p:txBody>
      </p:sp>
      <p:sp>
        <p:nvSpPr>
          <p:cNvPr id="22" name="Rectangle 21">
            <a:extLst>
              <a:ext uri="{FF2B5EF4-FFF2-40B4-BE49-F238E27FC236}">
                <a16:creationId xmlns:a16="http://schemas.microsoft.com/office/drawing/2014/main" id="{4530B36C-A7B7-480D-83A6-7727270271FB}"/>
              </a:ext>
            </a:extLst>
          </p:cNvPr>
          <p:cNvSpPr/>
          <p:nvPr/>
        </p:nvSpPr>
        <p:spPr>
          <a:xfrm>
            <a:off x="3981100" y="2258091"/>
            <a:ext cx="1559358" cy="1502714"/>
          </a:xfrm>
          <a:prstGeom prst="rect">
            <a:avLst/>
          </a:prstGeom>
          <a:solidFill>
            <a:srgbClr val="4BACC6">
              <a:lumMod val="50000"/>
            </a:srgbClr>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FFFFFF"/>
                </a:solidFill>
                <a:effectLst/>
                <a:uLnTx/>
                <a:uFillTx/>
                <a:latin typeface="Calibri"/>
                <a:ea typeface="Calibri" panose="020F0502020204030204" pitchFamily="34" charset="0"/>
                <a:cs typeface="+mn-cs"/>
              </a:rPr>
              <a:t>34.4%</a:t>
            </a:r>
            <a:br>
              <a:rPr kumimoji="0" lang="en-US" sz="2800" b="0" i="0" u="none" strike="noStrike" kern="0" cap="none" spc="0" normalizeH="0" baseline="0" noProof="0" dirty="0">
                <a:ln>
                  <a:noFill/>
                </a:ln>
                <a:solidFill>
                  <a:srgbClr val="FFFFFF"/>
                </a:solidFill>
                <a:effectLst/>
                <a:uLnTx/>
                <a:uFillTx/>
                <a:latin typeface="Calibri"/>
                <a:ea typeface="Calibri" panose="020F0502020204030204" pitchFamily="34" charset="0"/>
                <a:cs typeface="+mn-cs"/>
              </a:rPr>
            </a:br>
            <a:r>
              <a:rPr lang="en-US" sz="1600" kern="0" dirty="0">
                <a:solidFill>
                  <a:srgbClr val="FFFFFF"/>
                </a:solidFill>
                <a:latin typeface="Calibri"/>
              </a:rPr>
              <a:t>2025 Projected</a:t>
            </a:r>
            <a:r>
              <a:rPr kumimoji="0" lang="en-US" sz="2800" b="0" i="0" u="none" strike="noStrike" kern="0" cap="none" spc="0" normalizeH="0" baseline="0" noProof="0" dirty="0">
                <a:ln>
                  <a:noFill/>
                </a:ln>
                <a:solidFill>
                  <a:srgbClr val="FFFFFF"/>
                </a:solidFill>
                <a:effectLst/>
                <a:uLnTx/>
                <a:uFillTx/>
                <a:latin typeface="Calibri"/>
                <a:ea typeface="Calibri" panose="020F0502020204030204" pitchFamily="34" charset="0"/>
                <a:cs typeface="+mn-cs"/>
              </a:rPr>
              <a:t> </a:t>
            </a:r>
            <a:r>
              <a:rPr kumimoji="0" lang="en-US" sz="1600" b="0" i="0" u="none" strike="noStrike" kern="0" cap="none" spc="0" normalizeH="0" baseline="0" noProof="0" dirty="0">
                <a:ln>
                  <a:noFill/>
                </a:ln>
                <a:solidFill>
                  <a:srgbClr val="FFFFFF"/>
                </a:solidFill>
                <a:effectLst/>
                <a:uLnTx/>
                <a:uFillTx/>
                <a:latin typeface="Calibri"/>
                <a:ea typeface="Calibri" panose="020F0502020204030204" pitchFamily="34" charset="0"/>
                <a:cs typeface="+mn-cs"/>
              </a:rPr>
              <a:t>Median Age</a:t>
            </a:r>
            <a:endParaRPr kumimoji="0" lang="en-US" sz="1100" b="0" i="0" u="none" strike="noStrike" kern="0" cap="none" spc="0" normalizeH="0" baseline="0" noProof="0" dirty="0">
              <a:ln>
                <a:noFill/>
              </a:ln>
              <a:solidFill>
                <a:sysClr val="window" lastClr="FFFFFF"/>
              </a:solidFill>
              <a:effectLst/>
              <a:uLnTx/>
              <a:uFillTx/>
              <a:latin typeface="Calibri"/>
              <a:ea typeface="Calibri" panose="020F0502020204030204" pitchFamily="34" charset="0"/>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FFFFFF"/>
                </a:solidFill>
                <a:effectLst/>
                <a:uLnTx/>
                <a:uFillTx/>
                <a:latin typeface="Calibri"/>
                <a:ea typeface="Calibri" panose="020F0502020204030204" pitchFamily="34" charset="0"/>
                <a:cs typeface="+mn-cs"/>
              </a:rPr>
              <a:t>Source: 2020 Esri  Business Analyst</a:t>
            </a:r>
            <a:endParaRPr kumimoji="0" lang="en-US" sz="1100" b="0" i="0" u="none" strike="noStrike" kern="0" cap="none" spc="0" normalizeH="0" baseline="0" noProof="0" dirty="0">
              <a:ln>
                <a:noFill/>
              </a:ln>
              <a:solidFill>
                <a:sysClr val="window" lastClr="FFFFFF"/>
              </a:solidFill>
              <a:effectLst/>
              <a:uLnTx/>
              <a:uFillTx/>
              <a:latin typeface="Calibri"/>
              <a:ea typeface="Calibri" panose="020F0502020204030204" pitchFamily="34" charset="0"/>
              <a:cs typeface="+mn-cs"/>
            </a:endParaRPr>
          </a:p>
        </p:txBody>
      </p:sp>
      <p:sp>
        <p:nvSpPr>
          <p:cNvPr id="24" name="Rectangle 23">
            <a:extLst>
              <a:ext uri="{FF2B5EF4-FFF2-40B4-BE49-F238E27FC236}">
                <a16:creationId xmlns:a16="http://schemas.microsoft.com/office/drawing/2014/main" id="{50DD8906-1EF8-4A8D-A2E4-8FA19DEA9E1F}"/>
              </a:ext>
            </a:extLst>
          </p:cNvPr>
          <p:cNvSpPr/>
          <p:nvPr/>
        </p:nvSpPr>
        <p:spPr>
          <a:xfrm>
            <a:off x="2174733" y="2269411"/>
            <a:ext cx="1559358" cy="1467273"/>
          </a:xfrm>
          <a:prstGeom prst="rect">
            <a:avLst/>
          </a:prstGeom>
          <a:solidFill>
            <a:srgbClr val="4BACC6">
              <a:lumMod val="50000"/>
            </a:srgbClr>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FFFFFF"/>
                </a:solidFill>
                <a:effectLst/>
                <a:uLnTx/>
                <a:uFillTx/>
                <a:latin typeface="Calibri"/>
                <a:ea typeface="Calibri" panose="020F0502020204030204" pitchFamily="34" charset="0"/>
                <a:cs typeface="+mn-cs"/>
              </a:rPr>
              <a:t>27%</a:t>
            </a:r>
            <a:br>
              <a:rPr kumimoji="0" lang="en-US" sz="2800" b="0" i="0" u="none" strike="noStrike" kern="0" cap="none" spc="0" normalizeH="0" baseline="0" noProof="0" dirty="0">
                <a:ln>
                  <a:noFill/>
                </a:ln>
                <a:solidFill>
                  <a:srgbClr val="FFFFFF"/>
                </a:solidFill>
                <a:effectLst/>
                <a:uLnTx/>
                <a:uFillTx/>
                <a:latin typeface="Calibri"/>
                <a:ea typeface="Calibri" panose="020F0502020204030204" pitchFamily="34" charset="0"/>
                <a:cs typeface="+mn-cs"/>
              </a:rPr>
            </a:br>
            <a:r>
              <a:rPr lang="en-US" sz="1600" kern="0" dirty="0">
                <a:solidFill>
                  <a:srgbClr val="FFFFFF"/>
                </a:solidFill>
                <a:latin typeface="Calibri"/>
              </a:rPr>
              <a:t>population ages 20 to 34 years old. </a:t>
            </a:r>
            <a:endParaRPr kumimoji="0" lang="en-US" sz="1100" b="0" i="0" u="none" strike="noStrike" kern="0" cap="none" spc="0" normalizeH="0" baseline="0" noProof="0" dirty="0">
              <a:ln>
                <a:noFill/>
              </a:ln>
              <a:solidFill>
                <a:sysClr val="window" lastClr="FFFFFF"/>
              </a:solidFill>
              <a:effectLst/>
              <a:uLnTx/>
              <a:uFillTx/>
              <a:latin typeface="Calibri"/>
              <a:ea typeface="Calibri" panose="020F0502020204030204" pitchFamily="34" charset="0"/>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FFFFFF"/>
                </a:solidFill>
                <a:effectLst/>
                <a:uLnTx/>
                <a:uFillTx/>
                <a:latin typeface="Calibri"/>
                <a:ea typeface="Calibri" panose="020F0502020204030204" pitchFamily="34" charset="0"/>
                <a:cs typeface="+mn-cs"/>
              </a:rPr>
              <a:t>Source: 2020 Esri  Business Analyst</a:t>
            </a:r>
            <a:endParaRPr kumimoji="0" lang="en-US" sz="1100" b="0" i="0" u="none" strike="noStrike" kern="0" cap="none" spc="0" normalizeH="0" baseline="0" noProof="0" dirty="0">
              <a:ln>
                <a:noFill/>
              </a:ln>
              <a:solidFill>
                <a:sysClr val="window" lastClr="FFFFFF"/>
              </a:solidFill>
              <a:effectLst/>
              <a:uLnTx/>
              <a:uFillTx/>
              <a:latin typeface="Calibri"/>
              <a:ea typeface="Calibri" panose="020F0502020204030204" pitchFamily="34" charset="0"/>
              <a:cs typeface="+mn-cs"/>
            </a:endParaRPr>
          </a:p>
        </p:txBody>
      </p:sp>
      <p:sp>
        <p:nvSpPr>
          <p:cNvPr id="26" name="TextBox 25">
            <a:extLst>
              <a:ext uri="{FF2B5EF4-FFF2-40B4-BE49-F238E27FC236}">
                <a16:creationId xmlns:a16="http://schemas.microsoft.com/office/drawing/2014/main" id="{91C44E3E-0590-40E5-A4D5-3EAA64ACC269}"/>
              </a:ext>
            </a:extLst>
          </p:cNvPr>
          <p:cNvSpPr txBox="1"/>
          <p:nvPr/>
        </p:nvSpPr>
        <p:spPr>
          <a:xfrm>
            <a:off x="6466114" y="3572827"/>
            <a:ext cx="5232400" cy="2246769"/>
          </a:xfrm>
          <a:prstGeom prst="rect">
            <a:avLst/>
          </a:prstGeom>
          <a:noFill/>
        </p:spPr>
        <p:txBody>
          <a:bodyPr wrap="square">
            <a:spAutoFit/>
          </a:bodyPr>
          <a:lstStyle/>
          <a:p>
            <a:r>
              <a:rPr lang="en-US" sz="2800" dirty="0">
                <a:effectLst/>
                <a:latin typeface="Calibri" panose="020F0502020204030204" pitchFamily="34" charset="0"/>
                <a:ea typeface="MS Mincho" panose="02020609040205080304" pitchFamily="49" charset="-128"/>
                <a:cs typeface="Times New Roman" panose="02020603050405020304" pitchFamily="18" charset="0"/>
              </a:rPr>
              <a:t>In 2020, approximately 73 percent of residents identified as White and eight percent identified as American Indian/Alaska Native in Fairbanks North Star Borough. </a:t>
            </a:r>
            <a:endParaRPr lang="en-US" sz="2800" dirty="0"/>
          </a:p>
        </p:txBody>
      </p:sp>
      <p:sp>
        <p:nvSpPr>
          <p:cNvPr id="27" name="Rectangle 26">
            <a:extLst>
              <a:ext uri="{FF2B5EF4-FFF2-40B4-BE49-F238E27FC236}">
                <a16:creationId xmlns:a16="http://schemas.microsoft.com/office/drawing/2014/main" id="{568FB656-D392-4E68-86FA-E9D7330ED8A3}"/>
              </a:ext>
            </a:extLst>
          </p:cNvPr>
          <p:cNvSpPr/>
          <p:nvPr/>
        </p:nvSpPr>
        <p:spPr>
          <a:xfrm>
            <a:off x="368367" y="3991540"/>
            <a:ext cx="1559358" cy="1505163"/>
          </a:xfrm>
          <a:prstGeom prst="rect">
            <a:avLst/>
          </a:prstGeom>
          <a:solidFill>
            <a:srgbClr val="4BACC6">
              <a:lumMod val="50000"/>
            </a:srgbClr>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FFFFFF"/>
                </a:solidFill>
                <a:effectLst/>
                <a:uLnTx/>
                <a:uFillTx/>
                <a:latin typeface="Calibri"/>
                <a:ea typeface="Calibri" panose="020F0502020204030204" pitchFamily="34" charset="0"/>
                <a:cs typeface="+mn-cs"/>
              </a:rPr>
              <a:t>$75,334</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Calibri"/>
                <a:ea typeface="Calibri" panose="020F0502020204030204" pitchFamily="34" charset="0"/>
                <a:cs typeface="+mn-cs"/>
              </a:rPr>
              <a:t>Median Household Income</a:t>
            </a:r>
            <a:endParaRPr kumimoji="0" lang="en-US" sz="1100" b="0" i="0" u="none" strike="noStrike" kern="0" cap="none" spc="0" normalizeH="0" baseline="0" noProof="0" dirty="0">
              <a:ln>
                <a:noFill/>
              </a:ln>
              <a:solidFill>
                <a:sysClr val="window" lastClr="FFFFFF"/>
              </a:solidFill>
              <a:effectLst/>
              <a:uLnTx/>
              <a:uFillTx/>
              <a:latin typeface="Calibri"/>
              <a:ea typeface="Calibri" panose="020F0502020204030204" pitchFamily="34" charset="0"/>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FFFFFF"/>
                </a:solidFill>
                <a:effectLst/>
                <a:uLnTx/>
                <a:uFillTx/>
                <a:latin typeface="Calibri"/>
                <a:ea typeface="Calibri" panose="020F0502020204030204" pitchFamily="34" charset="0"/>
                <a:cs typeface="+mn-cs"/>
              </a:rPr>
              <a:t>Source: 2020 Esri  Business Analyst</a:t>
            </a:r>
            <a:endParaRPr kumimoji="0" lang="en-US" sz="1100" b="0" i="0" u="none" strike="noStrike" kern="0" cap="none" spc="0" normalizeH="0" baseline="0" noProof="0" dirty="0">
              <a:ln>
                <a:noFill/>
              </a:ln>
              <a:solidFill>
                <a:sysClr val="window" lastClr="FFFFFF"/>
              </a:solidFill>
              <a:effectLst/>
              <a:uLnTx/>
              <a:uFillTx/>
              <a:latin typeface="Calibri"/>
              <a:ea typeface="Calibri" panose="020F0502020204030204" pitchFamily="34" charset="0"/>
              <a:cs typeface="+mn-cs"/>
            </a:endParaRPr>
          </a:p>
        </p:txBody>
      </p:sp>
      <p:sp>
        <p:nvSpPr>
          <p:cNvPr id="28" name="Rectangle 27">
            <a:extLst>
              <a:ext uri="{FF2B5EF4-FFF2-40B4-BE49-F238E27FC236}">
                <a16:creationId xmlns:a16="http://schemas.microsoft.com/office/drawing/2014/main" id="{9C79ABB2-E090-4D51-89D9-A8FFDAEB7562}"/>
              </a:ext>
            </a:extLst>
          </p:cNvPr>
          <p:cNvSpPr/>
          <p:nvPr/>
        </p:nvSpPr>
        <p:spPr>
          <a:xfrm>
            <a:off x="2174733" y="3991541"/>
            <a:ext cx="1559358" cy="1469792"/>
          </a:xfrm>
          <a:prstGeom prst="rect">
            <a:avLst/>
          </a:prstGeom>
          <a:solidFill>
            <a:srgbClr val="4BACC6">
              <a:lumMod val="50000"/>
            </a:srgbClr>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FFFFFF"/>
                </a:solidFill>
                <a:effectLst/>
                <a:uLnTx/>
                <a:uFillTx/>
                <a:latin typeface="Calibri"/>
                <a:ea typeface="Calibri" panose="020F0502020204030204" pitchFamily="34" charset="0"/>
                <a:cs typeface="+mn-cs"/>
              </a:rPr>
              <a:t>$249,314</a:t>
            </a:r>
            <a:r>
              <a:rPr kumimoji="0" lang="en-US" sz="1200" b="0" i="0" u="none" strike="noStrike" kern="0" cap="none" spc="0" normalizeH="0" baseline="0" noProof="0" dirty="0">
                <a:ln>
                  <a:noFill/>
                </a:ln>
                <a:solidFill>
                  <a:srgbClr val="FFFFFF"/>
                </a:solidFill>
                <a:effectLst/>
                <a:uLnTx/>
                <a:uFillTx/>
                <a:latin typeface="Calibri"/>
                <a:ea typeface="Calibri" panose="020F0502020204030204" pitchFamily="34" charset="0"/>
                <a:cs typeface="+mn-cs"/>
              </a:rPr>
              <a:t>Median  Home Value</a:t>
            </a:r>
            <a:endParaRPr kumimoji="0" lang="en-US" sz="1100" b="0" i="0" u="none" strike="noStrike" kern="0" cap="none" spc="0" normalizeH="0" baseline="0" noProof="0" dirty="0">
              <a:ln>
                <a:noFill/>
              </a:ln>
              <a:solidFill>
                <a:sysClr val="window" lastClr="FFFFFF"/>
              </a:solidFill>
              <a:effectLst/>
              <a:uLnTx/>
              <a:uFillTx/>
              <a:latin typeface="Calibri"/>
              <a:ea typeface="Calibri" panose="020F0502020204030204" pitchFamily="34" charset="0"/>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FFFFFF"/>
                </a:solidFill>
                <a:effectLst/>
                <a:uLnTx/>
                <a:uFillTx/>
                <a:latin typeface="Calibri"/>
                <a:ea typeface="Calibri" panose="020F0502020204030204" pitchFamily="34" charset="0"/>
                <a:cs typeface="+mn-cs"/>
              </a:rPr>
              <a:t>Source: 2020 Esri  Business Analyst</a:t>
            </a:r>
            <a:endParaRPr kumimoji="0" lang="en-US" sz="1100" b="0" i="0" u="none" strike="noStrike" kern="0" cap="none" spc="0" normalizeH="0" baseline="0" noProof="0" dirty="0">
              <a:ln>
                <a:noFill/>
              </a:ln>
              <a:solidFill>
                <a:sysClr val="window" lastClr="FFFFFF"/>
              </a:solidFill>
              <a:effectLst/>
              <a:uLnTx/>
              <a:uFillTx/>
              <a:latin typeface="Calibri"/>
              <a:ea typeface="Calibri" panose="020F0502020204030204" pitchFamily="34" charset="0"/>
              <a:cs typeface="+mn-cs"/>
            </a:endParaRPr>
          </a:p>
        </p:txBody>
      </p:sp>
      <p:sp>
        <p:nvSpPr>
          <p:cNvPr id="32" name="Rectangle 31">
            <a:extLst>
              <a:ext uri="{FF2B5EF4-FFF2-40B4-BE49-F238E27FC236}">
                <a16:creationId xmlns:a16="http://schemas.microsoft.com/office/drawing/2014/main" id="{D6AEEFA5-4813-4BFA-B728-20F0C680B925}"/>
              </a:ext>
            </a:extLst>
          </p:cNvPr>
          <p:cNvSpPr/>
          <p:nvPr/>
        </p:nvSpPr>
        <p:spPr>
          <a:xfrm>
            <a:off x="3954984" y="3991540"/>
            <a:ext cx="1585474" cy="1454045"/>
          </a:xfrm>
          <a:prstGeom prst="rect">
            <a:avLst/>
          </a:prstGeom>
          <a:solidFill>
            <a:srgbClr val="4BACC6">
              <a:lumMod val="50000"/>
            </a:srgbClr>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FFFFFF"/>
                </a:solidFill>
                <a:effectLst/>
                <a:uLnTx/>
                <a:uFillTx/>
                <a:latin typeface="Calibri"/>
                <a:ea typeface="Calibri" panose="020F0502020204030204" pitchFamily="34" charset="0"/>
                <a:cs typeface="+mn-cs"/>
              </a:rPr>
              <a:t>2.55 people</a:t>
            </a:r>
          </a:p>
          <a:p>
            <a:pPr marL="0" marR="0" lvl="0" indent="0" defTabSz="914400" eaLnBrk="1" fontAlgn="auto" latinLnBrk="0" hangingPunct="1">
              <a:lnSpc>
                <a:spcPct val="100000"/>
              </a:lnSpc>
              <a:spcBef>
                <a:spcPts val="0"/>
              </a:spcBef>
              <a:spcAft>
                <a:spcPts val="0"/>
              </a:spcAft>
              <a:buClrTx/>
              <a:buSzTx/>
              <a:buFontTx/>
              <a:buNone/>
              <a:tabLst/>
              <a:defRPr/>
            </a:pPr>
            <a:r>
              <a:rPr lang="en-US" sz="1200" kern="0" dirty="0">
                <a:solidFill>
                  <a:srgbClr val="FFFFFF"/>
                </a:solidFill>
                <a:latin typeface="Calibri"/>
              </a:rPr>
              <a:t>Average size of Household 2020</a:t>
            </a:r>
            <a:endParaRPr kumimoji="0" lang="en-US" sz="1100" b="0" i="0" u="none" strike="noStrike" kern="0" cap="none" spc="0" normalizeH="0" baseline="0" noProof="0" dirty="0">
              <a:ln>
                <a:noFill/>
              </a:ln>
              <a:solidFill>
                <a:sysClr val="window" lastClr="FFFFFF"/>
              </a:solidFill>
              <a:effectLst/>
              <a:uLnTx/>
              <a:uFillTx/>
              <a:latin typeface="Calibri"/>
              <a:ea typeface="Calibri" panose="020F0502020204030204" pitchFamily="34" charset="0"/>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FFFFFF"/>
                </a:solidFill>
                <a:effectLst/>
                <a:uLnTx/>
                <a:uFillTx/>
                <a:latin typeface="Calibri"/>
                <a:ea typeface="Calibri" panose="020F0502020204030204" pitchFamily="34" charset="0"/>
                <a:cs typeface="+mn-cs"/>
              </a:rPr>
              <a:t>Source: 2020 Esri  Business Analyst</a:t>
            </a:r>
            <a:endParaRPr kumimoji="0" lang="en-US" sz="1100" b="0" i="0" u="none" strike="noStrike" kern="0" cap="none" spc="0" normalizeH="0" baseline="0" noProof="0" dirty="0">
              <a:ln>
                <a:noFill/>
              </a:ln>
              <a:solidFill>
                <a:sysClr val="window" lastClr="FFFFFF"/>
              </a:solidFill>
              <a:effectLst/>
              <a:uLnTx/>
              <a:uFillTx/>
              <a:latin typeface="Calibri"/>
              <a:ea typeface="Calibri" panose="020F0502020204030204" pitchFamily="34" charset="0"/>
              <a:cs typeface="+mn-cs"/>
            </a:endParaRPr>
          </a:p>
        </p:txBody>
      </p:sp>
      <p:sp>
        <p:nvSpPr>
          <p:cNvPr id="34" name="Rectangle 33">
            <a:extLst>
              <a:ext uri="{FF2B5EF4-FFF2-40B4-BE49-F238E27FC236}">
                <a16:creationId xmlns:a16="http://schemas.microsoft.com/office/drawing/2014/main" id="{6AA5C6B3-AD91-41FD-9C25-C0DE1CA633D5}"/>
              </a:ext>
            </a:extLst>
          </p:cNvPr>
          <p:cNvSpPr/>
          <p:nvPr/>
        </p:nvSpPr>
        <p:spPr>
          <a:xfrm>
            <a:off x="6466114" y="560081"/>
            <a:ext cx="2948588" cy="2677656"/>
          </a:xfrm>
          <a:prstGeom prst="rect">
            <a:avLst/>
          </a:prstGeom>
          <a:solidFill>
            <a:srgbClr val="215968"/>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2800" dirty="0">
                <a:solidFill>
                  <a:srgbClr val="FFFFFF"/>
                </a:solidFill>
                <a:effectLst/>
                <a:ea typeface="Calibri" panose="020F0502020204030204" pitchFamily="34" charset="0"/>
              </a:rPr>
              <a:t>Fairbanks North Star Borough ranked 6 out of 25 Alaska Counties for Health Outcomes</a:t>
            </a:r>
            <a:br>
              <a:rPr lang="en-US" sz="2800" dirty="0">
                <a:solidFill>
                  <a:srgbClr val="FFFFFF"/>
                </a:solidFill>
                <a:effectLst/>
                <a:ea typeface="Calibri" panose="020F0502020204030204" pitchFamily="34" charset="0"/>
              </a:rPr>
            </a:br>
            <a:endParaRPr lang="en-US" sz="1100" dirty="0">
              <a:effectLst/>
              <a:ea typeface="Calibri" panose="020F0502020204030204" pitchFamily="34" charset="0"/>
            </a:endParaRPr>
          </a:p>
        </p:txBody>
      </p:sp>
    </p:spTree>
    <p:extLst>
      <p:ext uri="{BB962C8B-B14F-4D97-AF65-F5344CB8AC3E}">
        <p14:creationId xmlns:p14="http://schemas.microsoft.com/office/powerpoint/2010/main" val="1612313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7907"/>
            <a:ext cx="12192000" cy="384048"/>
          </a:xfrm>
          <a:prstGeom prst="rect">
            <a:avLst/>
          </a:prstGeom>
          <a:solidFill>
            <a:srgbClr val="0070C0"/>
          </a:solidFill>
        </p:spPr>
        <p:style>
          <a:lnRef idx="2">
            <a:schemeClr val="accent3">
              <a:shade val="50000"/>
            </a:schemeClr>
          </a:lnRef>
          <a:fillRef idx="1">
            <a:schemeClr val="accent3"/>
          </a:fillRef>
          <a:effectRef idx="0">
            <a:schemeClr val="accent3"/>
          </a:effectRef>
          <a:fontRef idx="minor">
            <a:schemeClr val="lt1"/>
          </a:fontRef>
        </p:style>
        <p:txBody>
          <a:bodyPr lIns="91429" tIns="45714" rIns="91429" bIns="45714" anchor="ctr"/>
          <a:lstStyle/>
          <a:p>
            <a:pPr algn="ctr" defTabSz="912813" eaLnBrk="0" hangingPunct="0"/>
            <a:r>
              <a:rPr lang="en-US" sz="3200" b="1" dirty="0">
                <a:solidFill>
                  <a:schemeClr val="bg1"/>
                </a:solidFill>
                <a:latin typeface="+mj-lt"/>
              </a:rPr>
              <a:t>Trends Relevant to FNSB</a:t>
            </a:r>
          </a:p>
        </p:txBody>
      </p:sp>
      <p:sp>
        <p:nvSpPr>
          <p:cNvPr id="6" name="TextBox 5">
            <a:extLst>
              <a:ext uri="{FF2B5EF4-FFF2-40B4-BE49-F238E27FC236}">
                <a16:creationId xmlns:a16="http://schemas.microsoft.com/office/drawing/2014/main" id="{F9803415-1887-4A61-A316-963AD879FFBD}"/>
              </a:ext>
            </a:extLst>
          </p:cNvPr>
          <p:cNvSpPr txBox="1"/>
          <p:nvPr/>
        </p:nvSpPr>
        <p:spPr>
          <a:xfrm>
            <a:off x="361477" y="272837"/>
            <a:ext cx="11469045" cy="523220"/>
          </a:xfrm>
          <a:prstGeom prst="rect">
            <a:avLst/>
          </a:prstGeom>
          <a:noFill/>
        </p:spPr>
        <p:txBody>
          <a:bodyPr wrap="square">
            <a:spAutoFit/>
          </a:bodyPr>
          <a:lstStyle/>
          <a:p>
            <a:pPr algn="ctr"/>
            <a:r>
              <a:rPr lang="en-US" sz="2800" b="1" dirty="0">
                <a:effectLst/>
                <a:latin typeface="Calibri" panose="020F0502020204030204" pitchFamily="34" charset="0"/>
                <a:ea typeface="Calibri" panose="020F0502020204030204" pitchFamily="34" charset="0"/>
              </a:rPr>
              <a:t>Leisure Activity Participation in the Fairbanks North Star Borough</a:t>
            </a:r>
            <a:endParaRPr lang="en-US" sz="2800" dirty="0"/>
          </a:p>
        </p:txBody>
      </p:sp>
      <p:sp>
        <p:nvSpPr>
          <p:cNvPr id="3" name="TextBox 2">
            <a:extLst>
              <a:ext uri="{FF2B5EF4-FFF2-40B4-BE49-F238E27FC236}">
                <a16:creationId xmlns:a16="http://schemas.microsoft.com/office/drawing/2014/main" id="{0ED775E5-2CAF-4D57-8172-8A9617B57310}"/>
              </a:ext>
            </a:extLst>
          </p:cNvPr>
          <p:cNvSpPr txBox="1"/>
          <p:nvPr/>
        </p:nvSpPr>
        <p:spPr>
          <a:xfrm>
            <a:off x="2046514" y="6304551"/>
            <a:ext cx="9549896" cy="369332"/>
          </a:xfrm>
          <a:prstGeom prst="rect">
            <a:avLst/>
          </a:prstGeom>
          <a:noFill/>
        </p:spPr>
        <p:txBody>
          <a:bodyPr wrap="square">
            <a:spAutoFit/>
          </a:bodyPr>
          <a:lstStyle/>
          <a:p>
            <a:r>
              <a:rPr lang="en-US" dirty="0"/>
              <a:t>Source: 2020 Esri Business Analyst</a:t>
            </a:r>
          </a:p>
        </p:txBody>
      </p:sp>
      <p:pic>
        <p:nvPicPr>
          <p:cNvPr id="4" name="Picture 3">
            <a:extLst>
              <a:ext uri="{FF2B5EF4-FFF2-40B4-BE49-F238E27FC236}">
                <a16:creationId xmlns:a16="http://schemas.microsoft.com/office/drawing/2014/main" id="{44B870DA-49D2-435A-B106-0DC4D4431079}"/>
              </a:ext>
            </a:extLst>
          </p:cNvPr>
          <p:cNvPicPr>
            <a:picLocks noChangeAspect="1"/>
          </p:cNvPicPr>
          <p:nvPr/>
        </p:nvPicPr>
        <p:blipFill>
          <a:blip r:embed="rId3"/>
          <a:stretch>
            <a:fillRect/>
          </a:stretch>
        </p:blipFill>
        <p:spPr>
          <a:xfrm>
            <a:off x="1567544" y="796056"/>
            <a:ext cx="8827764" cy="5406219"/>
          </a:xfrm>
          <a:prstGeom prst="rect">
            <a:avLst/>
          </a:prstGeom>
        </p:spPr>
      </p:pic>
    </p:spTree>
    <p:extLst>
      <p:ext uri="{BB962C8B-B14F-4D97-AF65-F5344CB8AC3E}">
        <p14:creationId xmlns:p14="http://schemas.microsoft.com/office/powerpoint/2010/main" val="121693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12192000" cy="384048"/>
          </a:xfrm>
          <a:prstGeom prst="rect">
            <a:avLst/>
          </a:prstGeom>
          <a:solidFill>
            <a:srgbClr val="0070C0"/>
          </a:solidFill>
        </p:spPr>
        <p:style>
          <a:lnRef idx="2">
            <a:schemeClr val="accent3">
              <a:shade val="50000"/>
            </a:schemeClr>
          </a:lnRef>
          <a:fillRef idx="1">
            <a:schemeClr val="accent3"/>
          </a:fillRef>
          <a:effectRef idx="0">
            <a:schemeClr val="accent3"/>
          </a:effectRef>
          <a:fontRef idx="minor">
            <a:schemeClr val="lt1"/>
          </a:fontRef>
        </p:style>
        <p:txBody>
          <a:bodyPr lIns="91429" tIns="45714" rIns="91429" bIns="45714" anchor="ctr"/>
          <a:lstStyle/>
          <a:p>
            <a:pPr algn="ctr" defTabSz="912813" eaLnBrk="0" hangingPunct="0"/>
            <a:r>
              <a:rPr lang="en-US" sz="3200" b="1" dirty="0">
                <a:solidFill>
                  <a:schemeClr val="bg1"/>
                </a:solidFill>
                <a:latin typeface="+mj-lt"/>
              </a:rPr>
              <a:t>FNSB Carlson Center Market Analysis</a:t>
            </a:r>
          </a:p>
        </p:txBody>
      </p:sp>
      <p:sp>
        <p:nvSpPr>
          <p:cNvPr id="6" name="TextBox 5">
            <a:extLst>
              <a:ext uri="{FF2B5EF4-FFF2-40B4-BE49-F238E27FC236}">
                <a16:creationId xmlns:a16="http://schemas.microsoft.com/office/drawing/2014/main" id="{F9803415-1887-4A61-A316-963AD879FFBD}"/>
              </a:ext>
            </a:extLst>
          </p:cNvPr>
          <p:cNvSpPr txBox="1"/>
          <p:nvPr/>
        </p:nvSpPr>
        <p:spPr>
          <a:xfrm>
            <a:off x="521135" y="548609"/>
            <a:ext cx="11469045" cy="2246769"/>
          </a:xfrm>
          <a:prstGeom prst="rect">
            <a:avLst/>
          </a:prstGeom>
          <a:noFill/>
        </p:spPr>
        <p:txBody>
          <a:bodyPr wrap="square">
            <a:spAutoFit/>
          </a:bodyPr>
          <a:lstStyle/>
          <a:p>
            <a:r>
              <a:rPr lang="en-US" sz="2800" b="1" dirty="0">
                <a:effectLst/>
                <a:latin typeface="Calibri" panose="020F0502020204030204" pitchFamily="34" charset="0"/>
                <a:ea typeface="Calibri" panose="020F0502020204030204" pitchFamily="34" charset="0"/>
              </a:rPr>
              <a:t>A key component of determining the feasibility of the Carlson Center is to look at alternative providers who offer similar services through a market analysis. This inventory of like-service providers can assist with understanding the area’s current facilities and how they may overlap with the potential services of the Carlson Center. </a:t>
            </a:r>
            <a:endParaRPr lang="en-US" sz="2800" dirty="0"/>
          </a:p>
        </p:txBody>
      </p:sp>
      <p:pic>
        <p:nvPicPr>
          <p:cNvPr id="8" name="Picture 7">
            <a:extLst>
              <a:ext uri="{FF2B5EF4-FFF2-40B4-BE49-F238E27FC236}">
                <a16:creationId xmlns:a16="http://schemas.microsoft.com/office/drawing/2014/main" id="{5A8F5A84-31EB-470B-8D95-913F09D21ABA}"/>
              </a:ext>
            </a:extLst>
          </p:cNvPr>
          <p:cNvPicPr>
            <a:picLocks noChangeAspect="1"/>
          </p:cNvPicPr>
          <p:nvPr/>
        </p:nvPicPr>
        <p:blipFill rotWithShape="1">
          <a:blip r:embed="rId3"/>
          <a:srcRect b="1513"/>
          <a:stretch/>
        </p:blipFill>
        <p:spPr>
          <a:xfrm>
            <a:off x="842776" y="2795378"/>
            <a:ext cx="10616569" cy="3779594"/>
          </a:xfrm>
          <a:prstGeom prst="rect">
            <a:avLst/>
          </a:prstGeom>
        </p:spPr>
      </p:pic>
    </p:spTree>
    <p:extLst>
      <p:ext uri="{BB962C8B-B14F-4D97-AF65-F5344CB8AC3E}">
        <p14:creationId xmlns:p14="http://schemas.microsoft.com/office/powerpoint/2010/main" val="1150491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39757"/>
            <a:ext cx="12192000" cy="572734"/>
          </a:xfrm>
          <a:prstGeom prst="rect">
            <a:avLst/>
          </a:prstGeom>
          <a:solidFill>
            <a:srgbClr val="0070C0"/>
          </a:solidFill>
        </p:spPr>
        <p:style>
          <a:lnRef idx="2">
            <a:schemeClr val="accent3">
              <a:shade val="50000"/>
            </a:schemeClr>
          </a:lnRef>
          <a:fillRef idx="1">
            <a:schemeClr val="accent3"/>
          </a:fillRef>
          <a:effectRef idx="0">
            <a:schemeClr val="accent3"/>
          </a:effectRef>
          <a:fontRef idx="minor">
            <a:schemeClr val="lt1"/>
          </a:fontRef>
        </p:style>
        <p:txBody>
          <a:bodyPr lIns="91429" tIns="45714" rIns="91429" bIns="45714" anchor="ctr"/>
          <a:lstStyle/>
          <a:p>
            <a:pPr algn="ctr" defTabSz="912813" eaLnBrk="0" hangingPunct="0"/>
            <a:r>
              <a:rPr lang="en-US" sz="3200" b="1" dirty="0">
                <a:solidFill>
                  <a:schemeClr val="bg1"/>
                </a:solidFill>
                <a:latin typeface="+mj-lt"/>
              </a:rPr>
              <a:t>FNSB Carlson Center Alternative Providers</a:t>
            </a:r>
          </a:p>
        </p:txBody>
      </p:sp>
      <p:pic>
        <p:nvPicPr>
          <p:cNvPr id="2" name="Picture 1">
            <a:extLst>
              <a:ext uri="{FF2B5EF4-FFF2-40B4-BE49-F238E27FC236}">
                <a16:creationId xmlns:a16="http://schemas.microsoft.com/office/drawing/2014/main" id="{C5FFD1CA-8CC8-4775-A1A0-34D7C4EB1C82}"/>
              </a:ext>
            </a:extLst>
          </p:cNvPr>
          <p:cNvPicPr>
            <a:picLocks noChangeAspect="1"/>
          </p:cNvPicPr>
          <p:nvPr/>
        </p:nvPicPr>
        <p:blipFill>
          <a:blip r:embed="rId3"/>
          <a:stretch>
            <a:fillRect/>
          </a:stretch>
        </p:blipFill>
        <p:spPr>
          <a:xfrm>
            <a:off x="2481942" y="492252"/>
            <a:ext cx="6580523" cy="6514599"/>
          </a:xfrm>
          <a:prstGeom prst="rect">
            <a:avLst/>
          </a:prstGeom>
        </p:spPr>
      </p:pic>
    </p:spTree>
    <p:extLst>
      <p:ext uri="{BB962C8B-B14F-4D97-AF65-F5344CB8AC3E}">
        <p14:creationId xmlns:p14="http://schemas.microsoft.com/office/powerpoint/2010/main" val="3392961576"/>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RRC Associates">
  <a:themeElements>
    <a:clrScheme name="RRC Associates">
      <a:dk1>
        <a:sysClr val="windowText" lastClr="000000"/>
      </a:dk1>
      <a:lt1>
        <a:sysClr val="window" lastClr="FFFFFF"/>
      </a:lt1>
      <a:dk2>
        <a:srgbClr val="939598"/>
      </a:dk2>
      <a:lt2>
        <a:srgbClr val="E7E6E6"/>
      </a:lt2>
      <a:accent1>
        <a:srgbClr val="5A93BE"/>
      </a:accent1>
      <a:accent2>
        <a:srgbClr val="A8A16E"/>
      </a:accent2>
      <a:accent3>
        <a:srgbClr val="A5A5A5"/>
      </a:accent3>
      <a:accent4>
        <a:srgbClr val="A8A16E"/>
      </a:accent4>
      <a:accent5>
        <a:srgbClr val="000000"/>
      </a:accent5>
      <a:accent6>
        <a:srgbClr val="5A93BE"/>
      </a:accent6>
      <a:hlink>
        <a:srgbClr val="0563C1"/>
      </a:hlink>
      <a:folHlink>
        <a:srgbClr val="954F72"/>
      </a:folHlink>
    </a:clrScheme>
    <a:fontScheme name="Custom 1">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rks and Recreation Template" id="{6AA82284-1D4D-4727-9055-B17569347615}" vid="{7285D4B4-224E-498F-BD18-AD637CCED49E}"/>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2577</TotalTime>
  <Words>4329</Words>
  <Application>Microsoft Office PowerPoint</Application>
  <PresentationFormat>Widescreen</PresentationFormat>
  <Paragraphs>454</Paragraphs>
  <Slides>50</Slides>
  <Notes>32</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50</vt:i4>
      </vt:variant>
    </vt:vector>
  </HeadingPairs>
  <TitlesOfParts>
    <vt:vector size="64" baseType="lpstr">
      <vt:lpstr>Arial</vt:lpstr>
      <vt:lpstr>Arial 2</vt:lpstr>
      <vt:lpstr>Arial 2 Italics</vt:lpstr>
      <vt:lpstr>Arial Black</vt:lpstr>
      <vt:lpstr>Book Antiqua</vt:lpstr>
      <vt:lpstr>Calibri</vt:lpstr>
      <vt:lpstr>Candara</vt:lpstr>
      <vt:lpstr>Corbel</vt:lpstr>
      <vt:lpstr>Symbol</vt:lpstr>
      <vt:lpstr>Times New Roman</vt:lpstr>
      <vt:lpstr>Trebuchet MS</vt:lpstr>
      <vt:lpstr>Office Theme</vt:lpstr>
      <vt:lpstr>2_Office Theme</vt:lpstr>
      <vt:lpstr>RRC Associates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 will begin in a few minutes   How we’ll gather your input: -Polls -Chat: submit your questions</dc:title>
  <dc:creator>Tom Diehl</dc:creator>
  <cp:lastModifiedBy>Tom Diehl</cp:lastModifiedBy>
  <cp:revision>72</cp:revision>
  <dcterms:created xsi:type="dcterms:W3CDTF">2020-07-29T16:51:09Z</dcterms:created>
  <dcterms:modified xsi:type="dcterms:W3CDTF">2020-10-26T18:45:00Z</dcterms:modified>
</cp:coreProperties>
</file>