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7"/>
  </p:notesMasterIdLst>
  <p:handoutMasterIdLst>
    <p:handoutMasterId r:id="rId58"/>
  </p:handoutMasterIdLst>
  <p:sldIdLst>
    <p:sldId id="546" r:id="rId3"/>
    <p:sldId id="512" r:id="rId4"/>
    <p:sldId id="593" r:id="rId5"/>
    <p:sldId id="547" r:id="rId6"/>
    <p:sldId id="261" r:id="rId7"/>
    <p:sldId id="545" r:id="rId8"/>
    <p:sldId id="494" r:id="rId9"/>
    <p:sldId id="574" r:id="rId10"/>
    <p:sldId id="577" r:id="rId11"/>
    <p:sldId id="598" r:id="rId12"/>
    <p:sldId id="549" r:id="rId13"/>
    <p:sldId id="578" r:id="rId14"/>
    <p:sldId id="550" r:id="rId15"/>
    <p:sldId id="579" r:id="rId16"/>
    <p:sldId id="596" r:id="rId17"/>
    <p:sldId id="551" r:id="rId18"/>
    <p:sldId id="580" r:id="rId19"/>
    <p:sldId id="603" r:id="rId20"/>
    <p:sldId id="552" r:id="rId21"/>
    <p:sldId id="581" r:id="rId22"/>
    <p:sldId id="582" r:id="rId23"/>
    <p:sldId id="605" r:id="rId24"/>
    <p:sldId id="606" r:id="rId25"/>
    <p:sldId id="553" r:id="rId26"/>
    <p:sldId id="595" r:id="rId27"/>
    <p:sldId id="583" r:id="rId28"/>
    <p:sldId id="560" r:id="rId29"/>
    <p:sldId id="584" r:id="rId30"/>
    <p:sldId id="585" r:id="rId31"/>
    <p:sldId id="609" r:id="rId32"/>
    <p:sldId id="608" r:id="rId33"/>
    <p:sldId id="610" r:id="rId34"/>
    <p:sldId id="611" r:id="rId35"/>
    <p:sldId id="597" r:id="rId36"/>
    <p:sldId id="561" r:id="rId37"/>
    <p:sldId id="586" r:id="rId38"/>
    <p:sldId id="554" r:id="rId39"/>
    <p:sldId id="587" r:id="rId40"/>
    <p:sldId id="588" r:id="rId41"/>
    <p:sldId id="599" r:id="rId42"/>
    <p:sldId id="555" r:id="rId43"/>
    <p:sldId id="589" r:id="rId44"/>
    <p:sldId id="556" r:id="rId45"/>
    <p:sldId id="590" r:id="rId46"/>
    <p:sldId id="557" r:id="rId47"/>
    <p:sldId id="591" r:id="rId48"/>
    <p:sldId id="558" r:id="rId49"/>
    <p:sldId id="592" r:id="rId50"/>
    <p:sldId id="602" r:id="rId51"/>
    <p:sldId id="601" r:id="rId52"/>
    <p:sldId id="600" r:id="rId53"/>
    <p:sldId id="559" r:id="rId54"/>
    <p:sldId id="594" r:id="rId55"/>
    <p:sldId id="493" r:id="rId56"/>
  </p:sldIdLst>
  <p:sldSz cx="12192000" cy="6858000"/>
  <p:notesSz cx="7077075" cy="936307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5613" indent="1588" algn="l" rtl="0" fontAlgn="base">
      <a:spcBef>
        <a:spcPct val="0"/>
      </a:spcBef>
      <a:spcAft>
        <a:spcPct val="0"/>
      </a:spcAft>
      <a:defRPr kern="1200">
        <a:solidFill>
          <a:schemeClr val="tx1"/>
        </a:solidFill>
        <a:latin typeface="Arial" panose="020B0604020202020204" pitchFamily="34" charset="0"/>
        <a:ea typeface="+mn-ea"/>
        <a:cs typeface="+mn-cs"/>
      </a:defRPr>
    </a:lvl2pPr>
    <a:lvl3pPr marL="912813" indent="1588" algn="l" rtl="0" fontAlgn="base">
      <a:spcBef>
        <a:spcPct val="0"/>
      </a:spcBef>
      <a:spcAft>
        <a:spcPct val="0"/>
      </a:spcAft>
      <a:defRPr kern="1200">
        <a:solidFill>
          <a:schemeClr val="tx1"/>
        </a:solidFill>
        <a:latin typeface="Arial" panose="020B0604020202020204" pitchFamily="34" charset="0"/>
        <a:ea typeface="+mn-ea"/>
        <a:cs typeface="+mn-cs"/>
      </a:defRPr>
    </a:lvl3pPr>
    <a:lvl4pPr marL="1370013" indent="1588" algn="l" rtl="0" fontAlgn="base">
      <a:spcBef>
        <a:spcPct val="0"/>
      </a:spcBef>
      <a:spcAft>
        <a:spcPct val="0"/>
      </a:spcAft>
      <a:defRPr kern="1200">
        <a:solidFill>
          <a:schemeClr val="tx1"/>
        </a:solidFill>
        <a:latin typeface="Arial" panose="020B0604020202020204" pitchFamily="34" charset="0"/>
        <a:ea typeface="+mn-ea"/>
        <a:cs typeface="+mn-cs"/>
      </a:defRPr>
    </a:lvl4pPr>
    <a:lvl5pPr marL="1827213" indent="1588"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iggs, Daniel" initials="BD" lastIdx="3" clrIdx="6">
    <p:extLst>
      <p:ext uri="{19B8F6BF-5375-455C-9EA6-DF929625EA0E}">
        <p15:presenceInfo xmlns:p15="http://schemas.microsoft.com/office/powerpoint/2012/main" userId="S-1-5-21-1108315343-725651118-2080461254-37738" providerId="AD"/>
      </p:ext>
    </p:extLst>
  </p:cmAuthor>
  <p:cmAuthor id="1" name="Jana West" initials="JW" lastIdx="6" clrIdx="0">
    <p:extLst>
      <p:ext uri="{19B8F6BF-5375-455C-9EA6-DF929625EA0E}">
        <p15:presenceInfo xmlns:p15="http://schemas.microsoft.com/office/powerpoint/2012/main" userId="8501fb8ac122c568" providerId="Windows Live"/>
      </p:ext>
    </p:extLst>
  </p:cmAuthor>
  <p:cmAuthor id="2" name="Art Thatcher" initials="AT" lastIdx="26" clrIdx="1">
    <p:extLst>
      <p:ext uri="{19B8F6BF-5375-455C-9EA6-DF929625EA0E}">
        <p15:presenceInfo xmlns:p15="http://schemas.microsoft.com/office/powerpoint/2012/main" userId="S-1-5-21-2570788320-143090204-2945823233-1691" providerId="AD"/>
      </p:ext>
    </p:extLst>
  </p:cmAuthor>
  <p:cmAuthor id="3" name="Adam Bossi" initials="AB" lastIdx="6" clrIdx="2">
    <p:extLst>
      <p:ext uri="{19B8F6BF-5375-455C-9EA6-DF929625EA0E}">
        <p15:presenceInfo xmlns:p15="http://schemas.microsoft.com/office/powerpoint/2012/main" userId="3ec9af8fee335314" providerId="Windows Live"/>
      </p:ext>
    </p:extLst>
  </p:cmAuthor>
  <p:cmAuthor id="4" name="Chris Dropinski" initials="CD" lastIdx="15" clrIdx="3">
    <p:extLst>
      <p:ext uri="{19B8F6BF-5375-455C-9EA6-DF929625EA0E}">
        <p15:presenceInfo xmlns:p15="http://schemas.microsoft.com/office/powerpoint/2012/main" userId="Chris Dropinski" providerId="None"/>
      </p:ext>
    </p:extLst>
  </p:cmAuthor>
  <p:cmAuthor id="5" name="Tom Diehl" initials="TD" lastIdx="32" clrIdx="4">
    <p:extLst>
      <p:ext uri="{19B8F6BF-5375-455C-9EA6-DF929625EA0E}">
        <p15:presenceInfo xmlns:p15="http://schemas.microsoft.com/office/powerpoint/2012/main" userId="Tom Diehl" providerId="None"/>
      </p:ext>
    </p:extLst>
  </p:cmAuthor>
  <p:cmAuthor id="6" name="Tom Diehl" initials="TD [2]" lastIdx="8" clrIdx="5">
    <p:extLst>
      <p:ext uri="{19B8F6BF-5375-455C-9EA6-DF929625EA0E}">
        <p15:presenceInfo xmlns:p15="http://schemas.microsoft.com/office/powerpoint/2012/main" userId="a1faeb9e79363c6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005"/>
    <a:srgbClr val="36968D"/>
    <a:srgbClr val="00CC99"/>
    <a:srgbClr val="66FFCC"/>
    <a:srgbClr val="005A9E"/>
    <a:srgbClr val="BC3F00"/>
    <a:srgbClr val="F2FB9D"/>
    <a:srgbClr val="0099FF"/>
    <a:srgbClr val="B04800"/>
    <a:srgbClr val="2C90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1561" autoAdjust="0"/>
  </p:normalViewPr>
  <p:slideViewPr>
    <p:cSldViewPr snapToGrid="0">
      <p:cViewPr varScale="1">
        <p:scale>
          <a:sx n="44" d="100"/>
          <a:sy n="44" d="100"/>
        </p:scale>
        <p:origin x="1452" y="68"/>
      </p:cViewPr>
      <p:guideLst>
        <p:guide orient="horz" pos="2160"/>
        <p:guide pos="3840"/>
      </p:guideLst>
    </p:cSldViewPr>
  </p:slideViewPr>
  <p:notesTextViewPr>
    <p:cViewPr>
      <p:scale>
        <a:sx n="100" d="100"/>
        <a:sy n="100" d="100"/>
      </p:scale>
      <p:origin x="0" y="0"/>
    </p:cViewPr>
  </p:notesTextViewPr>
  <p:sorterViewPr>
    <p:cViewPr>
      <p:scale>
        <a:sx n="75" d="100"/>
        <a:sy n="75" d="100"/>
      </p:scale>
      <p:origin x="0" y="-3516"/>
    </p:cViewPr>
  </p:sorterViewPr>
  <p:notesViewPr>
    <p:cSldViewPr snapToGrid="0">
      <p:cViewPr varScale="1">
        <p:scale>
          <a:sx n="85" d="100"/>
          <a:sy n="85" d="100"/>
        </p:scale>
        <p:origin x="382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1" y="8"/>
            <a:ext cx="3065975" cy="468315"/>
          </a:xfrm>
          <a:prstGeom prst="rect">
            <a:avLst/>
          </a:prstGeom>
          <a:noFill/>
          <a:ln>
            <a:noFill/>
          </a:ln>
          <a:effectLst/>
        </p:spPr>
        <p:txBody>
          <a:bodyPr vert="horz" wrap="square" lIns="94085" tIns="47042" rIns="94085" bIns="47042" numCol="1" anchor="t" anchorCtr="0" compatLnSpc="1">
            <a:prstTxWarp prst="textNoShape">
              <a:avLst/>
            </a:prstTxWarp>
          </a:bodyPr>
          <a:lstStyle>
            <a:lvl1pPr defTabSz="940322">
              <a:defRPr sz="1200">
                <a:latin typeface="Arial" charset="0"/>
              </a:defRPr>
            </a:lvl1pPr>
          </a:lstStyle>
          <a:p>
            <a:pPr>
              <a:defRPr/>
            </a:pPr>
            <a:endParaRPr lang="en-US" altLang="en-US" dirty="0">
              <a:latin typeface="Calibri" panose="020F0502020204030204" pitchFamily="34" charset="0"/>
            </a:endParaRPr>
          </a:p>
        </p:txBody>
      </p:sp>
      <p:sp>
        <p:nvSpPr>
          <p:cNvPr id="37891" name="Rectangle 3"/>
          <p:cNvSpPr>
            <a:spLocks noGrp="1" noChangeArrowheads="1"/>
          </p:cNvSpPr>
          <p:nvPr>
            <p:ph type="dt" sz="quarter" idx="1"/>
          </p:nvPr>
        </p:nvSpPr>
        <p:spPr bwMode="auto">
          <a:xfrm>
            <a:off x="4009479" y="8"/>
            <a:ext cx="3065975" cy="468315"/>
          </a:xfrm>
          <a:prstGeom prst="rect">
            <a:avLst/>
          </a:prstGeom>
          <a:noFill/>
          <a:ln>
            <a:noFill/>
          </a:ln>
          <a:effectLst/>
        </p:spPr>
        <p:txBody>
          <a:bodyPr vert="horz" wrap="square" lIns="94085" tIns="47042" rIns="94085" bIns="47042" numCol="1" anchor="t" anchorCtr="0" compatLnSpc="1">
            <a:prstTxWarp prst="textNoShape">
              <a:avLst/>
            </a:prstTxWarp>
          </a:bodyPr>
          <a:lstStyle>
            <a:lvl1pPr algn="r" defTabSz="940322">
              <a:defRPr sz="1200">
                <a:latin typeface="Arial" charset="0"/>
              </a:defRPr>
            </a:lvl1pPr>
          </a:lstStyle>
          <a:p>
            <a:pPr>
              <a:defRPr/>
            </a:pPr>
            <a:endParaRPr lang="en-US" altLang="en-US" dirty="0">
              <a:latin typeface="Calibri" panose="020F0502020204030204" pitchFamily="34" charset="0"/>
            </a:endParaRPr>
          </a:p>
        </p:txBody>
      </p:sp>
      <p:sp>
        <p:nvSpPr>
          <p:cNvPr id="37892" name="Rectangle 4"/>
          <p:cNvSpPr>
            <a:spLocks noGrp="1" noChangeArrowheads="1"/>
          </p:cNvSpPr>
          <p:nvPr>
            <p:ph type="ftr" sz="quarter" idx="2"/>
          </p:nvPr>
        </p:nvSpPr>
        <p:spPr bwMode="auto">
          <a:xfrm>
            <a:off x="1" y="8893153"/>
            <a:ext cx="3065975" cy="468315"/>
          </a:xfrm>
          <a:prstGeom prst="rect">
            <a:avLst/>
          </a:prstGeom>
          <a:noFill/>
          <a:ln>
            <a:noFill/>
          </a:ln>
          <a:effectLst/>
        </p:spPr>
        <p:txBody>
          <a:bodyPr vert="horz" wrap="square" lIns="94085" tIns="47042" rIns="94085" bIns="47042" numCol="1" anchor="b" anchorCtr="0" compatLnSpc="1">
            <a:prstTxWarp prst="textNoShape">
              <a:avLst/>
            </a:prstTxWarp>
          </a:bodyPr>
          <a:lstStyle>
            <a:lvl1pPr defTabSz="940322">
              <a:defRPr sz="1200">
                <a:latin typeface="Arial" charset="0"/>
              </a:defRPr>
            </a:lvl1pPr>
          </a:lstStyle>
          <a:p>
            <a:pPr>
              <a:defRPr/>
            </a:pPr>
            <a:endParaRPr lang="en-US" altLang="en-US" dirty="0">
              <a:latin typeface="Calibri" panose="020F0502020204030204" pitchFamily="34" charset="0"/>
            </a:endParaRPr>
          </a:p>
        </p:txBody>
      </p:sp>
      <p:sp>
        <p:nvSpPr>
          <p:cNvPr id="37893" name="Rectangle 5"/>
          <p:cNvSpPr>
            <a:spLocks noGrp="1" noChangeArrowheads="1"/>
          </p:cNvSpPr>
          <p:nvPr>
            <p:ph type="sldNum" sz="quarter" idx="3"/>
          </p:nvPr>
        </p:nvSpPr>
        <p:spPr bwMode="auto">
          <a:xfrm>
            <a:off x="4009479" y="8893153"/>
            <a:ext cx="3065975" cy="468315"/>
          </a:xfrm>
          <a:prstGeom prst="rect">
            <a:avLst/>
          </a:prstGeom>
          <a:noFill/>
          <a:ln>
            <a:noFill/>
          </a:ln>
          <a:effectLst/>
        </p:spPr>
        <p:txBody>
          <a:bodyPr vert="horz" wrap="square" lIns="94085" tIns="47042" rIns="94085" bIns="47042" numCol="1" anchor="b" anchorCtr="0" compatLnSpc="1">
            <a:prstTxWarp prst="textNoShape">
              <a:avLst/>
            </a:prstTxWarp>
          </a:bodyPr>
          <a:lstStyle>
            <a:lvl1pPr algn="r" defTabSz="940322">
              <a:defRPr sz="1200"/>
            </a:lvl1pPr>
          </a:lstStyle>
          <a:p>
            <a:fld id="{21622B47-4C42-4EC0-88B6-8FC6941F8487}" type="slidenum">
              <a:rPr lang="en-US" altLang="en-US">
                <a:latin typeface="Calibri" panose="020F0502020204030204" pitchFamily="34" charset="0"/>
              </a:rPr>
              <a:pPr/>
              <a:t>‹#›</a:t>
            </a:fld>
            <a:endParaRPr lang="en-US" altLang="en-US" dirty="0">
              <a:latin typeface="Calibri" panose="020F0502020204030204" pitchFamily="34" charset="0"/>
            </a:endParaRPr>
          </a:p>
        </p:txBody>
      </p:sp>
    </p:spTree>
    <p:extLst>
      <p:ext uri="{BB962C8B-B14F-4D97-AF65-F5344CB8AC3E}">
        <p14:creationId xmlns:p14="http://schemas.microsoft.com/office/powerpoint/2010/main" val="2353224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1" y="8"/>
            <a:ext cx="3065975" cy="468315"/>
          </a:xfrm>
          <a:prstGeom prst="rect">
            <a:avLst/>
          </a:prstGeom>
          <a:noFill/>
          <a:ln>
            <a:noFill/>
          </a:ln>
          <a:effectLst/>
        </p:spPr>
        <p:txBody>
          <a:bodyPr vert="horz" wrap="square" lIns="94085" tIns="47042" rIns="94085" bIns="47042" numCol="1" anchor="t" anchorCtr="0" compatLnSpc="1">
            <a:prstTxWarp prst="textNoShape">
              <a:avLst/>
            </a:prstTxWarp>
          </a:bodyPr>
          <a:lstStyle>
            <a:lvl1pPr defTabSz="940322">
              <a:defRPr sz="1200">
                <a:latin typeface="Calibri" panose="020F0502020204030204" pitchFamily="34" charset="0"/>
              </a:defRPr>
            </a:lvl1pPr>
          </a:lstStyle>
          <a:p>
            <a:pPr>
              <a:defRPr/>
            </a:pPr>
            <a:endParaRPr lang="en-US" altLang="en-US" dirty="0"/>
          </a:p>
        </p:txBody>
      </p:sp>
      <p:sp>
        <p:nvSpPr>
          <p:cNvPr id="64515" name="Rectangle 3"/>
          <p:cNvSpPr>
            <a:spLocks noGrp="1" noChangeArrowheads="1"/>
          </p:cNvSpPr>
          <p:nvPr>
            <p:ph type="dt" idx="1"/>
          </p:nvPr>
        </p:nvSpPr>
        <p:spPr bwMode="auto">
          <a:xfrm>
            <a:off x="4009479" y="8"/>
            <a:ext cx="3065975" cy="468315"/>
          </a:xfrm>
          <a:prstGeom prst="rect">
            <a:avLst/>
          </a:prstGeom>
          <a:noFill/>
          <a:ln>
            <a:noFill/>
          </a:ln>
          <a:effectLst/>
        </p:spPr>
        <p:txBody>
          <a:bodyPr vert="horz" wrap="square" lIns="94085" tIns="47042" rIns="94085" bIns="47042" numCol="1" anchor="t" anchorCtr="0" compatLnSpc="1">
            <a:prstTxWarp prst="textNoShape">
              <a:avLst/>
            </a:prstTxWarp>
          </a:bodyPr>
          <a:lstStyle>
            <a:lvl1pPr algn="r" defTabSz="940322">
              <a:defRPr sz="1200">
                <a:latin typeface="Calibri" panose="020F0502020204030204" pitchFamily="34" charset="0"/>
              </a:defRPr>
            </a:lvl1pPr>
          </a:lstStyle>
          <a:p>
            <a:pPr>
              <a:defRPr/>
            </a:pPr>
            <a:endParaRPr lang="en-US" altLang="en-US" dirty="0"/>
          </a:p>
        </p:txBody>
      </p:sp>
      <p:sp>
        <p:nvSpPr>
          <p:cNvPr id="6148" name="Rectangle 4"/>
          <p:cNvSpPr>
            <a:spLocks noGrp="1" noRot="1" noChangeAspect="1" noChangeArrowheads="1" noTextEdit="1"/>
          </p:cNvSpPr>
          <p:nvPr>
            <p:ph type="sldImg" idx="2"/>
          </p:nvPr>
        </p:nvSpPr>
        <p:spPr bwMode="auto">
          <a:xfrm>
            <a:off x="417513" y="701675"/>
            <a:ext cx="6242050" cy="3511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7" name="Rectangle 5"/>
          <p:cNvSpPr>
            <a:spLocks noGrp="1" noChangeArrowheads="1"/>
          </p:cNvSpPr>
          <p:nvPr>
            <p:ph type="body" sz="quarter" idx="3"/>
          </p:nvPr>
        </p:nvSpPr>
        <p:spPr bwMode="auto">
          <a:xfrm>
            <a:off x="708040" y="4447385"/>
            <a:ext cx="5661011" cy="4213222"/>
          </a:xfrm>
          <a:prstGeom prst="rect">
            <a:avLst/>
          </a:prstGeom>
          <a:noFill/>
          <a:ln>
            <a:noFill/>
          </a:ln>
          <a:effectLst/>
        </p:spPr>
        <p:txBody>
          <a:bodyPr vert="horz" wrap="square" lIns="94085" tIns="47042" rIns="94085" bIns="47042" numCol="1" anchor="t" anchorCtr="0" compatLnSpc="1">
            <a:prstTxWarp prst="textNoShape">
              <a:avLst/>
            </a:prstTxWarp>
          </a:bodyPr>
          <a:lstStyle/>
          <a:p>
            <a:pPr lvl="0"/>
            <a:r>
              <a:rPr lang="en-US" altLang="en-US" noProof="0" dirty="0"/>
              <a:t>Click to 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sp>
        <p:nvSpPr>
          <p:cNvPr id="64518" name="Rectangle 6"/>
          <p:cNvSpPr>
            <a:spLocks noGrp="1" noChangeArrowheads="1"/>
          </p:cNvSpPr>
          <p:nvPr>
            <p:ph type="ftr" sz="quarter" idx="4"/>
          </p:nvPr>
        </p:nvSpPr>
        <p:spPr bwMode="auto">
          <a:xfrm>
            <a:off x="1" y="8893153"/>
            <a:ext cx="3065975" cy="468315"/>
          </a:xfrm>
          <a:prstGeom prst="rect">
            <a:avLst/>
          </a:prstGeom>
          <a:noFill/>
          <a:ln>
            <a:noFill/>
          </a:ln>
          <a:effectLst/>
        </p:spPr>
        <p:txBody>
          <a:bodyPr vert="horz" wrap="square" lIns="94085" tIns="47042" rIns="94085" bIns="47042" numCol="1" anchor="b" anchorCtr="0" compatLnSpc="1">
            <a:prstTxWarp prst="textNoShape">
              <a:avLst/>
            </a:prstTxWarp>
          </a:bodyPr>
          <a:lstStyle>
            <a:lvl1pPr defTabSz="940322">
              <a:defRPr sz="1200">
                <a:latin typeface="Calibri" panose="020F0502020204030204" pitchFamily="34" charset="0"/>
              </a:defRPr>
            </a:lvl1pPr>
          </a:lstStyle>
          <a:p>
            <a:pPr>
              <a:defRPr/>
            </a:pPr>
            <a:endParaRPr lang="en-US" altLang="en-US" dirty="0"/>
          </a:p>
        </p:txBody>
      </p:sp>
      <p:sp>
        <p:nvSpPr>
          <p:cNvPr id="64519" name="Rectangle 7"/>
          <p:cNvSpPr>
            <a:spLocks noGrp="1" noChangeArrowheads="1"/>
          </p:cNvSpPr>
          <p:nvPr>
            <p:ph type="sldNum" sz="quarter" idx="5"/>
          </p:nvPr>
        </p:nvSpPr>
        <p:spPr bwMode="auto">
          <a:xfrm>
            <a:off x="4009479" y="8893153"/>
            <a:ext cx="3065975" cy="468315"/>
          </a:xfrm>
          <a:prstGeom prst="rect">
            <a:avLst/>
          </a:prstGeom>
          <a:noFill/>
          <a:ln>
            <a:noFill/>
          </a:ln>
          <a:effectLst/>
        </p:spPr>
        <p:txBody>
          <a:bodyPr vert="horz" wrap="square" lIns="94085" tIns="47042" rIns="94085" bIns="47042" numCol="1" anchor="b" anchorCtr="0" compatLnSpc="1">
            <a:prstTxWarp prst="textNoShape">
              <a:avLst/>
            </a:prstTxWarp>
          </a:bodyPr>
          <a:lstStyle>
            <a:lvl1pPr algn="r" defTabSz="940322">
              <a:defRPr sz="1200">
                <a:latin typeface="Calibri" panose="020F0502020204030204" pitchFamily="34" charset="0"/>
              </a:defRPr>
            </a:lvl1pPr>
          </a:lstStyle>
          <a:p>
            <a:fld id="{AF276D1F-03D4-47BD-B762-72A900579A98}" type="slidenum">
              <a:rPr lang="en-US" altLang="en-US" smtClean="0"/>
              <a:pPr/>
              <a:t>‹#›</a:t>
            </a:fld>
            <a:endParaRPr lang="en-US" altLang="en-US" dirty="0"/>
          </a:p>
        </p:txBody>
      </p:sp>
    </p:spTree>
    <p:extLst>
      <p:ext uri="{BB962C8B-B14F-4D97-AF65-F5344CB8AC3E}">
        <p14:creationId xmlns:p14="http://schemas.microsoft.com/office/powerpoint/2010/main" val="992998888"/>
      </p:ext>
    </p:extLst>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5613" algn="l" defTabSz="912813"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2813" algn="l" defTabSz="912813"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0013" algn="l" defTabSz="912813"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7213" algn="l" defTabSz="912813"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2</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1226810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11</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3960103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12</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1878274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13</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204509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14</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492569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15</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3840540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16</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2058437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17</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789486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18</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1736014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19</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1733880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20</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2269313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3</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1137027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21</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1503279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22</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722784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23</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4153036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24</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34396691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25</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9524110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26</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2497174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27</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39095680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28</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42845716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29</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28130756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30</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2981437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4</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5009643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31</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6554164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32</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8243742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33</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4683219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34</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28537340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35</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39604095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36</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37978128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37</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19606873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38</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28746528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39</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9993005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40</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1696510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defTabSz="950266">
              <a:spcBef>
                <a:spcPct val="30000"/>
              </a:spcBef>
              <a:defRPr sz="1200">
                <a:solidFill>
                  <a:schemeClr val="tx1"/>
                </a:solidFill>
                <a:latin typeface="Arial" panose="020B0604020202020204" pitchFamily="34" charset="0"/>
              </a:defRPr>
            </a:lvl1pPr>
            <a:lvl2pPr marL="765535" indent="-294316" defTabSz="950266">
              <a:spcBef>
                <a:spcPct val="30000"/>
              </a:spcBef>
              <a:defRPr sz="1200">
                <a:solidFill>
                  <a:schemeClr val="tx1"/>
                </a:solidFill>
                <a:latin typeface="Arial" panose="020B0604020202020204" pitchFamily="34" charset="0"/>
              </a:defRPr>
            </a:lvl2pPr>
            <a:lvl3pPr marL="1180396" indent="-236393" defTabSz="950266">
              <a:spcBef>
                <a:spcPct val="30000"/>
              </a:spcBef>
              <a:defRPr sz="1200">
                <a:solidFill>
                  <a:schemeClr val="tx1"/>
                </a:solidFill>
                <a:latin typeface="Arial" panose="020B0604020202020204" pitchFamily="34" charset="0"/>
              </a:defRPr>
            </a:lvl3pPr>
            <a:lvl4pPr marL="1653181" indent="-236393" defTabSz="950266">
              <a:spcBef>
                <a:spcPct val="30000"/>
              </a:spcBef>
              <a:defRPr sz="1200">
                <a:solidFill>
                  <a:schemeClr val="tx1"/>
                </a:solidFill>
                <a:latin typeface="Arial" panose="020B0604020202020204" pitchFamily="34" charset="0"/>
              </a:defRPr>
            </a:lvl4pPr>
            <a:lvl5pPr marL="2125965" indent="-236393" defTabSz="950266">
              <a:spcBef>
                <a:spcPct val="30000"/>
              </a:spcBef>
              <a:defRPr sz="1200">
                <a:solidFill>
                  <a:schemeClr val="tx1"/>
                </a:solidFill>
                <a:latin typeface="Arial" panose="020B0604020202020204" pitchFamily="34" charset="0"/>
              </a:defRPr>
            </a:lvl5pPr>
            <a:lvl6pPr marL="2576832" indent="-236393" defTabSz="950266" eaLnBrk="0" fontAlgn="base" hangingPunct="0">
              <a:spcBef>
                <a:spcPct val="30000"/>
              </a:spcBef>
              <a:spcAft>
                <a:spcPct val="0"/>
              </a:spcAft>
              <a:defRPr sz="1200">
                <a:solidFill>
                  <a:schemeClr val="tx1"/>
                </a:solidFill>
                <a:latin typeface="Arial" panose="020B0604020202020204" pitchFamily="34" charset="0"/>
              </a:defRPr>
            </a:lvl6pPr>
            <a:lvl7pPr marL="3027700" indent="-236393" defTabSz="950266" eaLnBrk="0" fontAlgn="base" hangingPunct="0">
              <a:spcBef>
                <a:spcPct val="30000"/>
              </a:spcBef>
              <a:spcAft>
                <a:spcPct val="0"/>
              </a:spcAft>
              <a:defRPr sz="1200">
                <a:solidFill>
                  <a:schemeClr val="tx1"/>
                </a:solidFill>
                <a:latin typeface="Arial" panose="020B0604020202020204" pitchFamily="34" charset="0"/>
              </a:defRPr>
            </a:lvl7pPr>
            <a:lvl8pPr marL="3478568" indent="-236393" defTabSz="950266" eaLnBrk="0" fontAlgn="base" hangingPunct="0">
              <a:spcBef>
                <a:spcPct val="30000"/>
              </a:spcBef>
              <a:spcAft>
                <a:spcPct val="0"/>
              </a:spcAft>
              <a:defRPr sz="1200">
                <a:solidFill>
                  <a:schemeClr val="tx1"/>
                </a:solidFill>
                <a:latin typeface="Arial" panose="020B0604020202020204" pitchFamily="34" charset="0"/>
              </a:defRPr>
            </a:lvl8pPr>
            <a:lvl9pPr marL="3929434" indent="-236393" defTabSz="950266"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A4C78BC-1BA1-45DC-8B8D-85115A0C23A3}" type="slidenum">
              <a:rPr lang="en-US" altLang="en-US" sz="1300"/>
              <a:pPr>
                <a:spcBef>
                  <a:spcPct val="0"/>
                </a:spcBef>
              </a:pPr>
              <a:t>5</a:t>
            </a:fld>
            <a:endParaRPr lang="en-US" altLang="en-US" sz="1300" dirty="0"/>
          </a:p>
        </p:txBody>
      </p:sp>
      <p:sp>
        <p:nvSpPr>
          <p:cNvPr id="11267" name="Rectangle 2"/>
          <p:cNvSpPr>
            <a:spLocks noGrp="1" noRot="1" noChangeAspect="1" noChangeArrowheads="1" noTextEdit="1"/>
          </p:cNvSpPr>
          <p:nvPr>
            <p:ph type="sldImg"/>
          </p:nvPr>
        </p:nvSpPr>
        <p:spPr>
          <a:xfrm>
            <a:off x="498475" y="701675"/>
            <a:ext cx="6238875" cy="3509963"/>
          </a:xfrm>
          <a:ln/>
        </p:spPr>
      </p:sp>
      <p:sp>
        <p:nvSpPr>
          <p:cNvPr id="11268" name="Rectangle 3"/>
          <p:cNvSpPr>
            <a:spLocks noGrp="1" noChangeArrowheads="1"/>
          </p:cNvSpPr>
          <p:nvPr>
            <p:ph type="body" idx="1"/>
          </p:nvPr>
        </p:nvSpPr>
        <p:spPr>
          <a:xfrm>
            <a:off x="963956" y="4447783"/>
            <a:ext cx="5306441" cy="4214003"/>
          </a:xfrm>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795560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41</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22427261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42</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34164874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43</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3203504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44</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37952077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45</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14045714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46</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29213293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47</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13107539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48</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25931719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49</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3987410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50</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1397778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6</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21734655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51</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23596268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52</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16901414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53</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30049408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defTabSz="935459" eaLnBrk="0" hangingPunct="0">
              <a:spcBef>
                <a:spcPct val="30000"/>
              </a:spcBef>
              <a:defRPr sz="1200">
                <a:solidFill>
                  <a:schemeClr val="tx1"/>
                </a:solidFill>
                <a:latin typeface="Arial" panose="020B0604020202020204" pitchFamily="34" charset="0"/>
              </a:defRPr>
            </a:lvl1pPr>
            <a:lvl2pPr marL="753880" indent="-290204" defTabSz="935459" eaLnBrk="0" hangingPunct="0">
              <a:spcBef>
                <a:spcPct val="30000"/>
              </a:spcBef>
              <a:defRPr sz="1200">
                <a:solidFill>
                  <a:schemeClr val="tx1"/>
                </a:solidFill>
                <a:latin typeface="Arial" panose="020B0604020202020204" pitchFamily="34" charset="0"/>
              </a:defRPr>
            </a:lvl2pPr>
            <a:lvl3pPr marL="1162434" indent="-231839" defTabSz="935459" eaLnBrk="0" hangingPunct="0">
              <a:spcBef>
                <a:spcPct val="30000"/>
              </a:spcBef>
              <a:defRPr sz="1200">
                <a:solidFill>
                  <a:schemeClr val="tx1"/>
                </a:solidFill>
                <a:latin typeface="Arial" panose="020B0604020202020204" pitchFamily="34" charset="0"/>
              </a:defRPr>
            </a:lvl3pPr>
            <a:lvl4pPr marL="1629354" indent="-231839" defTabSz="935459" eaLnBrk="0" hangingPunct="0">
              <a:spcBef>
                <a:spcPct val="30000"/>
              </a:spcBef>
              <a:defRPr sz="1200">
                <a:solidFill>
                  <a:schemeClr val="tx1"/>
                </a:solidFill>
                <a:latin typeface="Arial" panose="020B0604020202020204" pitchFamily="34" charset="0"/>
              </a:defRPr>
            </a:lvl4pPr>
            <a:lvl5pPr marL="2096271" indent="-231839" defTabSz="935459" eaLnBrk="0" hangingPunct="0">
              <a:spcBef>
                <a:spcPct val="30000"/>
              </a:spcBef>
              <a:defRPr sz="1200">
                <a:solidFill>
                  <a:schemeClr val="tx1"/>
                </a:solidFill>
                <a:latin typeface="Arial" panose="020B0604020202020204" pitchFamily="34" charset="0"/>
              </a:defRPr>
            </a:lvl5pPr>
            <a:lvl6pPr marL="2563190" indent="-231839" defTabSz="935459" eaLnBrk="0" fontAlgn="base" hangingPunct="0">
              <a:spcBef>
                <a:spcPct val="30000"/>
              </a:spcBef>
              <a:spcAft>
                <a:spcPct val="0"/>
              </a:spcAft>
              <a:defRPr sz="1200">
                <a:solidFill>
                  <a:schemeClr val="tx1"/>
                </a:solidFill>
                <a:latin typeface="Arial" panose="020B0604020202020204" pitchFamily="34" charset="0"/>
              </a:defRPr>
            </a:lvl6pPr>
            <a:lvl7pPr marL="3030110" indent="-231839" defTabSz="935459" eaLnBrk="0" fontAlgn="base" hangingPunct="0">
              <a:spcBef>
                <a:spcPct val="30000"/>
              </a:spcBef>
              <a:spcAft>
                <a:spcPct val="0"/>
              </a:spcAft>
              <a:defRPr sz="1200">
                <a:solidFill>
                  <a:schemeClr val="tx1"/>
                </a:solidFill>
                <a:latin typeface="Arial" panose="020B0604020202020204" pitchFamily="34" charset="0"/>
              </a:defRPr>
            </a:lvl7pPr>
            <a:lvl8pPr marL="3497029" indent="-231839" defTabSz="935459" eaLnBrk="0" fontAlgn="base" hangingPunct="0">
              <a:spcBef>
                <a:spcPct val="30000"/>
              </a:spcBef>
              <a:spcAft>
                <a:spcPct val="0"/>
              </a:spcAft>
              <a:defRPr sz="1200">
                <a:solidFill>
                  <a:schemeClr val="tx1"/>
                </a:solidFill>
                <a:latin typeface="Arial" panose="020B0604020202020204" pitchFamily="34" charset="0"/>
              </a:defRPr>
            </a:lvl8pPr>
            <a:lvl9pPr marL="3963947" indent="-231839" defTabSz="935459"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B5FE382-1CCB-4FA1-9DE0-AC77ED640780}" type="slidenum">
              <a:rPr lang="en-US" altLang="en-US"/>
              <a:pPr eaLnBrk="1" hangingPunct="1">
                <a:spcBef>
                  <a:spcPct val="0"/>
                </a:spcBef>
              </a:pPr>
              <a:t>54</a:t>
            </a:fld>
            <a:endParaRPr lang="en-US" altLang="en-US" dirty="0"/>
          </a:p>
        </p:txBody>
      </p:sp>
      <p:sp>
        <p:nvSpPr>
          <p:cNvPr id="109571" name="Rectangle 2"/>
          <p:cNvSpPr>
            <a:spLocks noGrp="1" noRot="1" noChangeAspect="1" noChangeArrowheads="1" noTextEdit="1"/>
          </p:cNvSpPr>
          <p:nvPr>
            <p:ph type="sldImg"/>
          </p:nvPr>
        </p:nvSpPr>
        <p:spPr>
          <a:xfrm>
            <a:off x="415925" y="700088"/>
            <a:ext cx="6246813" cy="3513137"/>
          </a:xfrm>
          <a:ln/>
        </p:spPr>
      </p:sp>
      <p:sp>
        <p:nvSpPr>
          <p:cNvPr id="109572" name="Rectangle 3"/>
          <p:cNvSpPr>
            <a:spLocks noGrp="1" noChangeArrowheads="1"/>
          </p:cNvSpPr>
          <p:nvPr>
            <p:ph type="body" idx="1"/>
          </p:nvPr>
        </p:nvSpPr>
        <p:spPr>
          <a:xfrm>
            <a:off x="943508" y="4447384"/>
            <a:ext cx="5190072" cy="4214837"/>
          </a:xfrm>
          <a:noFill/>
        </p:spPr>
        <p:txBody>
          <a:bodyPr/>
          <a:lstStyle/>
          <a:p>
            <a:pPr eaLnBrk="1" hangingPunct="1"/>
            <a:r>
              <a:rPr lang="en-US" altLang="en-US" dirty="0">
                <a:latin typeface="Arial" panose="020B0604020202020204" pitchFamily="34" charset="0"/>
              </a:rPr>
              <a:t> </a:t>
            </a:r>
          </a:p>
        </p:txBody>
      </p:sp>
    </p:spTree>
    <p:extLst>
      <p:ext uri="{BB962C8B-B14F-4D97-AF65-F5344CB8AC3E}">
        <p14:creationId xmlns:p14="http://schemas.microsoft.com/office/powerpoint/2010/main" val="3163570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276D1F-03D4-47BD-B762-72A900579A98}" type="slidenum">
              <a:rPr lang="en-US" altLang="en-US" smtClean="0"/>
              <a:pPr/>
              <a:t>7</a:t>
            </a:fld>
            <a:endParaRPr lang="en-US" altLang="en-US" dirty="0"/>
          </a:p>
        </p:txBody>
      </p:sp>
    </p:spTree>
    <p:extLst>
      <p:ext uri="{BB962C8B-B14F-4D97-AF65-F5344CB8AC3E}">
        <p14:creationId xmlns:p14="http://schemas.microsoft.com/office/powerpoint/2010/main" val="3358947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017">
              <a:spcBef>
                <a:spcPct val="30000"/>
              </a:spcBef>
              <a:defRPr sz="1200">
                <a:solidFill>
                  <a:schemeClr val="tx1"/>
                </a:solidFill>
                <a:latin typeface="Times New Roman" panose="02020603050405020304" pitchFamily="18" charset="0"/>
              </a:defRPr>
            </a:lvl1pPr>
            <a:lvl2pPr marL="694476" indent="-266269" defTabSz="900017">
              <a:spcBef>
                <a:spcPct val="30000"/>
              </a:spcBef>
              <a:defRPr sz="1200">
                <a:solidFill>
                  <a:schemeClr val="tx1"/>
                </a:solidFill>
                <a:latin typeface="Times New Roman" panose="02020603050405020304" pitchFamily="18" charset="0"/>
              </a:defRPr>
            </a:lvl2pPr>
            <a:lvl3pPr marL="1069744" indent="-213326" defTabSz="900017">
              <a:spcBef>
                <a:spcPct val="30000"/>
              </a:spcBef>
              <a:defRPr sz="1200">
                <a:solidFill>
                  <a:schemeClr val="tx1"/>
                </a:solidFill>
                <a:latin typeface="Times New Roman" panose="02020603050405020304" pitchFamily="18" charset="0"/>
              </a:defRPr>
            </a:lvl3pPr>
            <a:lvl4pPr marL="1497952" indent="-213326" defTabSz="900017">
              <a:spcBef>
                <a:spcPct val="30000"/>
              </a:spcBef>
              <a:defRPr sz="1200">
                <a:solidFill>
                  <a:schemeClr val="tx1"/>
                </a:solidFill>
                <a:latin typeface="Times New Roman" panose="02020603050405020304" pitchFamily="18" charset="0"/>
              </a:defRPr>
            </a:lvl4pPr>
            <a:lvl5pPr marL="1926161" indent="-213326" defTabSz="900017">
              <a:spcBef>
                <a:spcPct val="30000"/>
              </a:spcBef>
              <a:defRPr sz="1200">
                <a:solidFill>
                  <a:schemeClr val="tx1"/>
                </a:solidFill>
                <a:latin typeface="Times New Roman" panose="02020603050405020304" pitchFamily="18" charset="0"/>
              </a:defRPr>
            </a:lvl5pPr>
            <a:lvl6pPr marL="2374613" indent="-213326" defTabSz="900017" eaLnBrk="0" fontAlgn="base" hangingPunct="0">
              <a:spcBef>
                <a:spcPct val="30000"/>
              </a:spcBef>
              <a:spcAft>
                <a:spcPct val="0"/>
              </a:spcAft>
              <a:defRPr sz="1200">
                <a:solidFill>
                  <a:schemeClr val="tx1"/>
                </a:solidFill>
                <a:latin typeface="Times New Roman" panose="02020603050405020304" pitchFamily="18" charset="0"/>
              </a:defRPr>
            </a:lvl6pPr>
            <a:lvl7pPr marL="2823064" indent="-213326" defTabSz="900017" eaLnBrk="0" fontAlgn="base" hangingPunct="0">
              <a:spcBef>
                <a:spcPct val="30000"/>
              </a:spcBef>
              <a:spcAft>
                <a:spcPct val="0"/>
              </a:spcAft>
              <a:defRPr sz="1200">
                <a:solidFill>
                  <a:schemeClr val="tx1"/>
                </a:solidFill>
                <a:latin typeface="Times New Roman" panose="02020603050405020304" pitchFamily="18" charset="0"/>
              </a:defRPr>
            </a:lvl7pPr>
            <a:lvl8pPr marL="3271515" indent="-213326" defTabSz="900017" eaLnBrk="0" fontAlgn="base" hangingPunct="0">
              <a:spcBef>
                <a:spcPct val="30000"/>
              </a:spcBef>
              <a:spcAft>
                <a:spcPct val="0"/>
              </a:spcAft>
              <a:defRPr sz="1200">
                <a:solidFill>
                  <a:schemeClr val="tx1"/>
                </a:solidFill>
                <a:latin typeface="Times New Roman" panose="02020603050405020304" pitchFamily="18" charset="0"/>
              </a:defRPr>
            </a:lvl8pPr>
            <a:lvl9pPr marL="3719967" indent="-213326" defTabSz="900017"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8</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06538" y="900113"/>
            <a:ext cx="8018463" cy="4511675"/>
          </a:xfrm>
          <a:ln/>
        </p:spPr>
      </p:sp>
      <p:sp>
        <p:nvSpPr>
          <p:cNvPr id="25604" name="Rectangle 3"/>
          <p:cNvSpPr>
            <a:spLocks noGrp="1" noChangeArrowheads="1"/>
          </p:cNvSpPr>
          <p:nvPr>
            <p:ph type="body" idx="1"/>
          </p:nvPr>
        </p:nvSpPr>
        <p:spPr>
          <a:xfrm>
            <a:off x="668261" y="5711314"/>
            <a:ext cx="3666741" cy="540952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ndara" panose="020E0502030303020204" pitchFamily="34" charset="0"/>
            </a:endParaRPr>
          </a:p>
        </p:txBody>
      </p:sp>
    </p:spTree>
    <p:extLst>
      <p:ext uri="{BB962C8B-B14F-4D97-AF65-F5344CB8AC3E}">
        <p14:creationId xmlns:p14="http://schemas.microsoft.com/office/powerpoint/2010/main" val="303131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017">
              <a:spcBef>
                <a:spcPct val="30000"/>
              </a:spcBef>
              <a:defRPr sz="1200">
                <a:solidFill>
                  <a:schemeClr val="tx1"/>
                </a:solidFill>
                <a:latin typeface="Times New Roman" panose="02020603050405020304" pitchFamily="18" charset="0"/>
              </a:defRPr>
            </a:lvl1pPr>
            <a:lvl2pPr marL="694476" indent="-266269" defTabSz="900017">
              <a:spcBef>
                <a:spcPct val="30000"/>
              </a:spcBef>
              <a:defRPr sz="1200">
                <a:solidFill>
                  <a:schemeClr val="tx1"/>
                </a:solidFill>
                <a:latin typeface="Times New Roman" panose="02020603050405020304" pitchFamily="18" charset="0"/>
              </a:defRPr>
            </a:lvl2pPr>
            <a:lvl3pPr marL="1069744" indent="-213326" defTabSz="900017">
              <a:spcBef>
                <a:spcPct val="30000"/>
              </a:spcBef>
              <a:defRPr sz="1200">
                <a:solidFill>
                  <a:schemeClr val="tx1"/>
                </a:solidFill>
                <a:latin typeface="Times New Roman" panose="02020603050405020304" pitchFamily="18" charset="0"/>
              </a:defRPr>
            </a:lvl3pPr>
            <a:lvl4pPr marL="1497952" indent="-213326" defTabSz="900017">
              <a:spcBef>
                <a:spcPct val="30000"/>
              </a:spcBef>
              <a:defRPr sz="1200">
                <a:solidFill>
                  <a:schemeClr val="tx1"/>
                </a:solidFill>
                <a:latin typeface="Times New Roman" panose="02020603050405020304" pitchFamily="18" charset="0"/>
              </a:defRPr>
            </a:lvl4pPr>
            <a:lvl5pPr marL="1926161" indent="-213326" defTabSz="900017">
              <a:spcBef>
                <a:spcPct val="30000"/>
              </a:spcBef>
              <a:defRPr sz="1200">
                <a:solidFill>
                  <a:schemeClr val="tx1"/>
                </a:solidFill>
                <a:latin typeface="Times New Roman" panose="02020603050405020304" pitchFamily="18" charset="0"/>
              </a:defRPr>
            </a:lvl5pPr>
            <a:lvl6pPr marL="2374613" indent="-213326" defTabSz="900017" eaLnBrk="0" fontAlgn="base" hangingPunct="0">
              <a:spcBef>
                <a:spcPct val="30000"/>
              </a:spcBef>
              <a:spcAft>
                <a:spcPct val="0"/>
              </a:spcAft>
              <a:defRPr sz="1200">
                <a:solidFill>
                  <a:schemeClr val="tx1"/>
                </a:solidFill>
                <a:latin typeface="Times New Roman" panose="02020603050405020304" pitchFamily="18" charset="0"/>
              </a:defRPr>
            </a:lvl6pPr>
            <a:lvl7pPr marL="2823064" indent="-213326" defTabSz="900017" eaLnBrk="0" fontAlgn="base" hangingPunct="0">
              <a:spcBef>
                <a:spcPct val="30000"/>
              </a:spcBef>
              <a:spcAft>
                <a:spcPct val="0"/>
              </a:spcAft>
              <a:defRPr sz="1200">
                <a:solidFill>
                  <a:schemeClr val="tx1"/>
                </a:solidFill>
                <a:latin typeface="Times New Roman" panose="02020603050405020304" pitchFamily="18" charset="0"/>
              </a:defRPr>
            </a:lvl7pPr>
            <a:lvl8pPr marL="3271515" indent="-213326" defTabSz="900017" eaLnBrk="0" fontAlgn="base" hangingPunct="0">
              <a:spcBef>
                <a:spcPct val="30000"/>
              </a:spcBef>
              <a:spcAft>
                <a:spcPct val="0"/>
              </a:spcAft>
              <a:defRPr sz="1200">
                <a:solidFill>
                  <a:schemeClr val="tx1"/>
                </a:solidFill>
                <a:latin typeface="Times New Roman" panose="02020603050405020304" pitchFamily="18" charset="0"/>
              </a:defRPr>
            </a:lvl8pPr>
            <a:lvl9pPr marL="3719967" indent="-213326" defTabSz="900017"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00017" rtl="0" eaLnBrk="1" fontAlgn="auto" latinLnBrk="0" hangingPunct="1">
              <a:lnSpc>
                <a:spcPct val="100000"/>
              </a:lnSpc>
              <a:spcBef>
                <a:spcPct val="0"/>
              </a:spcBef>
              <a:spcAft>
                <a:spcPts val="0"/>
              </a:spcAft>
              <a:buClrTx/>
              <a:buSzTx/>
              <a:buFontTx/>
              <a:buNone/>
              <a:tabLst/>
              <a:defRPr/>
            </a:pPr>
            <a:fld id="{3144D270-3710-4624-A2C6-73FCE85B1172}" type="slidenum">
              <a:rPr kumimoji="0" lang="en-US" altLang="en-US" sz="1100" b="0" i="0" u="none" strike="noStrike" kern="1200" cap="none" spc="0" normalizeH="0" baseline="0" noProof="0">
                <a:ln>
                  <a:noFill/>
                </a:ln>
                <a:solidFill>
                  <a:srgbClr val="000000"/>
                </a:solidFill>
                <a:effectLst/>
                <a:uLnTx/>
                <a:uFillTx/>
                <a:latin typeface="Candara" panose="020E0502030303020204" pitchFamily="34" charset="0"/>
                <a:ea typeface="+mn-ea"/>
                <a:cs typeface="+mn-cs"/>
              </a:rPr>
              <a:pPr marL="0" marR="0" lvl="0" indent="0" algn="r" defTabSz="900017" rtl="0" eaLnBrk="1" fontAlgn="auto" latinLnBrk="0" hangingPunct="1">
                <a:lnSpc>
                  <a:spcPct val="100000"/>
                </a:lnSpc>
                <a:spcBef>
                  <a:spcPct val="0"/>
                </a:spcBef>
                <a:spcAft>
                  <a:spcPts val="0"/>
                </a:spcAft>
                <a:buClrTx/>
                <a:buSzTx/>
                <a:buFontTx/>
                <a:buNone/>
                <a:tabLst/>
                <a:defRPr/>
              </a:pPr>
              <a:t>9</a:t>
            </a:fld>
            <a:endParaRPr kumimoji="0" lang="en-US" altLang="en-US" sz="11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endParaRPr>
          </a:p>
        </p:txBody>
      </p:sp>
      <p:sp>
        <p:nvSpPr>
          <p:cNvPr id="25603" name="Rectangle 2"/>
          <p:cNvSpPr>
            <a:spLocks noGrp="1" noRot="1" noChangeAspect="1" noChangeArrowheads="1" noTextEdit="1"/>
          </p:cNvSpPr>
          <p:nvPr>
            <p:ph type="sldImg"/>
          </p:nvPr>
        </p:nvSpPr>
        <p:spPr>
          <a:xfrm>
            <a:off x="-1506538" y="900113"/>
            <a:ext cx="8018463" cy="4511675"/>
          </a:xfrm>
          <a:ln/>
        </p:spPr>
      </p:sp>
      <p:sp>
        <p:nvSpPr>
          <p:cNvPr id="25604" name="Rectangle 3"/>
          <p:cNvSpPr>
            <a:spLocks noGrp="1" noChangeArrowheads="1"/>
          </p:cNvSpPr>
          <p:nvPr>
            <p:ph type="body" idx="1"/>
          </p:nvPr>
        </p:nvSpPr>
        <p:spPr>
          <a:xfrm>
            <a:off x="668261" y="5711314"/>
            <a:ext cx="3666741" cy="540952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ndara" panose="020E0502030303020204" pitchFamily="34" charset="0"/>
            </a:endParaRPr>
          </a:p>
        </p:txBody>
      </p:sp>
    </p:spTree>
    <p:extLst>
      <p:ext uri="{BB962C8B-B14F-4D97-AF65-F5344CB8AC3E}">
        <p14:creationId xmlns:p14="http://schemas.microsoft.com/office/powerpoint/2010/main" val="1563594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10</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2948964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fld id="{6B174591-147D-493F-8356-FFAE06493EB4}" type="slidenum">
              <a:rPr lang="en-US" altLang="en-US"/>
              <a:pPr/>
              <a:t>‹#›</a:t>
            </a:fld>
            <a:endParaRPr lang="en-US" altLang="en-US" dirty="0"/>
          </a:p>
        </p:txBody>
      </p:sp>
    </p:spTree>
    <p:extLst>
      <p:ext uri="{BB962C8B-B14F-4D97-AF65-F5344CB8AC3E}">
        <p14:creationId xmlns:p14="http://schemas.microsoft.com/office/powerpoint/2010/main" val="3022364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fld id="{931AC81C-50C9-47A8-A49D-7D289860B3BC}" type="slidenum">
              <a:rPr lang="en-US" altLang="en-US"/>
              <a:pPr/>
              <a:t>‹#›</a:t>
            </a:fld>
            <a:endParaRPr lang="en-US" altLang="en-US" dirty="0"/>
          </a:p>
        </p:txBody>
      </p:sp>
    </p:spTree>
    <p:extLst>
      <p:ext uri="{BB962C8B-B14F-4D97-AF65-F5344CB8AC3E}">
        <p14:creationId xmlns:p14="http://schemas.microsoft.com/office/powerpoint/2010/main" val="1459410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fld id="{E527CC31-2438-449D-A425-E8F8DDDBF949}" type="slidenum">
              <a:rPr lang="en-US" altLang="en-US"/>
              <a:pPr/>
              <a:t>‹#›</a:t>
            </a:fld>
            <a:endParaRPr lang="en-US" altLang="en-US" dirty="0"/>
          </a:p>
        </p:txBody>
      </p:sp>
    </p:spTree>
    <p:extLst>
      <p:ext uri="{BB962C8B-B14F-4D97-AF65-F5344CB8AC3E}">
        <p14:creationId xmlns:p14="http://schemas.microsoft.com/office/powerpoint/2010/main" val="1844327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fld id="{6B174591-147D-493F-8356-FFAE06493EB4}" type="slidenum">
              <a:rPr lang="en-US" altLang="en-US" smtClean="0"/>
              <a:pPr/>
              <a:t>‹#›</a:t>
            </a:fld>
            <a:endParaRPr lang="en-US" altLang="en-US" dirty="0"/>
          </a:p>
        </p:txBody>
      </p:sp>
    </p:spTree>
    <p:extLst>
      <p:ext uri="{BB962C8B-B14F-4D97-AF65-F5344CB8AC3E}">
        <p14:creationId xmlns:p14="http://schemas.microsoft.com/office/powerpoint/2010/main" val="3481861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fld id="{BC98C032-18C9-434A-BBC6-71D413CE025A}" type="slidenum">
              <a:rPr lang="en-US" altLang="en-US" smtClean="0"/>
              <a:pPr/>
              <a:t>‹#›</a:t>
            </a:fld>
            <a:endParaRPr lang="en-US" altLang="en-US" dirty="0"/>
          </a:p>
        </p:txBody>
      </p:sp>
    </p:spTree>
    <p:extLst>
      <p:ext uri="{BB962C8B-B14F-4D97-AF65-F5344CB8AC3E}">
        <p14:creationId xmlns:p14="http://schemas.microsoft.com/office/powerpoint/2010/main" val="94163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fld id="{6A1F2145-ABAA-4688-84CA-A48ECD0CE940}" type="slidenum">
              <a:rPr lang="en-US" altLang="en-US" smtClean="0"/>
              <a:pPr/>
              <a:t>‹#›</a:t>
            </a:fld>
            <a:endParaRPr lang="en-US" altLang="en-US" dirty="0"/>
          </a:p>
        </p:txBody>
      </p:sp>
    </p:spTree>
    <p:extLst>
      <p:ext uri="{BB962C8B-B14F-4D97-AF65-F5344CB8AC3E}">
        <p14:creationId xmlns:p14="http://schemas.microsoft.com/office/powerpoint/2010/main" val="2375672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fld id="{74D48867-269C-46E6-8AE3-638F347EAE9C}" type="slidenum">
              <a:rPr lang="en-US" altLang="en-US" smtClean="0"/>
              <a:pPr/>
              <a:t>‹#›</a:t>
            </a:fld>
            <a:endParaRPr lang="en-US" altLang="en-US" dirty="0"/>
          </a:p>
        </p:txBody>
      </p:sp>
    </p:spTree>
    <p:extLst>
      <p:ext uri="{BB962C8B-B14F-4D97-AF65-F5344CB8AC3E}">
        <p14:creationId xmlns:p14="http://schemas.microsoft.com/office/powerpoint/2010/main" val="336038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dirty="0"/>
          </a:p>
        </p:txBody>
      </p:sp>
      <p:sp>
        <p:nvSpPr>
          <p:cNvPr id="8" name="Footer Placeholder 7"/>
          <p:cNvSpPr>
            <a:spLocks noGrp="1"/>
          </p:cNvSpPr>
          <p:nvPr>
            <p:ph type="ftr" sz="quarter" idx="11"/>
          </p:nvPr>
        </p:nvSpPr>
        <p:spPr/>
        <p:txBody>
          <a:bodyPr/>
          <a:lstStyle/>
          <a:p>
            <a:pPr>
              <a:defRPr/>
            </a:pPr>
            <a:endParaRPr lang="en-US" altLang="en-US" dirty="0"/>
          </a:p>
        </p:txBody>
      </p:sp>
      <p:sp>
        <p:nvSpPr>
          <p:cNvPr id="9" name="Slide Number Placeholder 8"/>
          <p:cNvSpPr>
            <a:spLocks noGrp="1"/>
          </p:cNvSpPr>
          <p:nvPr>
            <p:ph type="sldNum" sz="quarter" idx="12"/>
          </p:nvPr>
        </p:nvSpPr>
        <p:spPr/>
        <p:txBody>
          <a:bodyPr/>
          <a:lstStyle/>
          <a:p>
            <a:fld id="{9A4C2037-6E88-499A-AC56-7D4FE5A7A14D}" type="slidenum">
              <a:rPr lang="en-US" altLang="en-US" smtClean="0"/>
              <a:pPr/>
              <a:t>‹#›</a:t>
            </a:fld>
            <a:endParaRPr lang="en-US" altLang="en-US" dirty="0"/>
          </a:p>
        </p:txBody>
      </p:sp>
    </p:spTree>
    <p:extLst>
      <p:ext uri="{BB962C8B-B14F-4D97-AF65-F5344CB8AC3E}">
        <p14:creationId xmlns:p14="http://schemas.microsoft.com/office/powerpoint/2010/main" val="3026316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p:txBody>
          <a:bodyPr/>
          <a:lstStyle/>
          <a:p>
            <a:fld id="{023E9BEA-B850-49B5-8D00-F53E257BC095}" type="slidenum">
              <a:rPr lang="en-US" altLang="en-US" smtClean="0"/>
              <a:pPr/>
              <a:t>‹#›</a:t>
            </a:fld>
            <a:endParaRPr lang="en-US" altLang="en-US" dirty="0"/>
          </a:p>
        </p:txBody>
      </p:sp>
    </p:spTree>
    <p:extLst>
      <p:ext uri="{BB962C8B-B14F-4D97-AF65-F5344CB8AC3E}">
        <p14:creationId xmlns:p14="http://schemas.microsoft.com/office/powerpoint/2010/main" val="3032790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dirty="0"/>
          </a:p>
        </p:txBody>
      </p:sp>
      <p:sp>
        <p:nvSpPr>
          <p:cNvPr id="3" name="Footer Placeholder 2"/>
          <p:cNvSpPr>
            <a:spLocks noGrp="1"/>
          </p:cNvSpPr>
          <p:nvPr>
            <p:ph type="ftr" sz="quarter" idx="11"/>
          </p:nvPr>
        </p:nvSpPr>
        <p:spPr/>
        <p:txBody>
          <a:bodyPr/>
          <a:lstStyle/>
          <a:p>
            <a:pPr>
              <a:defRPr/>
            </a:pPr>
            <a:endParaRPr lang="en-US" altLang="en-US" dirty="0"/>
          </a:p>
        </p:txBody>
      </p:sp>
      <p:sp>
        <p:nvSpPr>
          <p:cNvPr id="4" name="Slide Number Placeholder 3"/>
          <p:cNvSpPr>
            <a:spLocks noGrp="1"/>
          </p:cNvSpPr>
          <p:nvPr>
            <p:ph type="sldNum" sz="quarter" idx="12"/>
          </p:nvPr>
        </p:nvSpPr>
        <p:spPr/>
        <p:txBody>
          <a:bodyPr/>
          <a:lstStyle/>
          <a:p>
            <a:fld id="{79965A1F-420F-41F3-B314-15B52F024788}" type="slidenum">
              <a:rPr lang="en-US" altLang="en-US" smtClean="0"/>
              <a:pPr/>
              <a:t>‹#›</a:t>
            </a:fld>
            <a:endParaRPr lang="en-US" altLang="en-US" dirty="0"/>
          </a:p>
        </p:txBody>
      </p:sp>
    </p:spTree>
    <p:extLst>
      <p:ext uri="{BB962C8B-B14F-4D97-AF65-F5344CB8AC3E}">
        <p14:creationId xmlns:p14="http://schemas.microsoft.com/office/powerpoint/2010/main" val="18588486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fld id="{9D26D218-628C-46F5-9397-827083F20123}" type="slidenum">
              <a:rPr lang="en-US" altLang="en-US" smtClean="0"/>
              <a:pPr/>
              <a:t>‹#›</a:t>
            </a:fld>
            <a:endParaRPr lang="en-US" altLang="en-US" dirty="0"/>
          </a:p>
        </p:txBody>
      </p:sp>
    </p:spTree>
    <p:extLst>
      <p:ext uri="{BB962C8B-B14F-4D97-AF65-F5344CB8AC3E}">
        <p14:creationId xmlns:p14="http://schemas.microsoft.com/office/powerpoint/2010/main" val="3090827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fld id="{BC98C032-18C9-434A-BBC6-71D413CE025A}" type="slidenum">
              <a:rPr lang="en-US" altLang="en-US"/>
              <a:pPr/>
              <a:t>‹#›</a:t>
            </a:fld>
            <a:endParaRPr lang="en-US" altLang="en-US" dirty="0"/>
          </a:p>
        </p:txBody>
      </p:sp>
    </p:spTree>
    <p:extLst>
      <p:ext uri="{BB962C8B-B14F-4D97-AF65-F5344CB8AC3E}">
        <p14:creationId xmlns:p14="http://schemas.microsoft.com/office/powerpoint/2010/main" val="31069406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fld id="{286B7AAF-1393-41B3-BC72-D14D84A6776A}" type="slidenum">
              <a:rPr lang="en-US" altLang="en-US" smtClean="0"/>
              <a:pPr/>
              <a:t>‹#›</a:t>
            </a:fld>
            <a:endParaRPr lang="en-US" altLang="en-US" dirty="0"/>
          </a:p>
        </p:txBody>
      </p:sp>
    </p:spTree>
    <p:extLst>
      <p:ext uri="{BB962C8B-B14F-4D97-AF65-F5344CB8AC3E}">
        <p14:creationId xmlns:p14="http://schemas.microsoft.com/office/powerpoint/2010/main" val="2194028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fld id="{931AC81C-50C9-47A8-A49D-7D289860B3BC}" type="slidenum">
              <a:rPr lang="en-US" altLang="en-US" smtClean="0"/>
              <a:pPr/>
              <a:t>‹#›</a:t>
            </a:fld>
            <a:endParaRPr lang="en-US" altLang="en-US" dirty="0"/>
          </a:p>
        </p:txBody>
      </p:sp>
    </p:spTree>
    <p:extLst>
      <p:ext uri="{BB962C8B-B14F-4D97-AF65-F5344CB8AC3E}">
        <p14:creationId xmlns:p14="http://schemas.microsoft.com/office/powerpoint/2010/main" val="2583266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fld id="{E527CC31-2438-449D-A425-E8F8DDDBF949}" type="slidenum">
              <a:rPr lang="en-US" altLang="en-US" smtClean="0"/>
              <a:pPr/>
              <a:t>‹#›</a:t>
            </a:fld>
            <a:endParaRPr lang="en-US" altLang="en-US" dirty="0"/>
          </a:p>
        </p:txBody>
      </p:sp>
    </p:spTree>
    <p:extLst>
      <p:ext uri="{BB962C8B-B14F-4D97-AF65-F5344CB8AC3E}">
        <p14:creationId xmlns:p14="http://schemas.microsoft.com/office/powerpoint/2010/main" val="1082265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fld id="{6A1F2145-ABAA-4688-84CA-A48ECD0CE940}" type="slidenum">
              <a:rPr lang="en-US" altLang="en-US"/>
              <a:pPr/>
              <a:t>‹#›</a:t>
            </a:fld>
            <a:endParaRPr lang="en-US" altLang="en-US" dirty="0"/>
          </a:p>
        </p:txBody>
      </p:sp>
    </p:spTree>
    <p:extLst>
      <p:ext uri="{BB962C8B-B14F-4D97-AF65-F5344CB8AC3E}">
        <p14:creationId xmlns:p14="http://schemas.microsoft.com/office/powerpoint/2010/main" val="1825787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fld id="{74D48867-269C-46E6-8AE3-638F347EAE9C}" type="slidenum">
              <a:rPr lang="en-US" altLang="en-US"/>
              <a:pPr/>
              <a:t>‹#›</a:t>
            </a:fld>
            <a:endParaRPr lang="en-US" altLang="en-US" dirty="0"/>
          </a:p>
        </p:txBody>
      </p:sp>
    </p:spTree>
    <p:extLst>
      <p:ext uri="{BB962C8B-B14F-4D97-AF65-F5344CB8AC3E}">
        <p14:creationId xmlns:p14="http://schemas.microsoft.com/office/powerpoint/2010/main" val="4144305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altLang="en-US" dirty="0"/>
          </a:p>
        </p:txBody>
      </p:sp>
      <p:sp>
        <p:nvSpPr>
          <p:cNvPr id="9" name="Slide Number Placeholder 5"/>
          <p:cNvSpPr>
            <a:spLocks noGrp="1"/>
          </p:cNvSpPr>
          <p:nvPr>
            <p:ph type="sldNum" sz="quarter" idx="12"/>
          </p:nvPr>
        </p:nvSpPr>
        <p:spPr/>
        <p:txBody>
          <a:bodyPr/>
          <a:lstStyle>
            <a:lvl1pPr>
              <a:defRPr/>
            </a:lvl1pPr>
          </a:lstStyle>
          <a:p>
            <a:fld id="{9A4C2037-6E88-499A-AC56-7D4FE5A7A14D}" type="slidenum">
              <a:rPr lang="en-US" altLang="en-US"/>
              <a:pPr/>
              <a:t>‹#›</a:t>
            </a:fld>
            <a:endParaRPr lang="en-US" altLang="en-US" dirty="0"/>
          </a:p>
        </p:txBody>
      </p:sp>
    </p:spTree>
    <p:extLst>
      <p:ext uri="{BB962C8B-B14F-4D97-AF65-F5344CB8AC3E}">
        <p14:creationId xmlns:p14="http://schemas.microsoft.com/office/powerpoint/2010/main" val="3519945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altLang="en-US" dirty="0"/>
          </a:p>
        </p:txBody>
      </p:sp>
      <p:sp>
        <p:nvSpPr>
          <p:cNvPr id="5" name="Slide Number Placeholder 5"/>
          <p:cNvSpPr>
            <a:spLocks noGrp="1"/>
          </p:cNvSpPr>
          <p:nvPr>
            <p:ph type="sldNum" sz="quarter" idx="12"/>
          </p:nvPr>
        </p:nvSpPr>
        <p:spPr/>
        <p:txBody>
          <a:bodyPr/>
          <a:lstStyle>
            <a:lvl1pPr>
              <a:defRPr/>
            </a:lvl1pPr>
          </a:lstStyle>
          <a:p>
            <a:fld id="{023E9BEA-B850-49B5-8D00-F53E257BC095}" type="slidenum">
              <a:rPr lang="en-US" altLang="en-US"/>
              <a:pPr/>
              <a:t>‹#›</a:t>
            </a:fld>
            <a:endParaRPr lang="en-US" altLang="en-US" dirty="0"/>
          </a:p>
        </p:txBody>
      </p:sp>
    </p:spTree>
    <p:extLst>
      <p:ext uri="{BB962C8B-B14F-4D97-AF65-F5344CB8AC3E}">
        <p14:creationId xmlns:p14="http://schemas.microsoft.com/office/powerpoint/2010/main" val="547302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altLang="en-US" dirty="0"/>
          </a:p>
        </p:txBody>
      </p:sp>
      <p:sp>
        <p:nvSpPr>
          <p:cNvPr id="4" name="Slide Number Placeholder 5"/>
          <p:cNvSpPr>
            <a:spLocks noGrp="1"/>
          </p:cNvSpPr>
          <p:nvPr>
            <p:ph type="sldNum" sz="quarter" idx="12"/>
          </p:nvPr>
        </p:nvSpPr>
        <p:spPr/>
        <p:txBody>
          <a:bodyPr/>
          <a:lstStyle>
            <a:lvl1pPr>
              <a:defRPr/>
            </a:lvl1pPr>
          </a:lstStyle>
          <a:p>
            <a:fld id="{79965A1F-420F-41F3-B314-15B52F024788}" type="slidenum">
              <a:rPr lang="en-US" altLang="en-US"/>
              <a:pPr/>
              <a:t>‹#›</a:t>
            </a:fld>
            <a:endParaRPr lang="en-US" altLang="en-US" dirty="0"/>
          </a:p>
        </p:txBody>
      </p:sp>
    </p:spTree>
    <p:extLst>
      <p:ext uri="{BB962C8B-B14F-4D97-AF65-F5344CB8AC3E}">
        <p14:creationId xmlns:p14="http://schemas.microsoft.com/office/powerpoint/2010/main" val="1676040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fld id="{9D26D218-628C-46F5-9397-827083F20123}" type="slidenum">
              <a:rPr lang="en-US" altLang="en-US"/>
              <a:pPr/>
              <a:t>‹#›</a:t>
            </a:fld>
            <a:endParaRPr lang="en-US" altLang="en-US" dirty="0"/>
          </a:p>
        </p:txBody>
      </p:sp>
    </p:spTree>
    <p:extLst>
      <p:ext uri="{BB962C8B-B14F-4D97-AF65-F5344CB8AC3E}">
        <p14:creationId xmlns:p14="http://schemas.microsoft.com/office/powerpoint/2010/main" val="3125021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fld id="{286B7AAF-1393-41B3-BC72-D14D84A6776A}" type="slidenum">
              <a:rPr lang="en-US" altLang="en-US"/>
              <a:pPr/>
              <a:t>‹#›</a:t>
            </a:fld>
            <a:endParaRPr lang="en-US" altLang="en-US" dirty="0"/>
          </a:p>
        </p:txBody>
      </p:sp>
    </p:spTree>
    <p:extLst>
      <p:ext uri="{BB962C8B-B14F-4D97-AF65-F5344CB8AC3E}">
        <p14:creationId xmlns:p14="http://schemas.microsoft.com/office/powerpoint/2010/main" val="279382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pPr>
              <a:defRPr/>
            </a:pPr>
            <a:endParaRPr lang="en-US" alt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pPr>
              <a:defRPr/>
            </a:pPr>
            <a:endParaRPr lang="en-US" alt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8F7B19B-04C6-43D1-9D98-673BD0962E16}"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itchFamily="34" charset="0"/>
        </a:defRPr>
      </a:lvl2pPr>
      <a:lvl3pPr algn="ctr" defTabSz="912813" rtl="0" eaLnBrk="0" fontAlgn="base" hangingPunct="0">
        <a:spcBef>
          <a:spcPct val="0"/>
        </a:spcBef>
        <a:spcAft>
          <a:spcPct val="0"/>
        </a:spcAft>
        <a:defRPr sz="4400">
          <a:solidFill>
            <a:schemeClr val="tx1"/>
          </a:solidFill>
          <a:latin typeface="Calibri" pitchFamily="34" charset="0"/>
        </a:defRPr>
      </a:lvl3pPr>
      <a:lvl4pPr algn="ctr" defTabSz="912813" rtl="0" eaLnBrk="0" fontAlgn="base" hangingPunct="0">
        <a:spcBef>
          <a:spcPct val="0"/>
        </a:spcBef>
        <a:spcAft>
          <a:spcPct val="0"/>
        </a:spcAft>
        <a:defRPr sz="4400">
          <a:solidFill>
            <a:schemeClr val="tx1"/>
          </a:solidFill>
          <a:latin typeface="Calibri" pitchFamily="34" charset="0"/>
        </a:defRPr>
      </a:lvl4pPr>
      <a:lvl5pPr algn="ctr" defTabSz="912813" rtl="0" eaLnBrk="0" fontAlgn="base" hangingPunct="0">
        <a:spcBef>
          <a:spcPct val="0"/>
        </a:spcBef>
        <a:spcAft>
          <a:spcPct val="0"/>
        </a:spcAft>
        <a:defRPr sz="4400">
          <a:solidFill>
            <a:schemeClr val="tx1"/>
          </a:solidFill>
          <a:latin typeface="Calibri" pitchFamily="34" charset="0"/>
        </a:defRPr>
      </a:lvl5pPr>
      <a:lvl6pPr marL="457200" algn="ctr" defTabSz="912813" rtl="0" fontAlgn="base">
        <a:spcBef>
          <a:spcPct val="0"/>
        </a:spcBef>
        <a:spcAft>
          <a:spcPct val="0"/>
        </a:spcAft>
        <a:defRPr sz="4400">
          <a:solidFill>
            <a:schemeClr val="tx1"/>
          </a:solidFill>
          <a:latin typeface="Calibri" pitchFamily="34" charset="0"/>
        </a:defRPr>
      </a:lvl6pPr>
      <a:lvl7pPr marL="914400" algn="ctr" defTabSz="912813" rtl="0" fontAlgn="base">
        <a:spcBef>
          <a:spcPct val="0"/>
        </a:spcBef>
        <a:spcAft>
          <a:spcPct val="0"/>
        </a:spcAft>
        <a:defRPr sz="4400">
          <a:solidFill>
            <a:schemeClr val="tx1"/>
          </a:solidFill>
          <a:latin typeface="Calibri" pitchFamily="34" charset="0"/>
        </a:defRPr>
      </a:lvl7pPr>
      <a:lvl8pPr marL="1371600" algn="ctr" defTabSz="912813" rtl="0" fontAlgn="base">
        <a:spcBef>
          <a:spcPct val="0"/>
        </a:spcBef>
        <a:spcAft>
          <a:spcPct val="0"/>
        </a:spcAft>
        <a:defRPr sz="4400">
          <a:solidFill>
            <a:schemeClr val="tx1"/>
          </a:solidFill>
          <a:latin typeface="Calibri" pitchFamily="34" charset="0"/>
        </a:defRPr>
      </a:lvl8pPr>
      <a:lvl9pPr marL="1828800" algn="ctr" defTabSz="912813" rtl="0" fontAlgn="base">
        <a:spcBef>
          <a:spcPct val="0"/>
        </a:spcBef>
        <a:spcAft>
          <a:spcPct val="0"/>
        </a:spcAft>
        <a:defRPr sz="4400">
          <a:solidFill>
            <a:schemeClr val="tx1"/>
          </a:solidFill>
          <a:latin typeface="Calibri" pitchFamily="34" charset="0"/>
        </a:defRPr>
      </a:lvl9pPr>
    </p:titleStyle>
    <p:bodyStyle>
      <a:lvl1pPr marL="341313" indent="-342900"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5750"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8600"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8600"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8600"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F7B19B-04C6-43D1-9D98-673BD0962E16}" type="slidenum">
              <a:rPr lang="en-US" altLang="en-US" smtClean="0"/>
              <a:pPr/>
              <a:t>‹#›</a:t>
            </a:fld>
            <a:endParaRPr lang="en-US" altLang="en-US" dirty="0"/>
          </a:p>
        </p:txBody>
      </p:sp>
    </p:spTree>
    <p:extLst>
      <p:ext uri="{BB962C8B-B14F-4D97-AF65-F5344CB8AC3E}">
        <p14:creationId xmlns:p14="http://schemas.microsoft.com/office/powerpoint/2010/main" val="504688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e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mailto:Tdiehl@greenplayllc.com"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7" name="Rectangle 56">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AEF59D2-6474-4E4A-8BE9-2CB893A7C2DF}"/>
              </a:ext>
            </a:extLst>
          </p:cNvPr>
          <p:cNvSpPr txBox="1"/>
          <p:nvPr/>
        </p:nvSpPr>
        <p:spPr>
          <a:xfrm>
            <a:off x="6248690" y="584200"/>
            <a:ext cx="5092410" cy="1638300"/>
          </a:xfrm>
          <a:prstGeom prst="rect">
            <a:avLst/>
          </a:prstGeom>
        </p:spPr>
        <p:txBody>
          <a:bodyPr vert="horz" wrap="square" lIns="91440" tIns="45720" rIns="91440" bIns="45720" rtlCol="0" anchor="t">
            <a:normAutofit/>
          </a:bodyPr>
          <a:lstStyle/>
          <a:p>
            <a:pPr>
              <a:lnSpc>
                <a:spcPct val="90000"/>
              </a:lnSpc>
              <a:spcAft>
                <a:spcPts val="600"/>
              </a:spcAft>
            </a:pPr>
            <a:r>
              <a:rPr lang="en-US" sz="2800" kern="1200" dirty="0">
                <a:solidFill>
                  <a:schemeClr val="tx1"/>
                </a:solidFill>
                <a:latin typeface="+mj-lt"/>
                <a:ea typeface="+mj-ea"/>
                <a:cs typeface="+mj-cs"/>
              </a:rPr>
              <a:t>Initial Public Forum July 30, 2020</a:t>
            </a:r>
          </a:p>
        </p:txBody>
      </p:sp>
      <p:sp>
        <p:nvSpPr>
          <p:cNvPr id="59" name="Rectangle 58">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61" name="Rectangle 60">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Slide Number Placeholder 3">
            <a:extLst>
              <a:ext uri="{FF2B5EF4-FFF2-40B4-BE49-F238E27FC236}">
                <a16:creationId xmlns:a16="http://schemas.microsoft.com/office/drawing/2014/main" id="{D9BF1A45-D445-4399-80FB-CC038C016C0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C98C032-18C9-434A-BBC6-71D413CE025A}" type="slidenum">
              <a:rPr lang="en-US" altLang="en-US">
                <a:solidFill>
                  <a:schemeClr val="tx1">
                    <a:lumMod val="50000"/>
                    <a:lumOff val="50000"/>
                  </a:schemeClr>
                </a:solidFill>
                <a:latin typeface="+mn-lt"/>
              </a:rPr>
              <a:pPr>
                <a:spcAft>
                  <a:spcPts val="600"/>
                </a:spcAft>
              </a:pPr>
              <a:t>1</a:t>
            </a:fld>
            <a:endParaRPr lang="en-US" altLang="en-US">
              <a:solidFill>
                <a:schemeClr val="tx1">
                  <a:lumMod val="50000"/>
                  <a:lumOff val="50000"/>
                </a:schemeClr>
              </a:solidFill>
              <a:latin typeface="+mn-lt"/>
            </a:endParaRPr>
          </a:p>
        </p:txBody>
      </p:sp>
      <p:pic>
        <p:nvPicPr>
          <p:cNvPr id="7" name="Picture 6">
            <a:extLst>
              <a:ext uri="{FF2B5EF4-FFF2-40B4-BE49-F238E27FC236}">
                <a16:creationId xmlns:a16="http://schemas.microsoft.com/office/drawing/2014/main" id="{DD9CA55B-9ADD-4A9C-A801-DAB970E5B7A2}"/>
              </a:ext>
            </a:extLst>
          </p:cNvPr>
          <p:cNvPicPr>
            <a:picLocks noChangeAspect="1"/>
          </p:cNvPicPr>
          <p:nvPr/>
        </p:nvPicPr>
        <p:blipFill>
          <a:blip r:embed="rId2"/>
          <a:stretch>
            <a:fillRect/>
          </a:stretch>
        </p:blipFill>
        <p:spPr>
          <a:xfrm>
            <a:off x="457110" y="5476670"/>
            <a:ext cx="2921179" cy="1081603"/>
          </a:xfrm>
          <a:prstGeom prst="rect">
            <a:avLst/>
          </a:prstGeom>
        </p:spPr>
      </p:pic>
      <p:pic>
        <p:nvPicPr>
          <p:cNvPr id="10" name="Picture 9">
            <a:extLst>
              <a:ext uri="{FF2B5EF4-FFF2-40B4-BE49-F238E27FC236}">
                <a16:creationId xmlns:a16="http://schemas.microsoft.com/office/drawing/2014/main" id="{84970E36-A7D4-458B-BED7-C729EF83CFF5}"/>
              </a:ext>
            </a:extLst>
          </p:cNvPr>
          <p:cNvPicPr>
            <a:picLocks noChangeAspect="1"/>
          </p:cNvPicPr>
          <p:nvPr/>
        </p:nvPicPr>
        <p:blipFill>
          <a:blip r:embed="rId3"/>
          <a:stretch>
            <a:fillRect/>
          </a:stretch>
        </p:blipFill>
        <p:spPr>
          <a:xfrm>
            <a:off x="3216976" y="719221"/>
            <a:ext cx="1666787" cy="1368258"/>
          </a:xfrm>
          <a:prstGeom prst="rect">
            <a:avLst/>
          </a:prstGeom>
        </p:spPr>
      </p:pic>
      <p:pic>
        <p:nvPicPr>
          <p:cNvPr id="3" name="Picture 2">
            <a:extLst>
              <a:ext uri="{FF2B5EF4-FFF2-40B4-BE49-F238E27FC236}">
                <a16:creationId xmlns:a16="http://schemas.microsoft.com/office/drawing/2014/main" id="{ED4B4A44-864C-4F00-BBBD-3F3D2B4DF683}"/>
              </a:ext>
            </a:extLst>
          </p:cNvPr>
          <p:cNvPicPr>
            <a:picLocks noChangeAspect="1"/>
          </p:cNvPicPr>
          <p:nvPr/>
        </p:nvPicPr>
        <p:blipFill>
          <a:blip r:embed="rId4"/>
          <a:stretch>
            <a:fillRect/>
          </a:stretch>
        </p:blipFill>
        <p:spPr>
          <a:xfrm>
            <a:off x="554416" y="2526765"/>
            <a:ext cx="2823873" cy="2781725"/>
          </a:xfrm>
          <a:prstGeom prst="rect">
            <a:avLst/>
          </a:prstGeom>
        </p:spPr>
      </p:pic>
      <p:pic>
        <p:nvPicPr>
          <p:cNvPr id="11" name="Picture 10">
            <a:extLst>
              <a:ext uri="{FF2B5EF4-FFF2-40B4-BE49-F238E27FC236}">
                <a16:creationId xmlns:a16="http://schemas.microsoft.com/office/drawing/2014/main" id="{4115F608-22C7-418C-A876-63EDDAEBA461}"/>
              </a:ext>
            </a:extLst>
          </p:cNvPr>
          <p:cNvPicPr>
            <a:picLocks noChangeAspect="1"/>
          </p:cNvPicPr>
          <p:nvPr/>
        </p:nvPicPr>
        <p:blipFill>
          <a:blip r:embed="rId5"/>
          <a:stretch>
            <a:fillRect/>
          </a:stretch>
        </p:blipFill>
        <p:spPr>
          <a:xfrm>
            <a:off x="1111250" y="596900"/>
            <a:ext cx="1612900" cy="1612900"/>
          </a:xfrm>
          <a:prstGeom prst="rect">
            <a:avLst/>
          </a:prstGeom>
        </p:spPr>
      </p:pic>
      <p:pic>
        <p:nvPicPr>
          <p:cNvPr id="6" name="Picture 5">
            <a:extLst>
              <a:ext uri="{FF2B5EF4-FFF2-40B4-BE49-F238E27FC236}">
                <a16:creationId xmlns:a16="http://schemas.microsoft.com/office/drawing/2014/main" id="{E5C7F078-CC7C-4662-AB19-E7098FCBD2CA}"/>
              </a:ext>
            </a:extLst>
          </p:cNvPr>
          <p:cNvPicPr>
            <a:picLocks noChangeAspect="1"/>
          </p:cNvPicPr>
          <p:nvPr/>
        </p:nvPicPr>
        <p:blipFill>
          <a:blip r:embed="rId6"/>
          <a:stretch>
            <a:fillRect/>
          </a:stretch>
        </p:blipFill>
        <p:spPr>
          <a:xfrm>
            <a:off x="7210535" y="3154628"/>
            <a:ext cx="5316200" cy="2302323"/>
          </a:xfrm>
          <a:prstGeom prst="rect">
            <a:avLst/>
          </a:prstGeom>
        </p:spPr>
      </p:pic>
      <p:pic>
        <p:nvPicPr>
          <p:cNvPr id="12" name="Picture 11">
            <a:extLst>
              <a:ext uri="{FF2B5EF4-FFF2-40B4-BE49-F238E27FC236}">
                <a16:creationId xmlns:a16="http://schemas.microsoft.com/office/drawing/2014/main" id="{1BC68125-F9EA-472F-BF3B-0E36F95FDE43}"/>
              </a:ext>
            </a:extLst>
          </p:cNvPr>
          <p:cNvPicPr>
            <a:picLocks noChangeAspect="1"/>
          </p:cNvPicPr>
          <p:nvPr/>
        </p:nvPicPr>
        <p:blipFill>
          <a:blip r:embed="rId7"/>
          <a:stretch>
            <a:fillRect/>
          </a:stretch>
        </p:blipFill>
        <p:spPr>
          <a:xfrm>
            <a:off x="4032429" y="3703372"/>
            <a:ext cx="3178106" cy="3104197"/>
          </a:xfrm>
          <a:prstGeom prst="rect">
            <a:avLst/>
          </a:prstGeom>
        </p:spPr>
      </p:pic>
    </p:spTree>
    <p:extLst>
      <p:ext uri="{BB962C8B-B14F-4D97-AF65-F5344CB8AC3E}">
        <p14:creationId xmlns:p14="http://schemas.microsoft.com/office/powerpoint/2010/main" val="336647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795130"/>
          </a:xfrm>
          <a:prstGeom prst="rect">
            <a:avLst/>
          </a:prstGeom>
          <a:solidFill>
            <a:srgbClr val="00C005"/>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sz="3200" b="1" dirty="0">
                <a:solidFill>
                  <a:schemeClr val="bg1"/>
                </a:solidFill>
                <a:latin typeface="+mj-lt"/>
              </a:rPr>
              <a:t>Poll Question</a:t>
            </a:r>
          </a:p>
        </p:txBody>
      </p:sp>
      <p:sp>
        <p:nvSpPr>
          <p:cNvPr id="4" name="TextBox 3"/>
          <p:cNvSpPr txBox="1"/>
          <p:nvPr/>
        </p:nvSpPr>
        <p:spPr>
          <a:xfrm>
            <a:off x="768096" y="786384"/>
            <a:ext cx="10222992" cy="3785652"/>
          </a:xfrm>
          <a:prstGeom prst="rect">
            <a:avLst/>
          </a:prstGeom>
          <a:noFill/>
        </p:spPr>
        <p:txBody>
          <a:bodyPr wrap="square" rtlCol="0">
            <a:spAutoFit/>
          </a:bodyPr>
          <a:lstStyle/>
          <a:p>
            <a:r>
              <a:rPr lang="en-US" sz="6000" dirty="0"/>
              <a:t>How many people are watching the meeting with you?</a:t>
            </a:r>
          </a:p>
          <a:p>
            <a:endParaRPr lang="en-US" sz="6000" dirty="0"/>
          </a:p>
        </p:txBody>
      </p:sp>
    </p:spTree>
    <p:extLst>
      <p:ext uri="{BB962C8B-B14F-4D97-AF65-F5344CB8AC3E}">
        <p14:creationId xmlns:p14="http://schemas.microsoft.com/office/powerpoint/2010/main" val="4082607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endParaRPr lang="en-US" sz="3200" b="1" dirty="0">
              <a:solidFill>
                <a:schemeClr val="bg1"/>
              </a:solidFill>
              <a:latin typeface="+mj-lt"/>
            </a:endParaRPr>
          </a:p>
        </p:txBody>
      </p:sp>
      <p:sp>
        <p:nvSpPr>
          <p:cNvPr id="4" name="TextBox 3"/>
          <p:cNvSpPr txBox="1"/>
          <p:nvPr/>
        </p:nvSpPr>
        <p:spPr>
          <a:xfrm>
            <a:off x="768096" y="786384"/>
            <a:ext cx="10222992" cy="3785652"/>
          </a:xfrm>
          <a:prstGeom prst="rect">
            <a:avLst/>
          </a:prstGeom>
          <a:noFill/>
        </p:spPr>
        <p:txBody>
          <a:bodyPr wrap="square" rtlCol="0">
            <a:spAutoFit/>
          </a:bodyPr>
          <a:lstStyle/>
          <a:p>
            <a:r>
              <a:rPr lang="en-US" sz="6000" dirty="0"/>
              <a:t>What are the strengths of Fairbanks North Star Borough (FNSB) Parks &amp; Recreation?</a:t>
            </a:r>
          </a:p>
        </p:txBody>
      </p:sp>
    </p:spTree>
    <p:extLst>
      <p:ext uri="{BB962C8B-B14F-4D97-AF65-F5344CB8AC3E}">
        <p14:creationId xmlns:p14="http://schemas.microsoft.com/office/powerpoint/2010/main" val="878469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sz="3200" b="1">
                <a:solidFill>
                  <a:schemeClr val="bg1"/>
                </a:solidFill>
                <a:latin typeface="+mj-lt"/>
              </a:rPr>
              <a:t>Strengths of Parks &amp; Recreation</a:t>
            </a:r>
            <a:endParaRPr lang="en-US" sz="3200" b="1" dirty="0">
              <a:solidFill>
                <a:schemeClr val="bg1"/>
              </a:solidFill>
              <a:latin typeface="+mj-lt"/>
            </a:endParaRPr>
          </a:p>
        </p:txBody>
      </p:sp>
      <p:sp>
        <p:nvSpPr>
          <p:cNvPr id="6" name="TextBox 5">
            <a:extLst>
              <a:ext uri="{FF2B5EF4-FFF2-40B4-BE49-F238E27FC236}">
                <a16:creationId xmlns:a16="http://schemas.microsoft.com/office/drawing/2014/main" id="{100A721F-A0FF-4E22-AF14-E65FDFF79DC5}"/>
              </a:ext>
            </a:extLst>
          </p:cNvPr>
          <p:cNvSpPr txBox="1"/>
          <p:nvPr/>
        </p:nvSpPr>
        <p:spPr>
          <a:xfrm>
            <a:off x="1233714" y="682171"/>
            <a:ext cx="7917543" cy="6001643"/>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3200">
                <a:effectLst/>
                <a:latin typeface="+mn-lt"/>
                <a:ea typeface="Times New Roman" panose="02020603050405020304" pitchFamily="18" charset="0"/>
                <a:cs typeface="Arial" panose="020B0604020202020204" pitchFamily="34" charset="0"/>
              </a:rPr>
              <a:t>Easy to work with, positive, responsive, professional, customer driven*</a:t>
            </a:r>
            <a:endParaRPr lang="en-US" sz="320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a:effectLst/>
                <a:latin typeface="+mn-lt"/>
                <a:ea typeface="Times New Roman" panose="02020603050405020304" pitchFamily="18" charset="0"/>
                <a:cs typeface="Arial" panose="020B0604020202020204" pitchFamily="34" charset="0"/>
              </a:rPr>
              <a:t>Wide reaching tasks. A lot of responsibilities. Public does not realize how much they do.</a:t>
            </a:r>
            <a:endParaRPr lang="en-US" sz="320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a:effectLst/>
                <a:latin typeface="+mn-lt"/>
                <a:ea typeface="Times New Roman" panose="02020603050405020304" pitchFamily="18" charset="0"/>
                <a:cs typeface="Arial" panose="020B0604020202020204" pitchFamily="34" charset="0"/>
              </a:rPr>
              <a:t>Identifying outside organizations to assist with programming/operations</a:t>
            </a:r>
            <a:endParaRPr lang="en-US" sz="320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a:effectLst/>
                <a:latin typeface="+mn-lt"/>
                <a:ea typeface="Times New Roman" panose="02020603050405020304" pitchFamily="18" charset="0"/>
                <a:cs typeface="Arial" panose="020B0604020202020204" pitchFamily="34" charset="0"/>
              </a:rPr>
              <a:t>Partnerships</a:t>
            </a:r>
            <a:endParaRPr lang="en-US" sz="320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a:effectLst/>
                <a:latin typeface="+mn-lt"/>
                <a:ea typeface="Times New Roman" panose="02020603050405020304" pitchFamily="18" charset="0"/>
                <a:cs typeface="Arial" panose="020B0604020202020204" pitchFamily="34" charset="0"/>
              </a:rPr>
              <a:t>Ability to listen</a:t>
            </a:r>
            <a:endParaRPr lang="en-US" sz="320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a:effectLst/>
                <a:latin typeface="+mn-lt"/>
                <a:ea typeface="Times New Roman" panose="02020603050405020304" pitchFamily="18" charset="0"/>
                <a:cs typeface="Arial" panose="020B0604020202020204" pitchFamily="34" charset="0"/>
              </a:rPr>
              <a:t>Represent Fairbanks very well</a:t>
            </a:r>
            <a:endParaRPr lang="en-US" sz="320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a:effectLst/>
                <a:latin typeface="+mn-lt"/>
                <a:ea typeface="Times New Roman" panose="02020603050405020304" pitchFamily="18" charset="0"/>
                <a:cs typeface="Arial" panose="020B0604020202020204" pitchFamily="34" charset="0"/>
              </a:rPr>
              <a:t>Diversity of parks/opportunities</a:t>
            </a:r>
            <a:endParaRPr lang="en-US" sz="320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a:effectLst/>
                <a:latin typeface="+mn-lt"/>
                <a:ea typeface="Times New Roman" panose="02020603050405020304" pitchFamily="18" charset="0"/>
                <a:cs typeface="Arial" panose="020B0604020202020204" pitchFamily="34" charset="0"/>
              </a:rPr>
              <a:t>Fantastic service</a:t>
            </a:r>
            <a:endParaRPr lang="en-US" sz="320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a:effectLst/>
                <a:latin typeface="+mn-lt"/>
                <a:ea typeface="Times New Roman" panose="02020603050405020304" pitchFamily="18" charset="0"/>
                <a:cs typeface="Arial" panose="020B0604020202020204" pitchFamily="34" charset="0"/>
              </a:rPr>
              <a:t>Affordable</a:t>
            </a:r>
            <a:endParaRPr lang="en-US" sz="3200" dirty="0">
              <a:effectLst/>
              <a:latin typeface="+mn-lt"/>
              <a:ea typeface="Times New Roman" panose="02020603050405020304" pitchFamily="18" charset="0"/>
            </a:endParaRPr>
          </a:p>
        </p:txBody>
      </p:sp>
    </p:spTree>
    <p:extLst>
      <p:ext uri="{BB962C8B-B14F-4D97-AF65-F5344CB8AC3E}">
        <p14:creationId xmlns:p14="http://schemas.microsoft.com/office/powerpoint/2010/main" val="1453013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endParaRPr lang="en-US" sz="3200" b="1" dirty="0">
              <a:solidFill>
                <a:schemeClr val="bg1"/>
              </a:solidFill>
              <a:latin typeface="+mj-lt"/>
            </a:endParaRPr>
          </a:p>
        </p:txBody>
      </p:sp>
      <p:sp>
        <p:nvSpPr>
          <p:cNvPr id="4" name="TextBox 3"/>
          <p:cNvSpPr txBox="1"/>
          <p:nvPr/>
        </p:nvSpPr>
        <p:spPr>
          <a:xfrm>
            <a:off x="768096" y="786384"/>
            <a:ext cx="10222992" cy="4708981"/>
          </a:xfrm>
          <a:prstGeom prst="rect">
            <a:avLst/>
          </a:prstGeom>
          <a:noFill/>
        </p:spPr>
        <p:txBody>
          <a:bodyPr wrap="square" rtlCol="0">
            <a:spAutoFit/>
          </a:bodyPr>
          <a:lstStyle/>
          <a:p>
            <a:r>
              <a:rPr lang="en-US" sz="6000" dirty="0"/>
              <a:t>Conversely, what are the weaknesses of the FNSB Parks &amp; Recreation that need to be addressed through this study?</a:t>
            </a:r>
          </a:p>
        </p:txBody>
      </p:sp>
    </p:spTree>
    <p:extLst>
      <p:ext uri="{BB962C8B-B14F-4D97-AF65-F5344CB8AC3E}">
        <p14:creationId xmlns:p14="http://schemas.microsoft.com/office/powerpoint/2010/main" val="335080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sz="3200" b="1" dirty="0">
                <a:solidFill>
                  <a:schemeClr val="bg1"/>
                </a:solidFill>
                <a:latin typeface="+mj-lt"/>
              </a:rPr>
              <a:t>Weaknesses of Parks &amp; Recreation</a:t>
            </a:r>
          </a:p>
        </p:txBody>
      </p:sp>
      <p:sp>
        <p:nvSpPr>
          <p:cNvPr id="6" name="TextBox 5">
            <a:extLst>
              <a:ext uri="{FF2B5EF4-FFF2-40B4-BE49-F238E27FC236}">
                <a16:creationId xmlns:a16="http://schemas.microsoft.com/office/drawing/2014/main" id="{100A721F-A0FF-4E22-AF14-E65FDFF79DC5}"/>
              </a:ext>
            </a:extLst>
          </p:cNvPr>
          <p:cNvSpPr txBox="1"/>
          <p:nvPr/>
        </p:nvSpPr>
        <p:spPr>
          <a:xfrm>
            <a:off x="1233714" y="682171"/>
            <a:ext cx="7917543" cy="5016758"/>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rPr>
              <a:t>Over obligated</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rPr>
              <a:t>Understaffed</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rPr>
              <a:t>Confusion of who does what/who operates what</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rPr>
              <a:t>Lack of gymnasiums</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rPr>
              <a:t>No indoor soccer facilities</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rPr>
              <a:t>Many different facilities/infrastructures but no centralized facility with all the amenities in one location</a:t>
            </a:r>
          </a:p>
          <a:p>
            <a:pPr marL="342900" marR="0" lvl="0" indent="-342900">
              <a:spcBef>
                <a:spcPts val="0"/>
              </a:spcBef>
              <a:spcAft>
                <a:spcPts val="0"/>
              </a:spcAft>
              <a:buFont typeface="Symbol" panose="05050102010706020507" pitchFamily="18" charset="2"/>
              <a:buChar char=""/>
            </a:pPr>
            <a:endParaRPr lang="en-US" sz="3200" dirty="0">
              <a:effectLst/>
              <a:latin typeface="+mn-lt"/>
              <a:ea typeface="Times New Roman" panose="02020603050405020304" pitchFamily="18" charset="0"/>
            </a:endParaRPr>
          </a:p>
        </p:txBody>
      </p:sp>
    </p:spTree>
    <p:extLst>
      <p:ext uri="{BB962C8B-B14F-4D97-AF65-F5344CB8AC3E}">
        <p14:creationId xmlns:p14="http://schemas.microsoft.com/office/powerpoint/2010/main" val="31685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786384"/>
          </a:xfrm>
          <a:prstGeom prst="rect">
            <a:avLst/>
          </a:prstGeom>
          <a:solidFill>
            <a:srgbClr val="00C005"/>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sz="3200" b="1" dirty="0">
                <a:solidFill>
                  <a:schemeClr val="bg1"/>
                </a:solidFill>
                <a:latin typeface="+mj-lt"/>
              </a:rPr>
              <a:t>Poll Question</a:t>
            </a:r>
          </a:p>
        </p:txBody>
      </p:sp>
      <p:sp>
        <p:nvSpPr>
          <p:cNvPr id="4" name="TextBox 3"/>
          <p:cNvSpPr txBox="1"/>
          <p:nvPr/>
        </p:nvSpPr>
        <p:spPr>
          <a:xfrm>
            <a:off x="768096" y="786384"/>
            <a:ext cx="10222992" cy="1938992"/>
          </a:xfrm>
          <a:prstGeom prst="rect">
            <a:avLst/>
          </a:prstGeom>
          <a:noFill/>
        </p:spPr>
        <p:txBody>
          <a:bodyPr wrap="square" rtlCol="0">
            <a:spAutoFit/>
          </a:bodyPr>
          <a:lstStyle/>
          <a:p>
            <a:r>
              <a:rPr lang="en-US" sz="6000" dirty="0"/>
              <a:t>Do you use or attend events at the Carlson Center?</a:t>
            </a:r>
          </a:p>
        </p:txBody>
      </p:sp>
    </p:spTree>
    <p:extLst>
      <p:ext uri="{BB962C8B-B14F-4D97-AF65-F5344CB8AC3E}">
        <p14:creationId xmlns:p14="http://schemas.microsoft.com/office/powerpoint/2010/main" val="1833739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endParaRPr lang="en-US" sz="3200" b="1" dirty="0">
              <a:solidFill>
                <a:schemeClr val="bg1"/>
              </a:solidFill>
              <a:latin typeface="+mj-lt"/>
            </a:endParaRPr>
          </a:p>
        </p:txBody>
      </p:sp>
      <p:sp>
        <p:nvSpPr>
          <p:cNvPr id="4" name="TextBox 3"/>
          <p:cNvSpPr txBox="1"/>
          <p:nvPr/>
        </p:nvSpPr>
        <p:spPr>
          <a:xfrm>
            <a:off x="768096" y="786384"/>
            <a:ext cx="10222992" cy="1938992"/>
          </a:xfrm>
          <a:prstGeom prst="rect">
            <a:avLst/>
          </a:prstGeom>
          <a:noFill/>
        </p:spPr>
        <p:txBody>
          <a:bodyPr wrap="square" rtlCol="0">
            <a:spAutoFit/>
          </a:bodyPr>
          <a:lstStyle/>
          <a:p>
            <a:r>
              <a:rPr lang="en-US" sz="6000" dirty="0"/>
              <a:t>What are the strengths of Carlson Center?</a:t>
            </a:r>
          </a:p>
        </p:txBody>
      </p:sp>
    </p:spTree>
    <p:extLst>
      <p:ext uri="{BB962C8B-B14F-4D97-AF65-F5344CB8AC3E}">
        <p14:creationId xmlns:p14="http://schemas.microsoft.com/office/powerpoint/2010/main" val="3898848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sz="3200" b="1" dirty="0">
                <a:solidFill>
                  <a:schemeClr val="bg1"/>
                </a:solidFill>
                <a:latin typeface="+mj-lt"/>
              </a:rPr>
              <a:t>Strengths of Carlson Center (1 of 2)</a:t>
            </a:r>
          </a:p>
        </p:txBody>
      </p:sp>
      <p:sp>
        <p:nvSpPr>
          <p:cNvPr id="6" name="TextBox 5">
            <a:extLst>
              <a:ext uri="{FF2B5EF4-FFF2-40B4-BE49-F238E27FC236}">
                <a16:creationId xmlns:a16="http://schemas.microsoft.com/office/drawing/2014/main" id="{100A721F-A0FF-4E22-AF14-E65FDFF79DC5}"/>
              </a:ext>
            </a:extLst>
          </p:cNvPr>
          <p:cNvSpPr txBox="1"/>
          <p:nvPr/>
        </p:nvSpPr>
        <p:spPr>
          <a:xfrm>
            <a:off x="557213" y="682171"/>
            <a:ext cx="11372849" cy="6001643"/>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Centrally located*</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Large open spaces/largest gathering spaces</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Flexible staff</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Overnight slips</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Trade shows</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Great sheet of ice/vital to hockey</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Only facility/venue in Fairbanks to hold large events/trade shows</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Good parking capacity</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Variety of types of events</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rPr>
              <a:t>Flexibility of the facility</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rPr>
              <a:t>Food and Beverage operations</a:t>
            </a:r>
          </a:p>
          <a:p>
            <a:pPr marL="342900" marR="0" lvl="0" indent="-342900">
              <a:spcBef>
                <a:spcPts val="0"/>
              </a:spcBef>
              <a:spcAft>
                <a:spcPts val="0"/>
              </a:spcAft>
              <a:buFont typeface="Symbol" panose="05050102010706020507" pitchFamily="18" charset="2"/>
              <a:buChar char=""/>
            </a:pPr>
            <a:endParaRPr lang="en-US" sz="3200" dirty="0">
              <a:effectLst/>
              <a:latin typeface="+mn-lt"/>
              <a:ea typeface="Times New Roman" panose="02020603050405020304" pitchFamily="18" charset="0"/>
            </a:endParaRPr>
          </a:p>
        </p:txBody>
      </p:sp>
    </p:spTree>
    <p:extLst>
      <p:ext uri="{BB962C8B-B14F-4D97-AF65-F5344CB8AC3E}">
        <p14:creationId xmlns:p14="http://schemas.microsoft.com/office/powerpoint/2010/main" val="2449035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sz="3200" b="1" dirty="0">
                <a:solidFill>
                  <a:schemeClr val="bg1"/>
                </a:solidFill>
                <a:latin typeface="+mj-lt"/>
              </a:rPr>
              <a:t>Strengths of Carlson Center (2 of 2)</a:t>
            </a:r>
          </a:p>
        </p:txBody>
      </p:sp>
      <p:sp>
        <p:nvSpPr>
          <p:cNvPr id="6" name="TextBox 5">
            <a:extLst>
              <a:ext uri="{FF2B5EF4-FFF2-40B4-BE49-F238E27FC236}">
                <a16:creationId xmlns:a16="http://schemas.microsoft.com/office/drawing/2014/main" id="{100A721F-A0FF-4E22-AF14-E65FDFF79DC5}"/>
              </a:ext>
            </a:extLst>
          </p:cNvPr>
          <p:cNvSpPr txBox="1"/>
          <p:nvPr/>
        </p:nvSpPr>
        <p:spPr>
          <a:xfrm>
            <a:off x="1233714" y="682171"/>
            <a:ext cx="7917543" cy="4031873"/>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Centrally located*</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rPr>
              <a:t>Large events space</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rPr>
              <a:t>Tourism/Economic Impact opportunities</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rPr>
              <a:t>Large event space – trade shows, conferences, events, concerts, etc.</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rPr>
              <a:t>Ability to split up usage based on room configuration</a:t>
            </a:r>
          </a:p>
          <a:p>
            <a:pPr marL="342900" marR="0" lvl="0" indent="-342900">
              <a:spcBef>
                <a:spcPts val="0"/>
              </a:spcBef>
              <a:spcAft>
                <a:spcPts val="0"/>
              </a:spcAft>
              <a:buFont typeface="Symbol" panose="05050102010706020507" pitchFamily="18" charset="2"/>
              <a:buChar char=""/>
            </a:pPr>
            <a:endParaRPr lang="en-US" sz="3200" dirty="0">
              <a:effectLst/>
              <a:latin typeface="+mn-lt"/>
              <a:ea typeface="Times New Roman" panose="02020603050405020304" pitchFamily="18" charset="0"/>
            </a:endParaRPr>
          </a:p>
        </p:txBody>
      </p:sp>
    </p:spTree>
    <p:extLst>
      <p:ext uri="{BB962C8B-B14F-4D97-AF65-F5344CB8AC3E}">
        <p14:creationId xmlns:p14="http://schemas.microsoft.com/office/powerpoint/2010/main" val="3387685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endParaRPr lang="en-US" sz="3200" b="1" dirty="0">
              <a:solidFill>
                <a:schemeClr val="bg1"/>
              </a:solidFill>
              <a:latin typeface="+mj-lt"/>
            </a:endParaRPr>
          </a:p>
        </p:txBody>
      </p:sp>
      <p:sp>
        <p:nvSpPr>
          <p:cNvPr id="4" name="TextBox 3"/>
          <p:cNvSpPr txBox="1"/>
          <p:nvPr/>
        </p:nvSpPr>
        <p:spPr>
          <a:xfrm>
            <a:off x="768096" y="786384"/>
            <a:ext cx="10222992" cy="4708981"/>
          </a:xfrm>
          <a:prstGeom prst="rect">
            <a:avLst/>
          </a:prstGeom>
          <a:noFill/>
        </p:spPr>
        <p:txBody>
          <a:bodyPr wrap="square" rtlCol="0">
            <a:spAutoFit/>
          </a:bodyPr>
          <a:lstStyle/>
          <a:p>
            <a:r>
              <a:rPr lang="en-US" sz="6000" dirty="0"/>
              <a:t>Conversely, what are the weaknesses of the Carlson Center that need to be addressed through this study?</a:t>
            </a:r>
          </a:p>
        </p:txBody>
      </p:sp>
    </p:spTree>
    <p:extLst>
      <p:ext uri="{BB962C8B-B14F-4D97-AF65-F5344CB8AC3E}">
        <p14:creationId xmlns:p14="http://schemas.microsoft.com/office/powerpoint/2010/main" val="3203360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2473" y="192024"/>
            <a:ext cx="10914742" cy="5355312"/>
          </a:xfrm>
          <a:prstGeom prst="rect">
            <a:avLst/>
          </a:prstGeom>
          <a:noFill/>
        </p:spPr>
        <p:txBody>
          <a:bodyPr wrap="square" rtlCol="0">
            <a:spAutoFit/>
          </a:bodyPr>
          <a:lstStyle/>
          <a:p>
            <a:r>
              <a:rPr lang="en-US" b="1" dirty="0"/>
              <a:t> </a:t>
            </a:r>
            <a:endParaRPr lang="en-US" dirty="0"/>
          </a:p>
          <a:p>
            <a:pPr marL="0" marR="0">
              <a:spcBef>
                <a:spcPts val="0"/>
              </a:spcBef>
              <a:spcAft>
                <a:spcPts val="0"/>
              </a:spcAft>
            </a:pPr>
            <a:r>
              <a:rPr lang="en-US" sz="3600" dirty="0">
                <a:effectLst/>
                <a:latin typeface="Calibri" panose="020F0502020204030204" pitchFamily="34" charset="0"/>
                <a:ea typeface="Times New Roman" panose="02020603050405020304" pitchFamily="18" charset="0"/>
                <a:cs typeface="Calibri" panose="020F0502020204030204" pitchFamily="34" charset="0"/>
              </a:rPr>
              <a:t>The Fairbanks North Star Borough Parks &amp; Recreation is conducting a Feasibility Study for the management of the Carlson Center. The objectives for this plan include identification of community needs; evaluation of current facility operations and maintenance; assessment of FNSB Parks and Recreation; assessment of partnerships, engagement of community, staff, and stakeholders; and development of recommendations for the best method to manage the Carlson Center.</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2563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sz="3200" b="1" dirty="0">
                <a:solidFill>
                  <a:schemeClr val="bg1"/>
                </a:solidFill>
                <a:latin typeface="+mj-lt"/>
              </a:rPr>
              <a:t>Weakness of Carlson Center (1 of 4)</a:t>
            </a:r>
          </a:p>
        </p:txBody>
      </p:sp>
      <p:sp>
        <p:nvSpPr>
          <p:cNvPr id="6" name="TextBox 5">
            <a:extLst>
              <a:ext uri="{FF2B5EF4-FFF2-40B4-BE49-F238E27FC236}">
                <a16:creationId xmlns:a16="http://schemas.microsoft.com/office/drawing/2014/main" id="{100A721F-A0FF-4E22-AF14-E65FDFF79DC5}"/>
              </a:ext>
            </a:extLst>
          </p:cNvPr>
          <p:cNvSpPr txBox="1"/>
          <p:nvPr/>
        </p:nvSpPr>
        <p:spPr>
          <a:xfrm>
            <a:off x="377371" y="428178"/>
            <a:ext cx="11146972" cy="6494085"/>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Trying to be everything to everyone including hockey, trade shows, meetings, etc.*</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Compared to the Big Dipper it is not maintained</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Deferred maintenance is nonexistent</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Bleachers incredibly old/parts not made anymore</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Poor finishes for meeting space</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Lack of funding to take care of everything</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Poor condition of aging building/very tired/old</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Empty many days of the year (mostly weekdays)</a:t>
            </a:r>
            <a:endParaRPr lang="en-US" sz="3200" dirty="0">
              <a:effectLst/>
              <a:latin typeface="+mn-lt"/>
              <a:ea typeface="Times New Roman" panose="02020603050405020304" pitchFamily="18" charset="0"/>
            </a:endParaRPr>
          </a:p>
          <a:p>
            <a:pPr marL="34290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Hockey can use the facility more days per year</a:t>
            </a:r>
          </a:p>
          <a:p>
            <a:pPr marL="34290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Last minute notice of cancellations for ice time</a:t>
            </a:r>
          </a:p>
          <a:p>
            <a:pPr marL="34290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No one wants to be “on the ice” when it is covered as it is cold</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3200" dirty="0">
              <a:effectLst/>
              <a:latin typeface="+mn-lt"/>
              <a:ea typeface="Times New Roman" panose="02020603050405020304" pitchFamily="18" charset="0"/>
            </a:endParaRPr>
          </a:p>
        </p:txBody>
      </p:sp>
    </p:spTree>
    <p:extLst>
      <p:ext uri="{BB962C8B-B14F-4D97-AF65-F5344CB8AC3E}">
        <p14:creationId xmlns:p14="http://schemas.microsoft.com/office/powerpoint/2010/main" val="1825841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sz="3200" b="1" dirty="0">
                <a:solidFill>
                  <a:schemeClr val="bg1"/>
                </a:solidFill>
                <a:latin typeface="+mj-lt"/>
              </a:rPr>
              <a:t>Weakness of Carlson Center (2 of 4)</a:t>
            </a:r>
          </a:p>
        </p:txBody>
      </p:sp>
      <p:sp>
        <p:nvSpPr>
          <p:cNvPr id="6" name="TextBox 5">
            <a:extLst>
              <a:ext uri="{FF2B5EF4-FFF2-40B4-BE49-F238E27FC236}">
                <a16:creationId xmlns:a16="http://schemas.microsoft.com/office/drawing/2014/main" id="{100A721F-A0FF-4E22-AF14-E65FDFF79DC5}"/>
              </a:ext>
            </a:extLst>
          </p:cNvPr>
          <p:cNvSpPr txBox="1"/>
          <p:nvPr/>
        </p:nvSpPr>
        <p:spPr>
          <a:xfrm>
            <a:off x="192314" y="593725"/>
            <a:ext cx="11999686" cy="6001643"/>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New COVID-19 guidelines </a:t>
            </a:r>
            <a:r>
              <a:rPr lang="en-US" sz="3200" dirty="0">
                <a:latin typeface="+mn-lt"/>
                <a:ea typeface="Times New Roman" panose="02020603050405020304" pitchFamily="18" charset="0"/>
                <a:cs typeface="Arial" panose="020B0604020202020204" pitchFamily="34" charset="0"/>
              </a:rPr>
              <a:t>equals</a:t>
            </a:r>
            <a:r>
              <a:rPr lang="en-US" sz="3200" dirty="0">
                <a:effectLst/>
                <a:latin typeface="+mn-lt"/>
                <a:ea typeface="Times New Roman" panose="02020603050405020304" pitchFamily="18" charset="0"/>
                <a:cs typeface="Arial" panose="020B0604020202020204" pitchFamily="34" charset="0"/>
              </a:rPr>
              <a:t> a 33% reduction in available time</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Taking ice out and putting back in</a:t>
            </a:r>
            <a:endParaRPr lang="en-US" sz="3200" dirty="0">
              <a:effectLst/>
              <a:latin typeface="+mn-lt"/>
              <a:ea typeface="Times New Roman" panose="02020603050405020304" pitchFamily="18" charset="0"/>
            </a:endParaRPr>
          </a:p>
          <a:p>
            <a:pPr marL="34290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Very expensive space to operate, high u</a:t>
            </a:r>
            <a:r>
              <a:rPr lang="en-US" sz="3200" dirty="0">
                <a:effectLst/>
                <a:latin typeface="+mn-lt"/>
                <a:ea typeface="Times New Roman" panose="02020603050405020304" pitchFamily="18" charset="0"/>
              </a:rPr>
              <a:t>tility bills high</a:t>
            </a:r>
          </a:p>
          <a:p>
            <a:pPr marL="34290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Poor ice plant, cost of melting ice for other events is prohibitive</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Financial situation in Alaska</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Have many types of events but not great at any one</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Cost prohibitive using a management company operating it</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Lack of responsiveness of the management company – not community minded but profit driven</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Not ideal for concerts with the sound equipment</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Poor relationship with other service providers – collaboration versus competition</a:t>
            </a:r>
            <a:endParaRPr lang="en-US" sz="3200" dirty="0">
              <a:effectLst/>
              <a:latin typeface="+mn-lt"/>
              <a:ea typeface="Times New Roman" panose="02020603050405020304" pitchFamily="18" charset="0"/>
            </a:endParaRPr>
          </a:p>
        </p:txBody>
      </p:sp>
    </p:spTree>
    <p:extLst>
      <p:ext uri="{BB962C8B-B14F-4D97-AF65-F5344CB8AC3E}">
        <p14:creationId xmlns:p14="http://schemas.microsoft.com/office/powerpoint/2010/main" val="1724320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sz="3200" b="1" dirty="0">
                <a:solidFill>
                  <a:schemeClr val="bg1"/>
                </a:solidFill>
                <a:latin typeface="+mj-lt"/>
              </a:rPr>
              <a:t>Weakness of Carlson Center (3 of 4)</a:t>
            </a:r>
          </a:p>
        </p:txBody>
      </p:sp>
      <p:sp>
        <p:nvSpPr>
          <p:cNvPr id="6" name="TextBox 5">
            <a:extLst>
              <a:ext uri="{FF2B5EF4-FFF2-40B4-BE49-F238E27FC236}">
                <a16:creationId xmlns:a16="http://schemas.microsoft.com/office/drawing/2014/main" id="{100A721F-A0FF-4E22-AF14-E65FDFF79DC5}"/>
              </a:ext>
            </a:extLst>
          </p:cNvPr>
          <p:cNvSpPr txBox="1"/>
          <p:nvPr/>
        </p:nvSpPr>
        <p:spPr>
          <a:xfrm>
            <a:off x="384628" y="536575"/>
            <a:ext cx="11422743" cy="6494085"/>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Hockey limits ability to schedule other events during hockey season</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Bonding of facility could limit any new uses</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rPr>
              <a:t>Lack of indoor recreational/program space</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rPr>
              <a:t>Hockey is higher quality at the Big Dipper than Carlson Center</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rPr>
              <a:t>UAF does not promote hockey very well at Carlson Center</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rPr>
              <a:t>Pricing model does not match the community</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rPr>
              <a:t>Disconnect between perceived price and perceived value of rental</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rPr>
              <a:t>Lack of partnerships that can lower subsidy and add usage</a:t>
            </a:r>
          </a:p>
          <a:p>
            <a:pPr marL="34290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Relationship with operations vendor are not all positive, not working well</a:t>
            </a:r>
          </a:p>
          <a:p>
            <a:pPr marL="342900" indent="-342900">
              <a:spcBef>
                <a:spcPts val="0"/>
              </a:spcBef>
              <a:spcAft>
                <a:spcPts val="0"/>
              </a:spcAft>
              <a:buFont typeface="Symbol" panose="05050102010706020507" pitchFamily="18" charset="2"/>
              <a:buChar char=""/>
            </a:pPr>
            <a:r>
              <a:rPr lang="en-US" sz="3200" dirty="0">
                <a:latin typeface="+mn-lt"/>
                <a:ea typeface="Times New Roman" panose="02020603050405020304" pitchFamily="18" charset="0"/>
                <a:cs typeface="Arial" panose="020B0604020202020204" pitchFamily="34" charset="0"/>
              </a:rPr>
              <a:t>Public confuses about “who is responsible for what”</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3200" dirty="0">
              <a:effectLst/>
              <a:latin typeface="+mn-lt"/>
              <a:ea typeface="Times New Roman" panose="02020603050405020304" pitchFamily="18" charset="0"/>
            </a:endParaRPr>
          </a:p>
        </p:txBody>
      </p:sp>
    </p:spTree>
    <p:extLst>
      <p:ext uri="{BB962C8B-B14F-4D97-AF65-F5344CB8AC3E}">
        <p14:creationId xmlns:p14="http://schemas.microsoft.com/office/powerpoint/2010/main" val="1723812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sz="3200" b="1" dirty="0">
                <a:solidFill>
                  <a:schemeClr val="bg1"/>
                </a:solidFill>
                <a:latin typeface="+mj-lt"/>
              </a:rPr>
              <a:t>Weakness of Carlson Center (4 of 4)</a:t>
            </a:r>
          </a:p>
        </p:txBody>
      </p:sp>
      <p:sp>
        <p:nvSpPr>
          <p:cNvPr id="6" name="TextBox 5">
            <a:extLst>
              <a:ext uri="{FF2B5EF4-FFF2-40B4-BE49-F238E27FC236}">
                <a16:creationId xmlns:a16="http://schemas.microsoft.com/office/drawing/2014/main" id="{100A721F-A0FF-4E22-AF14-E65FDFF79DC5}"/>
              </a:ext>
            </a:extLst>
          </p:cNvPr>
          <p:cNvSpPr txBox="1"/>
          <p:nvPr/>
        </p:nvSpPr>
        <p:spPr>
          <a:xfrm>
            <a:off x="384628" y="593725"/>
            <a:ext cx="11422743" cy="6001643"/>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rPr>
              <a:t>Cannot have any other activities when hockey or large events are scheduled/UAF Hockey has exclusive use of entire facility</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rPr>
              <a:t>Management agreement needs to be improved – incentives need to be implemented</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rPr>
              <a:t>Quality staffing (11 FT 150-175 PT) is not adequate due to budget</a:t>
            </a:r>
          </a:p>
          <a:p>
            <a:pPr marL="342900" marR="0" lvl="0" indent="-342900">
              <a:spcBef>
                <a:spcPts val="0"/>
              </a:spcBef>
              <a:spcAft>
                <a:spcPts val="0"/>
              </a:spcAft>
              <a:buFont typeface="Symbol" panose="05050102010706020507" pitchFamily="18" charset="2"/>
              <a:buChar char=""/>
            </a:pPr>
            <a:r>
              <a:rPr lang="en-US" sz="3200" dirty="0">
                <a:latin typeface="+mn-lt"/>
                <a:ea typeface="Times New Roman" panose="02020603050405020304" pitchFamily="18" charset="0"/>
              </a:rPr>
              <a:t>F</a:t>
            </a:r>
            <a:r>
              <a:rPr lang="en-US" sz="3200" dirty="0">
                <a:effectLst/>
                <a:latin typeface="+mn-lt"/>
                <a:ea typeface="Times New Roman" panose="02020603050405020304" pitchFamily="18" charset="0"/>
              </a:rPr>
              <a:t>ocused on revenue generation versus community needs</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rPr>
              <a:t>Prices too high</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rPr>
              <a:t>Lack of Cleanliness</a:t>
            </a:r>
            <a:endParaRPr lang="en-US" sz="3200" dirty="0">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rPr>
              <a:t>Not willingness to work with groups</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rPr>
              <a:t>Facility should be operated locally and not by outside management group</a:t>
            </a:r>
          </a:p>
          <a:p>
            <a:pPr marL="34290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Relationship between FNSB/UAF/SMG somewhat contentious</a:t>
            </a:r>
          </a:p>
        </p:txBody>
      </p:sp>
    </p:spTree>
    <p:extLst>
      <p:ext uri="{BB962C8B-B14F-4D97-AF65-F5344CB8AC3E}">
        <p14:creationId xmlns:p14="http://schemas.microsoft.com/office/powerpoint/2010/main" val="1578279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786384"/>
          </a:xfrm>
          <a:prstGeom prst="rect">
            <a:avLst/>
          </a:prstGeom>
          <a:solidFill>
            <a:srgbClr val="00C005"/>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sz="3200" b="1" dirty="0">
                <a:solidFill>
                  <a:schemeClr val="bg1"/>
                </a:solidFill>
                <a:latin typeface="+mj-lt"/>
              </a:rPr>
              <a:t>Poll Question</a:t>
            </a:r>
          </a:p>
        </p:txBody>
      </p:sp>
      <p:sp>
        <p:nvSpPr>
          <p:cNvPr id="4" name="TextBox 3"/>
          <p:cNvSpPr txBox="1"/>
          <p:nvPr/>
        </p:nvSpPr>
        <p:spPr>
          <a:xfrm>
            <a:off x="768096" y="786384"/>
            <a:ext cx="10222992" cy="2862322"/>
          </a:xfrm>
          <a:prstGeom prst="rect">
            <a:avLst/>
          </a:prstGeom>
          <a:noFill/>
        </p:spPr>
        <p:txBody>
          <a:bodyPr wrap="square" rtlCol="0">
            <a:spAutoFit/>
          </a:bodyPr>
          <a:lstStyle/>
          <a:p>
            <a:r>
              <a:rPr lang="en-US" sz="6000" dirty="0"/>
              <a:t>How satisfied are you with the management of the Carlson Center?</a:t>
            </a:r>
          </a:p>
        </p:txBody>
      </p:sp>
    </p:spTree>
    <p:extLst>
      <p:ext uri="{BB962C8B-B14F-4D97-AF65-F5344CB8AC3E}">
        <p14:creationId xmlns:p14="http://schemas.microsoft.com/office/powerpoint/2010/main" val="1941635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endParaRPr lang="en-US" sz="3200" b="1" dirty="0">
              <a:solidFill>
                <a:schemeClr val="bg1"/>
              </a:solidFill>
              <a:latin typeface="+mj-lt"/>
            </a:endParaRPr>
          </a:p>
        </p:txBody>
      </p:sp>
      <p:sp>
        <p:nvSpPr>
          <p:cNvPr id="4" name="TextBox 3"/>
          <p:cNvSpPr txBox="1"/>
          <p:nvPr/>
        </p:nvSpPr>
        <p:spPr>
          <a:xfrm>
            <a:off x="768096" y="786384"/>
            <a:ext cx="10222992" cy="4708981"/>
          </a:xfrm>
          <a:prstGeom prst="rect">
            <a:avLst/>
          </a:prstGeom>
          <a:noFill/>
        </p:spPr>
        <p:txBody>
          <a:bodyPr wrap="square" rtlCol="0">
            <a:spAutoFit/>
          </a:bodyPr>
          <a:lstStyle/>
          <a:p>
            <a:r>
              <a:rPr lang="en-US" sz="6000" dirty="0"/>
              <a:t>When considering the Carlson Center what additional activities do you feel should be offered that are currently not available?</a:t>
            </a:r>
          </a:p>
        </p:txBody>
      </p:sp>
    </p:spTree>
    <p:extLst>
      <p:ext uri="{BB962C8B-B14F-4D97-AF65-F5344CB8AC3E}">
        <p14:creationId xmlns:p14="http://schemas.microsoft.com/office/powerpoint/2010/main" val="904532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sz="3200" b="1" dirty="0">
                <a:solidFill>
                  <a:schemeClr val="bg1"/>
                </a:solidFill>
                <a:latin typeface="+mj-lt"/>
              </a:rPr>
              <a:t>Additional Activities for the Carlson Center</a:t>
            </a:r>
          </a:p>
        </p:txBody>
      </p:sp>
      <p:sp>
        <p:nvSpPr>
          <p:cNvPr id="6" name="TextBox 5">
            <a:extLst>
              <a:ext uri="{FF2B5EF4-FFF2-40B4-BE49-F238E27FC236}">
                <a16:creationId xmlns:a16="http://schemas.microsoft.com/office/drawing/2014/main" id="{100A721F-A0FF-4E22-AF14-E65FDFF79DC5}"/>
              </a:ext>
            </a:extLst>
          </p:cNvPr>
          <p:cNvSpPr txBox="1"/>
          <p:nvPr/>
        </p:nvSpPr>
        <p:spPr>
          <a:xfrm>
            <a:off x="1233714" y="682171"/>
            <a:ext cx="7917543" cy="5509200"/>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Indoor soccer</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Fitness classes</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Daytime PE activities for homeschoolers (FYSA sublease of facility, fund arena turf surface) – clinics, classes, programs, etc.</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Physical activities for multiple groups during winter (like Big Dipper walking groups)</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Birthday parties</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Flag football</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Lacrosse</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Kickball</a:t>
            </a:r>
            <a:endParaRPr lang="en-US" sz="3200" dirty="0">
              <a:effectLst/>
              <a:latin typeface="+mn-lt"/>
              <a:ea typeface="Times New Roman" panose="02020603050405020304" pitchFamily="18" charset="0"/>
            </a:endParaRPr>
          </a:p>
        </p:txBody>
      </p:sp>
    </p:spTree>
    <p:extLst>
      <p:ext uri="{BB962C8B-B14F-4D97-AF65-F5344CB8AC3E}">
        <p14:creationId xmlns:p14="http://schemas.microsoft.com/office/powerpoint/2010/main" val="4098723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endParaRPr lang="en-US" sz="3200" b="1" dirty="0">
              <a:solidFill>
                <a:schemeClr val="bg1"/>
              </a:solidFill>
              <a:latin typeface="+mj-lt"/>
            </a:endParaRPr>
          </a:p>
        </p:txBody>
      </p:sp>
      <p:sp>
        <p:nvSpPr>
          <p:cNvPr id="4" name="TextBox 3"/>
          <p:cNvSpPr txBox="1"/>
          <p:nvPr/>
        </p:nvSpPr>
        <p:spPr>
          <a:xfrm>
            <a:off x="768096" y="786384"/>
            <a:ext cx="10222992" cy="4708981"/>
          </a:xfrm>
          <a:prstGeom prst="rect">
            <a:avLst/>
          </a:prstGeom>
          <a:noFill/>
        </p:spPr>
        <p:txBody>
          <a:bodyPr wrap="square" rtlCol="0">
            <a:spAutoFit/>
          </a:bodyPr>
          <a:lstStyle/>
          <a:p>
            <a:r>
              <a:rPr lang="en-US" sz="6000" dirty="0"/>
              <a:t>When considering the Carlson Center what additional events do you feel should be offered that are currently not available?</a:t>
            </a:r>
          </a:p>
        </p:txBody>
      </p:sp>
    </p:spTree>
    <p:extLst>
      <p:ext uri="{BB962C8B-B14F-4D97-AF65-F5344CB8AC3E}">
        <p14:creationId xmlns:p14="http://schemas.microsoft.com/office/powerpoint/2010/main" val="839436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sz="3200" b="1" dirty="0">
                <a:solidFill>
                  <a:schemeClr val="bg1"/>
                </a:solidFill>
                <a:latin typeface="+mj-lt"/>
              </a:rPr>
              <a:t>Additional Events for the Carlson Center (1 of 2)</a:t>
            </a:r>
          </a:p>
        </p:txBody>
      </p:sp>
      <p:sp>
        <p:nvSpPr>
          <p:cNvPr id="6" name="TextBox 5">
            <a:extLst>
              <a:ext uri="{FF2B5EF4-FFF2-40B4-BE49-F238E27FC236}">
                <a16:creationId xmlns:a16="http://schemas.microsoft.com/office/drawing/2014/main" id="{100A721F-A0FF-4E22-AF14-E65FDFF79DC5}"/>
              </a:ext>
            </a:extLst>
          </p:cNvPr>
          <p:cNvSpPr txBox="1"/>
          <p:nvPr/>
        </p:nvSpPr>
        <p:spPr>
          <a:xfrm>
            <a:off x="624114" y="682171"/>
            <a:ext cx="11190515" cy="5016758"/>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Indoor soccer, baseball, softball, lacrosse, flag football, indoor football*</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Youth hockey games/practices*</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Large events – only facility in area that can host large events</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Smaller trade shows</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Conventions</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Community-wide festivals</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Art shows</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Artisan gatherings</a:t>
            </a:r>
            <a:endParaRPr lang="en-US" sz="3200" dirty="0">
              <a:effectLst/>
              <a:latin typeface="+mn-lt"/>
              <a:ea typeface="Times New Roman" panose="02020603050405020304" pitchFamily="18" charset="0"/>
            </a:endParaRPr>
          </a:p>
          <a:p>
            <a:pPr marR="0" lvl="0">
              <a:spcBef>
                <a:spcPts val="0"/>
              </a:spcBef>
              <a:spcAft>
                <a:spcPts val="0"/>
              </a:spcAft>
            </a:pPr>
            <a:endParaRPr lang="en-US" sz="3200" dirty="0">
              <a:effectLst/>
              <a:latin typeface="+mn-lt"/>
              <a:ea typeface="Times New Roman" panose="02020603050405020304" pitchFamily="18" charset="0"/>
            </a:endParaRPr>
          </a:p>
        </p:txBody>
      </p:sp>
    </p:spTree>
    <p:extLst>
      <p:ext uri="{BB962C8B-B14F-4D97-AF65-F5344CB8AC3E}">
        <p14:creationId xmlns:p14="http://schemas.microsoft.com/office/powerpoint/2010/main" val="3232488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sz="3200" b="1" dirty="0">
                <a:solidFill>
                  <a:schemeClr val="bg1"/>
                </a:solidFill>
                <a:latin typeface="+mj-lt"/>
              </a:rPr>
              <a:t>Additional Events for the Carlson Center (2 of 2)</a:t>
            </a:r>
          </a:p>
        </p:txBody>
      </p:sp>
      <p:sp>
        <p:nvSpPr>
          <p:cNvPr id="6" name="TextBox 5">
            <a:extLst>
              <a:ext uri="{FF2B5EF4-FFF2-40B4-BE49-F238E27FC236}">
                <a16:creationId xmlns:a16="http://schemas.microsoft.com/office/drawing/2014/main" id="{100A721F-A0FF-4E22-AF14-E65FDFF79DC5}"/>
              </a:ext>
            </a:extLst>
          </p:cNvPr>
          <p:cNvSpPr txBox="1"/>
          <p:nvPr/>
        </p:nvSpPr>
        <p:spPr>
          <a:xfrm>
            <a:off x="624114" y="682171"/>
            <a:ext cx="11190515" cy="3539430"/>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Wedding receptions</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Weekday activities</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Turf time for tots</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Food trucks</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Basketball/Volleyball</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“A day in the life of Fairbanks”</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Track meets</a:t>
            </a:r>
            <a:endParaRPr lang="en-US" sz="3200" dirty="0">
              <a:effectLst/>
              <a:latin typeface="+mn-lt"/>
              <a:ea typeface="Times New Roman" panose="02020603050405020304" pitchFamily="18" charset="0"/>
            </a:endParaRPr>
          </a:p>
        </p:txBody>
      </p:sp>
    </p:spTree>
    <p:extLst>
      <p:ext uri="{BB962C8B-B14F-4D97-AF65-F5344CB8AC3E}">
        <p14:creationId xmlns:p14="http://schemas.microsoft.com/office/powerpoint/2010/main" val="2843337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2473" y="192024"/>
            <a:ext cx="11083470" cy="6678751"/>
          </a:xfrm>
          <a:prstGeom prst="rect">
            <a:avLst/>
          </a:prstGeom>
          <a:noFill/>
        </p:spPr>
        <p:txBody>
          <a:bodyPr wrap="square" rtlCol="0">
            <a:spAutoFit/>
          </a:bodyPr>
          <a:lstStyle/>
          <a:p>
            <a:r>
              <a:rPr lang="en-US" b="1" dirty="0"/>
              <a:t> </a:t>
            </a:r>
            <a:r>
              <a:rPr lang="en-US" sz="3600" dirty="0">
                <a:effectLst/>
                <a:latin typeface="Calibri" panose="020F0502020204030204" pitchFamily="34" charset="0"/>
                <a:ea typeface="Times New Roman" panose="02020603050405020304" pitchFamily="18" charset="0"/>
                <a:cs typeface="Calibri" panose="020F0502020204030204" pitchFamily="34" charset="0"/>
              </a:rPr>
              <a:t>What we know:</a:t>
            </a:r>
          </a:p>
          <a:p>
            <a:pPr marL="571500" marR="0" indent="-571500">
              <a:spcBef>
                <a:spcPts val="0"/>
              </a:spcBef>
              <a:spcAft>
                <a:spcPts val="0"/>
              </a:spcAft>
              <a:buFont typeface="Arial" panose="020B0604020202020204" pitchFamily="34" charset="0"/>
              <a:buChar char="•"/>
            </a:pPr>
            <a:r>
              <a:rPr lang="en-US" sz="2800" dirty="0">
                <a:effectLst/>
                <a:latin typeface="Calibri" panose="020F0502020204030204" pitchFamily="34" charset="0"/>
                <a:ea typeface="Times New Roman" panose="02020603050405020304" pitchFamily="18" charset="0"/>
                <a:cs typeface="Calibri" panose="020F0502020204030204" pitchFamily="34" charset="0"/>
              </a:rPr>
              <a:t>Carlson Center SMG of Alaska management agreement expires on June 30, 2021.</a:t>
            </a:r>
          </a:p>
          <a:p>
            <a:pPr marL="571500" marR="0" indent="-571500">
              <a:spcBef>
                <a:spcPts val="0"/>
              </a:spcBef>
              <a:spcAft>
                <a:spcPts val="0"/>
              </a:spcAft>
              <a:buFont typeface="Arial" panose="020B0604020202020204" pitchFamily="34" charset="0"/>
              <a:buChar char="•"/>
            </a:pPr>
            <a:r>
              <a:rPr lang="en-US" sz="2800" dirty="0">
                <a:effectLst/>
                <a:latin typeface="Calibri" panose="020F0502020204030204" pitchFamily="34" charset="0"/>
                <a:ea typeface="Times New Roman" panose="02020603050405020304" pitchFamily="18" charset="0"/>
                <a:cs typeface="Calibri" panose="020F0502020204030204" pitchFamily="34" charset="0"/>
              </a:rPr>
              <a:t>The venue is the largest of its kind in the area, and serves Fairbanks and surrounding communities in the Interior of Alaska</a:t>
            </a:r>
          </a:p>
          <a:p>
            <a:pPr marL="571500" marR="0" indent="-571500">
              <a:spcBef>
                <a:spcPts val="0"/>
              </a:spcBef>
              <a:spcAft>
                <a:spcPts val="0"/>
              </a:spcAft>
              <a:buFont typeface="Arial" panose="020B0604020202020204" pitchFamily="34" charset="0"/>
              <a:buChar char="•"/>
            </a:pPr>
            <a:r>
              <a:rPr lang="en-US" sz="2800" dirty="0">
                <a:effectLst/>
                <a:latin typeface="Calibri" panose="020F0502020204030204" pitchFamily="34" charset="0"/>
                <a:ea typeface="Times New Roman" panose="02020603050405020304" pitchFamily="18" charset="0"/>
                <a:cs typeface="Calibri" panose="020F0502020204030204" pitchFamily="34" charset="0"/>
              </a:rPr>
              <a:t>Hosts a variety of events, including the University of Alaska Fairbanks hockey games, other hockey teams, graduations, conferences, festivals, Alaska Federation of Native concerts, and much more. </a:t>
            </a:r>
          </a:p>
          <a:p>
            <a:pPr marL="571500" marR="0" indent="-571500">
              <a:spcBef>
                <a:spcPts val="0"/>
              </a:spcBef>
              <a:spcAft>
                <a:spcPts val="0"/>
              </a:spcAft>
              <a:buFont typeface="Arial" panose="020B0604020202020204" pitchFamily="34" charset="0"/>
              <a:buChar char="•"/>
            </a:pPr>
            <a:r>
              <a:rPr lang="en-US" sz="2800" dirty="0">
                <a:effectLst/>
                <a:latin typeface="Calibri" panose="020F0502020204030204" pitchFamily="34" charset="0"/>
                <a:ea typeface="Times New Roman" panose="02020603050405020304" pitchFamily="18" charset="0"/>
                <a:cs typeface="Calibri" panose="020F0502020204030204" pitchFamily="34" charset="0"/>
              </a:rPr>
              <a:t>Surrounding the Carlson Center are Pioneer Park and the Alaska Centennial Center for the Arts, offering smaller event spaces at more reasonable prices. </a:t>
            </a:r>
          </a:p>
          <a:p>
            <a:pPr marL="571500" marR="0" indent="-571500">
              <a:spcBef>
                <a:spcPts val="0"/>
              </a:spcBef>
              <a:spcAft>
                <a:spcPts val="0"/>
              </a:spcAft>
              <a:buFont typeface="Arial" panose="020B0604020202020204" pitchFamily="34" charset="0"/>
              <a:buChar char="•"/>
            </a:pPr>
            <a:r>
              <a:rPr lang="en-US" sz="2800" dirty="0">
                <a:effectLst/>
                <a:latin typeface="Calibri" panose="020F0502020204030204" pitchFamily="34" charset="0"/>
                <a:ea typeface="Times New Roman" panose="02020603050405020304" pitchFamily="18" charset="0"/>
                <a:cs typeface="Calibri" panose="020F0502020204030204" pitchFamily="34" charset="0"/>
              </a:rPr>
              <a:t>The Centennial Center is an older building that is undergoing structural renovations. The FNSB does not expect the Centennial Center to remain open in perpetuity, it is likely that the needs currently served by this building may need to be accommodated elsewhere.</a:t>
            </a:r>
          </a:p>
        </p:txBody>
      </p:sp>
    </p:spTree>
    <p:extLst>
      <p:ext uri="{BB962C8B-B14F-4D97-AF65-F5344CB8AC3E}">
        <p14:creationId xmlns:p14="http://schemas.microsoft.com/office/powerpoint/2010/main" val="547932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endParaRPr lang="en-US" sz="3200" b="1" dirty="0">
              <a:solidFill>
                <a:schemeClr val="bg1"/>
              </a:solidFill>
              <a:latin typeface="+mj-lt"/>
            </a:endParaRPr>
          </a:p>
        </p:txBody>
      </p:sp>
      <p:sp>
        <p:nvSpPr>
          <p:cNvPr id="4" name="TextBox 3"/>
          <p:cNvSpPr txBox="1"/>
          <p:nvPr/>
        </p:nvSpPr>
        <p:spPr>
          <a:xfrm>
            <a:off x="768096" y="786384"/>
            <a:ext cx="10222992" cy="2862322"/>
          </a:xfrm>
          <a:prstGeom prst="rect">
            <a:avLst/>
          </a:prstGeom>
          <a:noFill/>
        </p:spPr>
        <p:txBody>
          <a:bodyPr wrap="square" rtlCol="0">
            <a:spAutoFit/>
          </a:bodyPr>
          <a:lstStyle/>
          <a:p>
            <a:r>
              <a:rPr lang="en-US" sz="6000" dirty="0"/>
              <a:t>When considering the Carlson Center what opportunities?</a:t>
            </a:r>
          </a:p>
        </p:txBody>
      </p:sp>
    </p:spTree>
    <p:extLst>
      <p:ext uri="{BB962C8B-B14F-4D97-AF65-F5344CB8AC3E}">
        <p14:creationId xmlns:p14="http://schemas.microsoft.com/office/powerpoint/2010/main" val="300221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sz="3200" b="1" dirty="0">
                <a:solidFill>
                  <a:schemeClr val="bg1"/>
                </a:solidFill>
                <a:latin typeface="+mj-lt"/>
              </a:rPr>
              <a:t>Opportunities for the Carlson Center (1 of 3)</a:t>
            </a:r>
          </a:p>
        </p:txBody>
      </p:sp>
      <p:sp>
        <p:nvSpPr>
          <p:cNvPr id="6" name="TextBox 5">
            <a:extLst>
              <a:ext uri="{FF2B5EF4-FFF2-40B4-BE49-F238E27FC236}">
                <a16:creationId xmlns:a16="http://schemas.microsoft.com/office/drawing/2014/main" id="{100A721F-A0FF-4E22-AF14-E65FDFF79DC5}"/>
              </a:ext>
            </a:extLst>
          </p:cNvPr>
          <p:cNvSpPr txBox="1"/>
          <p:nvPr/>
        </p:nvSpPr>
        <p:spPr>
          <a:xfrm>
            <a:off x="1233714" y="682171"/>
            <a:ext cx="7917543" cy="6986528"/>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Youth activities</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Preschool</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Partner with Pioneer Park – Program/Combined use</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Indoor Playground</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Teen Center/Teen activities</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Indoor Turf – Soccer, Baseball, Softball, etc.</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Gymnasiums – Basketball</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Block street for large events/Pedestrian</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Promote year-round activities</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FNSB operate facility more feasibly than private management company</a:t>
            </a:r>
          </a:p>
          <a:p>
            <a:pPr marR="0" lvl="0">
              <a:spcBef>
                <a:spcPts val="0"/>
              </a:spcBef>
              <a:spcAft>
                <a:spcPts val="0"/>
              </a:spcAft>
            </a:pPr>
            <a:endParaRPr lang="en-US" sz="3200" dirty="0">
              <a:effectLst/>
              <a:latin typeface="+mn-lt"/>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endParaRPr lang="en-US" sz="3200" dirty="0">
              <a:effectLst/>
              <a:latin typeface="+mn-lt"/>
              <a:ea typeface="Times New Roman" panose="02020603050405020304" pitchFamily="18" charset="0"/>
            </a:endParaRPr>
          </a:p>
        </p:txBody>
      </p:sp>
    </p:spTree>
    <p:extLst>
      <p:ext uri="{BB962C8B-B14F-4D97-AF65-F5344CB8AC3E}">
        <p14:creationId xmlns:p14="http://schemas.microsoft.com/office/powerpoint/2010/main" val="2826669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sz="3200" b="1" dirty="0">
                <a:solidFill>
                  <a:schemeClr val="bg1"/>
                </a:solidFill>
                <a:latin typeface="+mj-lt"/>
              </a:rPr>
              <a:t>Opportunities for the Carlson Center (2 of 3)</a:t>
            </a:r>
          </a:p>
        </p:txBody>
      </p:sp>
      <p:sp>
        <p:nvSpPr>
          <p:cNvPr id="6" name="TextBox 5">
            <a:extLst>
              <a:ext uri="{FF2B5EF4-FFF2-40B4-BE49-F238E27FC236}">
                <a16:creationId xmlns:a16="http://schemas.microsoft.com/office/drawing/2014/main" id="{100A721F-A0FF-4E22-AF14-E65FDFF79DC5}"/>
              </a:ext>
            </a:extLst>
          </p:cNvPr>
          <p:cNvSpPr txBox="1"/>
          <p:nvPr/>
        </p:nvSpPr>
        <p:spPr>
          <a:xfrm>
            <a:off x="457200" y="682171"/>
            <a:ext cx="11171583" cy="6494085"/>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Business model needs to improve the value of the experience that will add participation</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Consolidating Parks &amp; Recreation functions into the Carlson Center including maintenance</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Fort Wainwright/NWR Partnership for events/activities</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Fitness/Cardio/Weights</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WiFi</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Coffee Shop</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Walking Track</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Fitness classes/programs</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Outdoor events with indoor amenities such as catering kitchen during the summer along the river</a:t>
            </a:r>
          </a:p>
          <a:p>
            <a:pPr marL="342900" marR="0" lvl="0" indent="-342900">
              <a:spcBef>
                <a:spcPts val="0"/>
              </a:spcBef>
              <a:spcAft>
                <a:spcPts val="0"/>
              </a:spcAft>
              <a:buFont typeface="Symbol" panose="05050102010706020507" pitchFamily="18" charset="2"/>
              <a:buChar char=""/>
            </a:pPr>
            <a:endParaRPr lang="en-US" sz="3200" dirty="0">
              <a:effectLst/>
              <a:latin typeface="+mn-lt"/>
              <a:ea typeface="Times New Roman" panose="02020603050405020304" pitchFamily="18" charset="0"/>
            </a:endParaRPr>
          </a:p>
        </p:txBody>
      </p:sp>
    </p:spTree>
    <p:extLst>
      <p:ext uri="{BB962C8B-B14F-4D97-AF65-F5344CB8AC3E}">
        <p14:creationId xmlns:p14="http://schemas.microsoft.com/office/powerpoint/2010/main" val="1721335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sz="3200" b="1" dirty="0">
                <a:solidFill>
                  <a:schemeClr val="bg1"/>
                </a:solidFill>
                <a:latin typeface="+mj-lt"/>
              </a:rPr>
              <a:t>Opportunities for the Carlson Center (3 of 3)</a:t>
            </a:r>
          </a:p>
        </p:txBody>
      </p:sp>
      <p:sp>
        <p:nvSpPr>
          <p:cNvPr id="6" name="TextBox 5">
            <a:extLst>
              <a:ext uri="{FF2B5EF4-FFF2-40B4-BE49-F238E27FC236}">
                <a16:creationId xmlns:a16="http://schemas.microsoft.com/office/drawing/2014/main" id="{100A721F-A0FF-4E22-AF14-E65FDFF79DC5}"/>
              </a:ext>
            </a:extLst>
          </p:cNvPr>
          <p:cNvSpPr txBox="1"/>
          <p:nvPr/>
        </p:nvSpPr>
        <p:spPr>
          <a:xfrm>
            <a:off x="457200" y="682171"/>
            <a:ext cx="11171583" cy="6001643"/>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Walking track</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Open skate times</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Community programs/activities</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Meetings/Conventions</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Guest Services Kiosk</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LED reader boards</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More community partners</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Concerts (need to also perform in Anchorage</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Bonded facility</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Divide up the operations between several partners for efficiency</a:t>
            </a:r>
          </a:p>
          <a:p>
            <a:pPr marL="342900" marR="0" lvl="0" indent="-342900">
              <a:spcBef>
                <a:spcPts val="0"/>
              </a:spcBef>
              <a:spcAft>
                <a:spcPts val="0"/>
              </a:spcAft>
              <a:buFont typeface="Symbol" panose="05050102010706020507" pitchFamily="18" charset="2"/>
              <a:buChar char=""/>
            </a:pPr>
            <a:endParaRPr lang="en-US" sz="3200" dirty="0">
              <a:effectLst/>
              <a:latin typeface="+mn-lt"/>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endParaRPr lang="en-US" sz="3200" dirty="0">
              <a:effectLst/>
              <a:latin typeface="+mn-lt"/>
              <a:ea typeface="Times New Roman" panose="02020603050405020304" pitchFamily="18" charset="0"/>
            </a:endParaRPr>
          </a:p>
        </p:txBody>
      </p:sp>
    </p:spTree>
    <p:extLst>
      <p:ext uri="{BB962C8B-B14F-4D97-AF65-F5344CB8AC3E}">
        <p14:creationId xmlns:p14="http://schemas.microsoft.com/office/powerpoint/2010/main" val="24067961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786384"/>
          </a:xfrm>
          <a:prstGeom prst="rect">
            <a:avLst/>
          </a:prstGeom>
          <a:solidFill>
            <a:srgbClr val="00C005"/>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sz="3200" b="1" dirty="0">
                <a:solidFill>
                  <a:schemeClr val="bg1"/>
                </a:solidFill>
                <a:latin typeface="+mj-lt"/>
              </a:rPr>
              <a:t>Poll Question</a:t>
            </a:r>
          </a:p>
        </p:txBody>
      </p:sp>
      <p:sp>
        <p:nvSpPr>
          <p:cNvPr id="4" name="TextBox 3"/>
          <p:cNvSpPr txBox="1"/>
          <p:nvPr/>
        </p:nvSpPr>
        <p:spPr>
          <a:xfrm>
            <a:off x="768096" y="786384"/>
            <a:ext cx="10222992" cy="5632311"/>
          </a:xfrm>
          <a:prstGeom prst="rect">
            <a:avLst/>
          </a:prstGeom>
          <a:noFill/>
        </p:spPr>
        <p:txBody>
          <a:bodyPr wrap="square" rtlCol="0">
            <a:spAutoFit/>
          </a:bodyPr>
          <a:lstStyle/>
          <a:p>
            <a:r>
              <a:rPr lang="en-US" sz="6000" dirty="0"/>
              <a:t>When considering the Carlson Center what do you feel should be the primary function of the facility to meet the need of the community?</a:t>
            </a:r>
          </a:p>
          <a:p>
            <a:endParaRPr lang="en-US" sz="6000" dirty="0"/>
          </a:p>
        </p:txBody>
      </p:sp>
    </p:spTree>
    <p:extLst>
      <p:ext uri="{BB962C8B-B14F-4D97-AF65-F5344CB8AC3E}">
        <p14:creationId xmlns:p14="http://schemas.microsoft.com/office/powerpoint/2010/main" val="2961701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endParaRPr lang="en-US" sz="3200" b="1" dirty="0">
              <a:solidFill>
                <a:schemeClr val="bg1"/>
              </a:solidFill>
              <a:latin typeface="+mj-lt"/>
            </a:endParaRPr>
          </a:p>
        </p:txBody>
      </p:sp>
      <p:sp>
        <p:nvSpPr>
          <p:cNvPr id="4" name="TextBox 3"/>
          <p:cNvSpPr txBox="1"/>
          <p:nvPr/>
        </p:nvSpPr>
        <p:spPr>
          <a:xfrm>
            <a:off x="768096" y="786384"/>
            <a:ext cx="10222992" cy="4708981"/>
          </a:xfrm>
          <a:prstGeom prst="rect">
            <a:avLst/>
          </a:prstGeom>
          <a:noFill/>
        </p:spPr>
        <p:txBody>
          <a:bodyPr wrap="square" rtlCol="0">
            <a:spAutoFit/>
          </a:bodyPr>
          <a:lstStyle/>
          <a:p>
            <a:r>
              <a:rPr lang="en-US" sz="6000" dirty="0"/>
              <a:t>When considering the Carlson Center what do you feel should be the primary function of the facility to meet the need of the community?</a:t>
            </a:r>
          </a:p>
        </p:txBody>
      </p:sp>
    </p:spTree>
    <p:extLst>
      <p:ext uri="{BB962C8B-B14F-4D97-AF65-F5344CB8AC3E}">
        <p14:creationId xmlns:p14="http://schemas.microsoft.com/office/powerpoint/2010/main" val="13879649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sz="3200" b="1" dirty="0">
                <a:solidFill>
                  <a:schemeClr val="bg1"/>
                </a:solidFill>
                <a:latin typeface="+mj-lt"/>
              </a:rPr>
              <a:t>Carlson Center Primary Function </a:t>
            </a:r>
          </a:p>
        </p:txBody>
      </p:sp>
      <p:sp>
        <p:nvSpPr>
          <p:cNvPr id="6" name="TextBox 5">
            <a:extLst>
              <a:ext uri="{FF2B5EF4-FFF2-40B4-BE49-F238E27FC236}">
                <a16:creationId xmlns:a16="http://schemas.microsoft.com/office/drawing/2014/main" id="{100A721F-A0FF-4E22-AF14-E65FDFF79DC5}"/>
              </a:ext>
            </a:extLst>
          </p:cNvPr>
          <p:cNvSpPr txBox="1"/>
          <p:nvPr/>
        </p:nvSpPr>
        <p:spPr>
          <a:xfrm>
            <a:off x="609599" y="408210"/>
            <a:ext cx="11190515" cy="6494085"/>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rPr>
              <a:t>Hire a competent management group that can market the facility as well </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rPr>
              <a:t>Keep the Division I hockey program as a priority</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rPr>
              <a:t>Competing interests now</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rPr>
              <a:t>Indoor turf space during non-hockey times – system for inside the dasher boards as well as the entire space without the dasher boards</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rPr>
              <a:t>Indoor community gathering</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rPr>
              <a:t>Physical recreation/fitness space</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rPr>
              <a:t>Reduced pricing for community groups</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rPr>
              <a:t>Venue for large events (economic impact to community)</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rPr>
              <a:t>Multipurpose uses/activities </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rPr>
              <a:t>Be able to transition spaces for different activities</a:t>
            </a:r>
          </a:p>
        </p:txBody>
      </p:sp>
    </p:spTree>
    <p:extLst>
      <p:ext uri="{BB962C8B-B14F-4D97-AF65-F5344CB8AC3E}">
        <p14:creationId xmlns:p14="http://schemas.microsoft.com/office/powerpoint/2010/main" val="16449427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endParaRPr lang="en-US" sz="3200" b="1" dirty="0">
              <a:solidFill>
                <a:schemeClr val="bg1"/>
              </a:solidFill>
              <a:latin typeface="+mj-lt"/>
            </a:endParaRPr>
          </a:p>
        </p:txBody>
      </p:sp>
      <p:sp>
        <p:nvSpPr>
          <p:cNvPr id="4" name="TextBox 3"/>
          <p:cNvSpPr txBox="1"/>
          <p:nvPr/>
        </p:nvSpPr>
        <p:spPr>
          <a:xfrm>
            <a:off x="768096" y="786384"/>
            <a:ext cx="10222992" cy="1938992"/>
          </a:xfrm>
          <a:prstGeom prst="rect">
            <a:avLst/>
          </a:prstGeom>
          <a:noFill/>
        </p:spPr>
        <p:txBody>
          <a:bodyPr wrap="square" rtlCol="0">
            <a:spAutoFit/>
          </a:bodyPr>
          <a:lstStyle/>
          <a:p>
            <a:r>
              <a:rPr lang="en-US" sz="6000" dirty="0"/>
              <a:t>What new amenities would you like to see available?</a:t>
            </a:r>
          </a:p>
        </p:txBody>
      </p:sp>
    </p:spTree>
    <p:extLst>
      <p:ext uri="{BB962C8B-B14F-4D97-AF65-F5344CB8AC3E}">
        <p14:creationId xmlns:p14="http://schemas.microsoft.com/office/powerpoint/2010/main" val="31120996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sz="3200" b="1" dirty="0">
                <a:solidFill>
                  <a:schemeClr val="bg1"/>
                </a:solidFill>
                <a:latin typeface="+mj-lt"/>
              </a:rPr>
              <a:t>Additional Amenities for the Carlson Center (1 of 2)</a:t>
            </a:r>
          </a:p>
        </p:txBody>
      </p:sp>
      <p:sp>
        <p:nvSpPr>
          <p:cNvPr id="6" name="TextBox 5">
            <a:extLst>
              <a:ext uri="{FF2B5EF4-FFF2-40B4-BE49-F238E27FC236}">
                <a16:creationId xmlns:a16="http://schemas.microsoft.com/office/drawing/2014/main" id="{100A721F-A0FF-4E22-AF14-E65FDFF79DC5}"/>
              </a:ext>
            </a:extLst>
          </p:cNvPr>
          <p:cNvSpPr txBox="1"/>
          <p:nvPr/>
        </p:nvSpPr>
        <p:spPr>
          <a:xfrm>
            <a:off x="377371" y="422272"/>
            <a:ext cx="11437257" cy="6986528"/>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Indoor turf*</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Walking track*</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Large event space/venue*</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Covered outdoor event space</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Traffic controls (traffic lights, stop signs, roundabout, etc.) during large events</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Multipurpose space</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Storage</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Locker Rooms*</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Cross Training / fitness amenities</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Flexible netting between turf fields, spectator seating, etc.</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Indoor ropes course/obstacle course/adventure course (attached to ceiling)</a:t>
            </a:r>
            <a:endParaRPr lang="en-US" sz="3200" dirty="0">
              <a:effectLst/>
              <a:latin typeface="+mn-lt"/>
              <a:ea typeface="Times New Roman" panose="02020603050405020304" pitchFamily="18" charset="0"/>
            </a:endParaRPr>
          </a:p>
          <a:p>
            <a:pPr marR="0" lvl="0">
              <a:spcBef>
                <a:spcPts val="0"/>
              </a:spcBef>
              <a:spcAft>
                <a:spcPts val="0"/>
              </a:spcAft>
            </a:pPr>
            <a:endParaRPr lang="en-US" sz="3200" dirty="0">
              <a:effectLst/>
              <a:latin typeface="+mn-lt"/>
              <a:ea typeface="Times New Roman" panose="02020603050405020304" pitchFamily="18" charset="0"/>
            </a:endParaRPr>
          </a:p>
        </p:txBody>
      </p:sp>
    </p:spTree>
    <p:extLst>
      <p:ext uri="{BB962C8B-B14F-4D97-AF65-F5344CB8AC3E}">
        <p14:creationId xmlns:p14="http://schemas.microsoft.com/office/powerpoint/2010/main" val="19736448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sz="3200" b="1" dirty="0">
                <a:solidFill>
                  <a:schemeClr val="bg1"/>
                </a:solidFill>
                <a:latin typeface="+mj-lt"/>
              </a:rPr>
              <a:t>Additional Amenities for the Carlson Center (2 of 2)</a:t>
            </a:r>
          </a:p>
        </p:txBody>
      </p:sp>
      <p:sp>
        <p:nvSpPr>
          <p:cNvPr id="6" name="TextBox 5">
            <a:extLst>
              <a:ext uri="{FF2B5EF4-FFF2-40B4-BE49-F238E27FC236}">
                <a16:creationId xmlns:a16="http://schemas.microsoft.com/office/drawing/2014/main" id="{100A721F-A0FF-4E22-AF14-E65FDFF79DC5}"/>
              </a:ext>
            </a:extLst>
          </p:cNvPr>
          <p:cNvSpPr txBox="1"/>
          <p:nvPr/>
        </p:nvSpPr>
        <p:spPr>
          <a:xfrm>
            <a:off x="377371" y="384048"/>
            <a:ext cx="11437257" cy="6986528"/>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Fitness/weights/cardio space</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Gymnasium space*</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Food truck space</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Competitive track</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Indoor playground (can drop down from ceiling)</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Adventure track</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Filters for smoke (fires in community)</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Food options</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Kitchen expanded / Teaching kitchen</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Expansion of Pioneer Room</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Dome expansion</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Expand the Carlson Center to accommodate multipurpose activities</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3200" dirty="0">
              <a:effectLst/>
              <a:latin typeface="+mn-lt"/>
              <a:ea typeface="Times New Roman" panose="02020603050405020304" pitchFamily="18" charset="0"/>
            </a:endParaRPr>
          </a:p>
        </p:txBody>
      </p:sp>
    </p:spTree>
    <p:extLst>
      <p:ext uri="{BB962C8B-B14F-4D97-AF65-F5344CB8AC3E}">
        <p14:creationId xmlns:p14="http://schemas.microsoft.com/office/powerpoint/2010/main" val="4178643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F929715-B92A-406D-9F7C-9B6771E0CEB5}"/>
              </a:ext>
            </a:extLst>
          </p:cNvPr>
          <p:cNvPicPr>
            <a:picLocks noChangeAspect="1"/>
          </p:cNvPicPr>
          <p:nvPr/>
        </p:nvPicPr>
        <p:blipFill rotWithShape="1">
          <a:blip r:embed="rId3"/>
          <a:srcRect l="21644" r="620"/>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477981" y="1122363"/>
            <a:ext cx="4023360" cy="3204134"/>
          </a:xfrm>
          <a:prstGeom prst="rect">
            <a:avLst/>
          </a:prstGeom>
        </p:spPr>
        <p:txBody>
          <a:bodyPr vert="horz" lIns="91440" tIns="45720" rIns="91440" bIns="45720" rtlCol="0" anchor="b">
            <a:normAutofit/>
          </a:bodyPr>
          <a:lstStyle/>
          <a:p>
            <a:pPr>
              <a:lnSpc>
                <a:spcPct val="90000"/>
              </a:lnSpc>
              <a:spcAft>
                <a:spcPts val="600"/>
              </a:spcAft>
            </a:pPr>
            <a:r>
              <a:rPr lang="en-US" sz="4100">
                <a:latin typeface="+mj-lt"/>
                <a:ea typeface="+mj-ea"/>
                <a:cs typeface="+mj-cs"/>
              </a:rPr>
              <a:t>No Decisions have been made.</a:t>
            </a:r>
          </a:p>
          <a:p>
            <a:pPr>
              <a:lnSpc>
                <a:spcPct val="90000"/>
              </a:lnSpc>
              <a:spcAft>
                <a:spcPts val="600"/>
              </a:spcAft>
            </a:pPr>
            <a:endParaRPr lang="en-US" sz="4100">
              <a:latin typeface="+mj-lt"/>
              <a:ea typeface="+mj-ea"/>
              <a:cs typeface="+mj-cs"/>
            </a:endParaRPr>
          </a:p>
          <a:p>
            <a:pPr>
              <a:lnSpc>
                <a:spcPct val="90000"/>
              </a:lnSpc>
              <a:spcAft>
                <a:spcPts val="600"/>
              </a:spcAft>
            </a:pPr>
            <a:r>
              <a:rPr lang="en-US" sz="4100">
                <a:latin typeface="+mj-lt"/>
                <a:ea typeface="+mj-ea"/>
                <a:cs typeface="+mj-cs"/>
              </a:rPr>
              <a:t>We want your input!</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6796443"/>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sz="3200" b="1" dirty="0">
                <a:solidFill>
                  <a:schemeClr val="bg1"/>
                </a:solidFill>
                <a:latin typeface="+mj-lt"/>
              </a:rPr>
              <a:t>Poll Question</a:t>
            </a:r>
          </a:p>
        </p:txBody>
      </p:sp>
      <p:sp>
        <p:nvSpPr>
          <p:cNvPr id="4" name="TextBox 3"/>
          <p:cNvSpPr txBox="1"/>
          <p:nvPr/>
        </p:nvSpPr>
        <p:spPr>
          <a:xfrm>
            <a:off x="768096" y="786384"/>
            <a:ext cx="10222992" cy="3785652"/>
          </a:xfrm>
          <a:prstGeom prst="rect">
            <a:avLst/>
          </a:prstGeom>
          <a:noFill/>
        </p:spPr>
        <p:txBody>
          <a:bodyPr wrap="square" rtlCol="0">
            <a:spAutoFit/>
          </a:bodyPr>
          <a:lstStyle/>
          <a:p>
            <a:r>
              <a:rPr lang="en-US" sz="6000" dirty="0"/>
              <a:t>What are the Top Ten Amenities needed for the Carlson Center?</a:t>
            </a:r>
          </a:p>
          <a:p>
            <a:endParaRPr lang="en-US" sz="6000" dirty="0"/>
          </a:p>
        </p:txBody>
      </p:sp>
    </p:spTree>
    <p:extLst>
      <p:ext uri="{BB962C8B-B14F-4D97-AF65-F5344CB8AC3E}">
        <p14:creationId xmlns:p14="http://schemas.microsoft.com/office/powerpoint/2010/main" val="12288295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endParaRPr lang="en-US" sz="3200" b="1" dirty="0">
              <a:solidFill>
                <a:schemeClr val="bg1"/>
              </a:solidFill>
              <a:latin typeface="+mj-lt"/>
            </a:endParaRPr>
          </a:p>
        </p:txBody>
      </p:sp>
      <p:sp>
        <p:nvSpPr>
          <p:cNvPr id="4" name="TextBox 3"/>
          <p:cNvSpPr txBox="1"/>
          <p:nvPr/>
        </p:nvSpPr>
        <p:spPr>
          <a:xfrm>
            <a:off x="768096" y="786384"/>
            <a:ext cx="10222992" cy="2862322"/>
          </a:xfrm>
          <a:prstGeom prst="rect">
            <a:avLst/>
          </a:prstGeom>
          <a:noFill/>
        </p:spPr>
        <p:txBody>
          <a:bodyPr wrap="square" rtlCol="0">
            <a:spAutoFit/>
          </a:bodyPr>
          <a:lstStyle/>
          <a:p>
            <a:r>
              <a:rPr lang="en-US" sz="6000" dirty="0"/>
              <a:t>Are there any portions of the Borough that are underserved?</a:t>
            </a:r>
          </a:p>
        </p:txBody>
      </p:sp>
    </p:spTree>
    <p:extLst>
      <p:ext uri="{BB962C8B-B14F-4D97-AF65-F5344CB8AC3E}">
        <p14:creationId xmlns:p14="http://schemas.microsoft.com/office/powerpoint/2010/main" val="39909871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sz="3200" b="1" dirty="0">
                <a:solidFill>
                  <a:schemeClr val="bg1"/>
                </a:solidFill>
                <a:latin typeface="+mj-lt"/>
              </a:rPr>
              <a:t>Underserved</a:t>
            </a:r>
          </a:p>
        </p:txBody>
      </p:sp>
      <p:sp>
        <p:nvSpPr>
          <p:cNvPr id="6" name="TextBox 5">
            <a:extLst>
              <a:ext uri="{FF2B5EF4-FFF2-40B4-BE49-F238E27FC236}">
                <a16:creationId xmlns:a16="http://schemas.microsoft.com/office/drawing/2014/main" id="{100A721F-A0FF-4E22-AF14-E65FDFF79DC5}"/>
              </a:ext>
            </a:extLst>
          </p:cNvPr>
          <p:cNvSpPr txBox="1"/>
          <p:nvPr/>
        </p:nvSpPr>
        <p:spPr>
          <a:xfrm>
            <a:off x="1233714" y="682171"/>
            <a:ext cx="7917543" cy="2062103"/>
          </a:xfrm>
          <a:prstGeom prst="rect">
            <a:avLst/>
          </a:prstGeom>
          <a:noFill/>
        </p:spPr>
        <p:txBody>
          <a:bodyPr wrap="square">
            <a:spAutoFit/>
          </a:bodyPr>
          <a:lstStyle/>
          <a:p>
            <a:pPr marL="342900" indent="-342900">
              <a:spcBef>
                <a:spcPts val="0"/>
              </a:spcBef>
              <a:spcAft>
                <a:spcPts val="0"/>
              </a:spcAft>
              <a:buFont typeface="Symbol" panose="05050102010706020507" pitchFamily="18" charset="2"/>
              <a:buChar char=""/>
            </a:pPr>
            <a:r>
              <a:rPr lang="en-US" sz="3200" dirty="0">
                <a:latin typeface="+mn-lt"/>
                <a:cs typeface="Arial" panose="020B0604020202020204" pitchFamily="34" charset="0"/>
              </a:rPr>
              <a:t>Indoor soccer participants</a:t>
            </a:r>
          </a:p>
          <a:p>
            <a:pPr marL="342900" indent="-342900">
              <a:spcBef>
                <a:spcPts val="0"/>
              </a:spcBef>
              <a:spcAft>
                <a:spcPts val="0"/>
              </a:spcAft>
              <a:buFont typeface="Symbol" panose="05050102010706020507" pitchFamily="18" charset="2"/>
              <a:buChar char=""/>
            </a:pPr>
            <a:r>
              <a:rPr lang="en-US" sz="3200" dirty="0">
                <a:latin typeface="+mn-lt"/>
                <a:cs typeface="Arial" panose="020B0604020202020204" pitchFamily="34" charset="0"/>
              </a:rPr>
              <a:t>Middle school and younger</a:t>
            </a:r>
          </a:p>
          <a:p>
            <a:pPr marL="342900" indent="-342900">
              <a:spcBef>
                <a:spcPts val="0"/>
              </a:spcBef>
              <a:spcAft>
                <a:spcPts val="0"/>
              </a:spcAft>
              <a:buFont typeface="Symbol" panose="05050102010706020507" pitchFamily="18" charset="2"/>
              <a:buChar char=""/>
            </a:pPr>
            <a:r>
              <a:rPr lang="en-US" sz="3200" dirty="0">
                <a:latin typeface="+mn-lt"/>
                <a:cs typeface="Arial" panose="020B0604020202020204" pitchFamily="34" charset="0"/>
              </a:rPr>
              <a:t>Seniors (Carlson Center)</a:t>
            </a:r>
          </a:p>
          <a:p>
            <a:pPr marL="342900" indent="-342900">
              <a:spcBef>
                <a:spcPts val="0"/>
              </a:spcBef>
              <a:spcAft>
                <a:spcPts val="0"/>
              </a:spcAft>
              <a:buFont typeface="Symbol" panose="05050102010706020507" pitchFamily="18" charset="2"/>
              <a:buChar char=""/>
            </a:pPr>
            <a:r>
              <a:rPr lang="en-US" sz="3200" dirty="0">
                <a:latin typeface="+mn-lt"/>
                <a:cs typeface="Arial" panose="020B0604020202020204" pitchFamily="34" charset="0"/>
              </a:rPr>
              <a:t>Small children/tots (and parents of)</a:t>
            </a:r>
          </a:p>
        </p:txBody>
      </p:sp>
    </p:spTree>
    <p:extLst>
      <p:ext uri="{BB962C8B-B14F-4D97-AF65-F5344CB8AC3E}">
        <p14:creationId xmlns:p14="http://schemas.microsoft.com/office/powerpoint/2010/main" val="1011527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endParaRPr lang="en-US" sz="3200" b="1" dirty="0">
              <a:solidFill>
                <a:schemeClr val="bg1"/>
              </a:solidFill>
              <a:latin typeface="+mj-lt"/>
            </a:endParaRPr>
          </a:p>
        </p:txBody>
      </p:sp>
      <p:sp>
        <p:nvSpPr>
          <p:cNvPr id="4" name="TextBox 3"/>
          <p:cNvSpPr txBox="1"/>
          <p:nvPr/>
        </p:nvSpPr>
        <p:spPr>
          <a:xfrm>
            <a:off x="768096" y="786384"/>
            <a:ext cx="10222992" cy="5632311"/>
          </a:xfrm>
          <a:prstGeom prst="rect">
            <a:avLst/>
          </a:prstGeom>
          <a:noFill/>
        </p:spPr>
        <p:txBody>
          <a:bodyPr wrap="square" rtlCol="0">
            <a:spAutoFit/>
          </a:bodyPr>
          <a:lstStyle/>
          <a:p>
            <a:r>
              <a:rPr lang="en-US" sz="6000" dirty="0"/>
              <a:t>Who are the key partners and stakeholders in the community with regards to assisting with the management of the Carlson Center?</a:t>
            </a:r>
          </a:p>
        </p:txBody>
      </p:sp>
    </p:spTree>
    <p:extLst>
      <p:ext uri="{BB962C8B-B14F-4D97-AF65-F5344CB8AC3E}">
        <p14:creationId xmlns:p14="http://schemas.microsoft.com/office/powerpoint/2010/main" val="39928908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sz="3200" b="1" dirty="0">
                <a:solidFill>
                  <a:schemeClr val="bg1"/>
                </a:solidFill>
                <a:latin typeface="+mj-lt"/>
              </a:rPr>
              <a:t>Key Partners and Stakeholders</a:t>
            </a:r>
          </a:p>
        </p:txBody>
      </p:sp>
      <p:sp>
        <p:nvSpPr>
          <p:cNvPr id="6" name="TextBox 5">
            <a:extLst>
              <a:ext uri="{FF2B5EF4-FFF2-40B4-BE49-F238E27FC236}">
                <a16:creationId xmlns:a16="http://schemas.microsoft.com/office/drawing/2014/main" id="{100A721F-A0FF-4E22-AF14-E65FDFF79DC5}"/>
              </a:ext>
            </a:extLst>
          </p:cNvPr>
          <p:cNvSpPr txBox="1"/>
          <p:nvPr/>
        </p:nvSpPr>
        <p:spPr>
          <a:xfrm>
            <a:off x="1233714" y="682171"/>
            <a:ext cx="7917543" cy="4524315"/>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3200" dirty="0">
                <a:solidFill>
                  <a:srgbClr val="222222"/>
                </a:solidFill>
                <a:effectLst/>
                <a:latin typeface="+mn-lt"/>
                <a:ea typeface="Times New Roman" panose="02020603050405020304" pitchFamily="18" charset="0"/>
                <a:cs typeface="Arial" panose="020B0604020202020204" pitchFamily="34" charset="0"/>
              </a:rPr>
              <a:t>University of Alaska - Fairbanks</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solidFill>
                  <a:srgbClr val="222222"/>
                </a:solidFill>
                <a:effectLst/>
                <a:latin typeface="+mn-lt"/>
                <a:ea typeface="Times New Roman" panose="02020603050405020304" pitchFamily="18" charset="0"/>
                <a:cs typeface="Arial" panose="020B0604020202020204" pitchFamily="34" charset="0"/>
              </a:rPr>
              <a:t>Chamber of Commerce</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solidFill>
                  <a:srgbClr val="222222"/>
                </a:solidFill>
                <a:effectLst/>
                <a:latin typeface="+mn-lt"/>
                <a:ea typeface="Times New Roman" panose="02020603050405020304" pitchFamily="18" charset="0"/>
                <a:cs typeface="Arial" panose="020B0604020202020204" pitchFamily="34" charset="0"/>
              </a:rPr>
              <a:t>Alaska Universal Productions (AV)</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solidFill>
                  <a:srgbClr val="222222"/>
                </a:solidFill>
                <a:effectLst/>
                <a:latin typeface="+mn-lt"/>
                <a:ea typeface="Times New Roman" panose="02020603050405020304" pitchFamily="18" charset="0"/>
                <a:cs typeface="Arial" panose="020B0604020202020204" pitchFamily="34" charset="0"/>
              </a:rPr>
              <a:t>Love Inc. (Indoor inflatable park)</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solidFill>
                  <a:srgbClr val="222222"/>
                </a:solidFill>
                <a:effectLst/>
                <a:latin typeface="+mn-lt"/>
                <a:ea typeface="Times New Roman" panose="02020603050405020304" pitchFamily="18" charset="0"/>
                <a:cs typeface="Arial" panose="020B0604020202020204" pitchFamily="34" charset="0"/>
              </a:rPr>
              <a:t>User groups</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solidFill>
                  <a:srgbClr val="222222"/>
                </a:solidFill>
                <a:effectLst/>
                <a:latin typeface="+mn-lt"/>
                <a:ea typeface="Times New Roman" panose="02020603050405020304" pitchFamily="18" charset="0"/>
                <a:cs typeface="Arial" panose="020B0604020202020204" pitchFamily="34" charset="0"/>
              </a:rPr>
              <a:t>KO Productions</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solidFill>
                  <a:srgbClr val="222222"/>
                </a:solidFill>
                <a:effectLst/>
                <a:latin typeface="+mn-lt"/>
                <a:ea typeface="Times New Roman" panose="02020603050405020304" pitchFamily="18" charset="0"/>
                <a:cs typeface="Arial" panose="020B0604020202020204" pitchFamily="34" charset="0"/>
              </a:rPr>
              <a:t>Advisory Groups</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solidFill>
                  <a:srgbClr val="222222"/>
                </a:solidFill>
                <a:effectLst/>
                <a:latin typeface="+mn-lt"/>
                <a:ea typeface="Times New Roman" panose="02020603050405020304" pitchFamily="18" charset="0"/>
                <a:cs typeface="Arial" panose="020B0604020202020204" pitchFamily="34" charset="0"/>
              </a:rPr>
              <a:t>Explore Fairbanks</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solidFill>
                  <a:srgbClr val="222222"/>
                </a:solidFill>
                <a:effectLst/>
                <a:latin typeface="+mn-lt"/>
                <a:ea typeface="Times New Roman" panose="02020603050405020304" pitchFamily="18" charset="0"/>
                <a:cs typeface="Arial" panose="020B0604020202020204" pitchFamily="34" charset="0"/>
              </a:rPr>
              <a:t>Festival of Fairbanks</a:t>
            </a:r>
            <a:endParaRPr lang="en-US" sz="3200" dirty="0">
              <a:effectLst/>
              <a:latin typeface="+mn-lt"/>
              <a:ea typeface="Times New Roman" panose="02020603050405020304" pitchFamily="18" charset="0"/>
            </a:endParaRPr>
          </a:p>
        </p:txBody>
      </p:sp>
    </p:spTree>
    <p:extLst>
      <p:ext uri="{BB962C8B-B14F-4D97-AF65-F5344CB8AC3E}">
        <p14:creationId xmlns:p14="http://schemas.microsoft.com/office/powerpoint/2010/main" val="25228748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endParaRPr lang="en-US" sz="3200" b="1" dirty="0">
              <a:solidFill>
                <a:schemeClr val="bg1"/>
              </a:solidFill>
              <a:latin typeface="+mj-lt"/>
            </a:endParaRPr>
          </a:p>
        </p:txBody>
      </p:sp>
      <p:sp>
        <p:nvSpPr>
          <p:cNvPr id="4" name="TextBox 3"/>
          <p:cNvSpPr txBox="1"/>
          <p:nvPr/>
        </p:nvSpPr>
        <p:spPr>
          <a:xfrm>
            <a:off x="768096" y="786384"/>
            <a:ext cx="10222992" cy="4708981"/>
          </a:xfrm>
          <a:prstGeom prst="rect">
            <a:avLst/>
          </a:prstGeom>
          <a:noFill/>
        </p:spPr>
        <p:txBody>
          <a:bodyPr wrap="square" rtlCol="0">
            <a:spAutoFit/>
          </a:bodyPr>
          <a:lstStyle/>
          <a:p>
            <a:r>
              <a:rPr lang="en-US" sz="6000" dirty="0"/>
              <a:t>What are the key issues and values that the FNSB Parks &amp; Recreation needs to consider regarding the Carlson Center?</a:t>
            </a:r>
          </a:p>
        </p:txBody>
      </p:sp>
    </p:spTree>
    <p:extLst>
      <p:ext uri="{BB962C8B-B14F-4D97-AF65-F5344CB8AC3E}">
        <p14:creationId xmlns:p14="http://schemas.microsoft.com/office/powerpoint/2010/main" val="10300860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sz="3200" b="1" dirty="0">
                <a:solidFill>
                  <a:schemeClr val="bg1"/>
                </a:solidFill>
                <a:latin typeface="+mj-lt"/>
              </a:rPr>
              <a:t>Key Issues and Values</a:t>
            </a:r>
          </a:p>
        </p:txBody>
      </p:sp>
      <p:sp>
        <p:nvSpPr>
          <p:cNvPr id="6" name="TextBox 5">
            <a:extLst>
              <a:ext uri="{FF2B5EF4-FFF2-40B4-BE49-F238E27FC236}">
                <a16:creationId xmlns:a16="http://schemas.microsoft.com/office/drawing/2014/main" id="{100A721F-A0FF-4E22-AF14-E65FDFF79DC5}"/>
              </a:ext>
            </a:extLst>
          </p:cNvPr>
          <p:cNvSpPr txBox="1"/>
          <p:nvPr/>
        </p:nvSpPr>
        <p:spPr>
          <a:xfrm>
            <a:off x="0" y="682171"/>
            <a:ext cx="12046857" cy="6494085"/>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Fairbanks Convention and Arts Center (would this project take that type of business from the Carlson Center)</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Too many competing demands that do not work well together</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Cost recovery goals for ongoing operations and maintenance</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Trying to meet all the different communities’ needs</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No defined schedule (practice time) for the University hockey team as a priority*</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Youth hockey cannot schedule and count on the reservation of the ice arena</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Dedicate sports areas within a sports facility (ice arena, turf, etc.) could help alleviate constant competition for the same space</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New ice plant in the CIP plan (repair?)</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3200" dirty="0">
              <a:effectLst/>
              <a:latin typeface="+mn-lt"/>
              <a:ea typeface="Times New Roman" panose="02020603050405020304" pitchFamily="18" charset="0"/>
            </a:endParaRPr>
          </a:p>
        </p:txBody>
      </p:sp>
    </p:spTree>
    <p:extLst>
      <p:ext uri="{BB962C8B-B14F-4D97-AF65-F5344CB8AC3E}">
        <p14:creationId xmlns:p14="http://schemas.microsoft.com/office/powerpoint/2010/main" val="11040393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endParaRPr lang="en-US" sz="3200" b="1" dirty="0">
              <a:solidFill>
                <a:schemeClr val="bg1"/>
              </a:solidFill>
              <a:latin typeface="+mj-lt"/>
            </a:endParaRPr>
          </a:p>
        </p:txBody>
      </p:sp>
      <p:sp>
        <p:nvSpPr>
          <p:cNvPr id="4" name="TextBox 3"/>
          <p:cNvSpPr txBox="1"/>
          <p:nvPr/>
        </p:nvSpPr>
        <p:spPr>
          <a:xfrm>
            <a:off x="768096" y="786384"/>
            <a:ext cx="10222992" cy="3785652"/>
          </a:xfrm>
          <a:prstGeom prst="rect">
            <a:avLst/>
          </a:prstGeom>
          <a:noFill/>
        </p:spPr>
        <p:txBody>
          <a:bodyPr wrap="square" rtlCol="0">
            <a:spAutoFit/>
          </a:bodyPr>
          <a:lstStyle/>
          <a:p>
            <a:r>
              <a:rPr lang="en-US" sz="6000" dirty="0"/>
              <a:t>What are the priorities that the FNSB Parks &amp; Recreation needs to consider?</a:t>
            </a:r>
          </a:p>
        </p:txBody>
      </p:sp>
    </p:spTree>
    <p:extLst>
      <p:ext uri="{BB962C8B-B14F-4D97-AF65-F5344CB8AC3E}">
        <p14:creationId xmlns:p14="http://schemas.microsoft.com/office/powerpoint/2010/main" val="40544346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sz="3200" b="1" dirty="0">
                <a:solidFill>
                  <a:schemeClr val="bg1"/>
                </a:solidFill>
                <a:latin typeface="+mj-lt"/>
              </a:rPr>
              <a:t>Top Priorities (1 of 2)</a:t>
            </a:r>
          </a:p>
        </p:txBody>
      </p:sp>
      <p:sp>
        <p:nvSpPr>
          <p:cNvPr id="6" name="TextBox 5">
            <a:extLst>
              <a:ext uri="{FF2B5EF4-FFF2-40B4-BE49-F238E27FC236}">
                <a16:creationId xmlns:a16="http://schemas.microsoft.com/office/drawing/2014/main" id="{100A721F-A0FF-4E22-AF14-E65FDFF79DC5}"/>
              </a:ext>
            </a:extLst>
          </p:cNvPr>
          <p:cNvSpPr txBox="1"/>
          <p:nvPr/>
        </p:nvSpPr>
        <p:spPr>
          <a:xfrm>
            <a:off x="0" y="384048"/>
            <a:ext cx="12046857" cy="6986528"/>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Trade shows/events*</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Sports*</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Athletic and fitness needs for all ages*</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Develop a mission/vision for the Carlson Center that the community supports and to put a plan together that will be funded along with a cost recovery plan to fulfill the mission*</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Indoor turf*</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Improved ice arena*</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Hockey and Soccer*</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User groups funding the indoor turf and the ice plant</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Need a new operator (FNSB or private/public partnership) of the Carlson Center*</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Venue needs to be more affordable to rent</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3200" dirty="0">
              <a:effectLst/>
              <a:latin typeface="+mn-lt"/>
              <a:ea typeface="Times New Roman" panose="02020603050405020304" pitchFamily="18" charset="0"/>
            </a:endParaRPr>
          </a:p>
        </p:txBody>
      </p:sp>
    </p:spTree>
    <p:extLst>
      <p:ext uri="{BB962C8B-B14F-4D97-AF65-F5344CB8AC3E}">
        <p14:creationId xmlns:p14="http://schemas.microsoft.com/office/powerpoint/2010/main" val="26527347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sz="3200" b="1" dirty="0">
                <a:solidFill>
                  <a:schemeClr val="bg1"/>
                </a:solidFill>
                <a:latin typeface="+mj-lt"/>
              </a:rPr>
              <a:t>Top Priorities (2 of 2)</a:t>
            </a:r>
          </a:p>
        </p:txBody>
      </p:sp>
      <p:sp>
        <p:nvSpPr>
          <p:cNvPr id="6" name="TextBox 5">
            <a:extLst>
              <a:ext uri="{FF2B5EF4-FFF2-40B4-BE49-F238E27FC236}">
                <a16:creationId xmlns:a16="http://schemas.microsoft.com/office/drawing/2014/main" id="{100A721F-A0FF-4E22-AF14-E65FDFF79DC5}"/>
              </a:ext>
            </a:extLst>
          </p:cNvPr>
          <p:cNvSpPr txBox="1"/>
          <p:nvPr/>
        </p:nvSpPr>
        <p:spPr>
          <a:xfrm>
            <a:off x="0" y="384048"/>
            <a:ext cx="12046857" cy="6001643"/>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Fiscal / Cost Recovery</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Decisions made by end of 2020</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rPr>
              <a:t>Maintenance</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rPr>
              <a:t>Energy upgrades</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rPr>
              <a:t>Serving community</a:t>
            </a:r>
          </a:p>
          <a:p>
            <a:pPr marL="342900" indent="-342900">
              <a:spcBef>
                <a:spcPts val="0"/>
              </a:spcBef>
              <a:spcAft>
                <a:spcPts val="0"/>
              </a:spcAft>
              <a:buFont typeface="Symbol" panose="05050102010706020507" pitchFamily="18" charset="2"/>
              <a:buChar char=""/>
            </a:pPr>
            <a:r>
              <a:rPr lang="en-US" sz="3200" dirty="0">
                <a:latin typeface="+mn-lt"/>
              </a:rPr>
              <a:t>Increased usage – daily</a:t>
            </a:r>
          </a:p>
          <a:p>
            <a:pPr marL="342900" indent="-342900">
              <a:spcBef>
                <a:spcPts val="0"/>
              </a:spcBef>
              <a:spcAft>
                <a:spcPts val="0"/>
              </a:spcAft>
              <a:buFont typeface="Symbol" panose="05050102010706020507" pitchFamily="18" charset="2"/>
              <a:buChar char=""/>
            </a:pPr>
            <a:r>
              <a:rPr lang="en-US" sz="3200" dirty="0">
                <a:latin typeface="+mn-lt"/>
              </a:rPr>
              <a:t>Operated by FNSB versus private management company</a:t>
            </a:r>
          </a:p>
          <a:p>
            <a:pPr marL="342900" indent="-342900">
              <a:spcBef>
                <a:spcPts val="0"/>
              </a:spcBef>
              <a:spcAft>
                <a:spcPts val="0"/>
              </a:spcAft>
              <a:buFont typeface="Symbol" panose="05050102010706020507" pitchFamily="18" charset="2"/>
              <a:buChar char=""/>
            </a:pPr>
            <a:r>
              <a:rPr lang="en-US" sz="3200" dirty="0">
                <a:latin typeface="+mn-lt"/>
              </a:rPr>
              <a:t>Lower fees and increase value to community</a:t>
            </a:r>
          </a:p>
          <a:p>
            <a:pPr marL="342900" indent="-342900">
              <a:spcBef>
                <a:spcPts val="0"/>
              </a:spcBef>
              <a:spcAft>
                <a:spcPts val="0"/>
              </a:spcAft>
              <a:buFont typeface="Symbol" panose="05050102010706020507" pitchFamily="18" charset="2"/>
              <a:buChar char=""/>
            </a:pPr>
            <a:r>
              <a:rPr lang="en-US" sz="3200" dirty="0">
                <a:latin typeface="+mn-lt"/>
              </a:rPr>
              <a:t>Offer recreational programs to community</a:t>
            </a:r>
          </a:p>
          <a:p>
            <a:pPr marL="342900" indent="-342900">
              <a:spcBef>
                <a:spcPts val="0"/>
              </a:spcBef>
              <a:spcAft>
                <a:spcPts val="0"/>
              </a:spcAft>
              <a:buFont typeface="Symbol" panose="05050102010706020507" pitchFamily="18" charset="2"/>
              <a:buChar char=""/>
            </a:pPr>
            <a:r>
              <a:rPr lang="en-US" sz="3200" dirty="0">
                <a:latin typeface="+mn-lt"/>
              </a:rPr>
              <a:t>Invite the community into the building for activities</a:t>
            </a:r>
          </a:p>
          <a:p>
            <a:pPr marL="342900" indent="-342900">
              <a:spcBef>
                <a:spcPts val="0"/>
              </a:spcBef>
              <a:spcAft>
                <a:spcPts val="0"/>
              </a:spcAft>
              <a:buFont typeface="Symbol" panose="05050102010706020507" pitchFamily="18" charset="2"/>
              <a:buChar char=""/>
            </a:pPr>
            <a:r>
              <a:rPr lang="en-US" sz="3200" dirty="0">
                <a:latin typeface="+mn-lt"/>
              </a:rPr>
              <a:t>Large event space – trade shows, conferences, events, concerts, etc.</a:t>
            </a:r>
          </a:p>
          <a:p>
            <a:pPr marL="342900" marR="0" lvl="0" indent="-342900">
              <a:spcBef>
                <a:spcPts val="0"/>
              </a:spcBef>
              <a:spcAft>
                <a:spcPts val="0"/>
              </a:spcAft>
              <a:buFont typeface="Symbol" panose="05050102010706020507" pitchFamily="18" charset="2"/>
              <a:buChar char=""/>
            </a:pPr>
            <a:endParaRPr lang="en-US" sz="3200" dirty="0">
              <a:effectLst/>
              <a:latin typeface="+mn-lt"/>
              <a:ea typeface="Times New Roman" panose="02020603050405020304" pitchFamily="18" charset="0"/>
            </a:endParaRPr>
          </a:p>
        </p:txBody>
      </p:sp>
    </p:spTree>
    <p:extLst>
      <p:ext uri="{BB962C8B-B14F-4D97-AF65-F5344CB8AC3E}">
        <p14:creationId xmlns:p14="http://schemas.microsoft.com/office/powerpoint/2010/main" val="1794770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1040"/>
          <p:cNvSpPr>
            <a:spLocks noChangeArrowheads="1"/>
          </p:cNvSpPr>
          <p:nvPr/>
        </p:nvSpPr>
        <p:spPr bwMode="auto">
          <a:xfrm>
            <a:off x="0" y="32968"/>
            <a:ext cx="12192000" cy="838200"/>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altLang="en-US" sz="3200" b="1" dirty="0">
                <a:solidFill>
                  <a:schemeClr val="bg1"/>
                </a:solidFill>
                <a:latin typeface="+mj-lt"/>
              </a:rPr>
              <a:t>Your Team</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81780" y="3044079"/>
            <a:ext cx="3559895" cy="1521323"/>
          </a:xfrm>
          <a:prstGeom prst="rect">
            <a:avLst/>
          </a:prstGeom>
        </p:spPr>
      </p:pic>
      <p:sp>
        <p:nvSpPr>
          <p:cNvPr id="10250" name="Rectangle 10249">
            <a:extLst>
              <a:ext uri="{FF2B5EF4-FFF2-40B4-BE49-F238E27FC236}">
                <a16:creationId xmlns:a16="http://schemas.microsoft.com/office/drawing/2014/main" id="{BCB33ABD-B691-4072-A0F2-2A4544871518}"/>
              </a:ext>
            </a:extLst>
          </p:cNvPr>
          <p:cNvSpPr/>
          <p:nvPr/>
        </p:nvSpPr>
        <p:spPr>
          <a:xfrm>
            <a:off x="3048000" y="3136613"/>
            <a:ext cx="6096000" cy="584775"/>
          </a:xfrm>
          <a:prstGeom prst="rect">
            <a:avLst/>
          </a:prstGeom>
        </p:spPr>
        <p:txBody>
          <a:bodyPr>
            <a:spAutoFit/>
          </a:bodyPr>
          <a:lstStyle/>
          <a:p>
            <a:endParaRPr lang="en-US" sz="800" dirty="0">
              <a:latin typeface="Times New Roman" panose="02020603050405020304" pitchFamily="18" charset="0"/>
            </a:endParaRPr>
          </a:p>
          <a:p>
            <a:endParaRPr lang="en-US" sz="2400" dirty="0">
              <a:latin typeface="Times New Roman" panose="02020603050405020304" pitchFamily="18" charset="0"/>
            </a:endParaRPr>
          </a:p>
        </p:txBody>
      </p:sp>
      <p:sp>
        <p:nvSpPr>
          <p:cNvPr id="4" name="Rectangle 3">
            <a:extLst>
              <a:ext uri="{FF2B5EF4-FFF2-40B4-BE49-F238E27FC236}">
                <a16:creationId xmlns:a16="http://schemas.microsoft.com/office/drawing/2014/main" id="{2E23A9BF-1A52-4F0D-8622-5A4F5DE07D3B}"/>
              </a:ext>
            </a:extLst>
          </p:cNvPr>
          <p:cNvSpPr/>
          <p:nvPr/>
        </p:nvSpPr>
        <p:spPr>
          <a:xfrm>
            <a:off x="3048000" y="2967335"/>
            <a:ext cx="6096000" cy="923330"/>
          </a:xfrm>
          <a:prstGeom prst="rect">
            <a:avLst/>
          </a:prstGeom>
        </p:spPr>
        <p:txBody>
          <a:bodyPr>
            <a:spAutoFit/>
          </a:bodyPr>
          <a:lstStyle/>
          <a:p>
            <a:endParaRPr lang="en-US" dirty="0">
              <a:latin typeface="Times New Roman" panose="02020603050405020304" pitchFamily="18" charset="0"/>
            </a:endParaRPr>
          </a:p>
          <a:p>
            <a:endParaRPr lang="en-US" dirty="0">
              <a:latin typeface="Times New Roman" panose="02020603050405020304" pitchFamily="18" charset="0"/>
            </a:endParaRPr>
          </a:p>
          <a:p>
            <a:r>
              <a:rPr lang="en-US" dirty="0">
                <a:latin typeface="Times New Roman" panose="02020603050405020304" pitchFamily="18" charset="0"/>
              </a:rPr>
              <a:t> </a:t>
            </a:r>
          </a:p>
        </p:txBody>
      </p:sp>
      <p:pic>
        <p:nvPicPr>
          <p:cNvPr id="5" name="Picture 4">
            <a:extLst>
              <a:ext uri="{FF2B5EF4-FFF2-40B4-BE49-F238E27FC236}">
                <a16:creationId xmlns:a16="http://schemas.microsoft.com/office/drawing/2014/main" id="{A74B79B0-B8C7-4ECD-8993-D28492F93B3C}"/>
              </a:ext>
            </a:extLst>
          </p:cNvPr>
          <p:cNvPicPr>
            <a:picLocks noChangeAspect="1"/>
          </p:cNvPicPr>
          <p:nvPr/>
        </p:nvPicPr>
        <p:blipFill>
          <a:blip r:embed="rId4"/>
          <a:stretch>
            <a:fillRect/>
          </a:stretch>
        </p:blipFill>
        <p:spPr>
          <a:xfrm>
            <a:off x="480490" y="1542471"/>
            <a:ext cx="1259057" cy="1683411"/>
          </a:xfrm>
          <a:prstGeom prst="rect">
            <a:avLst/>
          </a:prstGeom>
        </p:spPr>
      </p:pic>
      <p:sp>
        <p:nvSpPr>
          <p:cNvPr id="8" name="TextBox 7">
            <a:extLst>
              <a:ext uri="{FF2B5EF4-FFF2-40B4-BE49-F238E27FC236}">
                <a16:creationId xmlns:a16="http://schemas.microsoft.com/office/drawing/2014/main" id="{C8EAA272-F425-424A-A42B-D8532F11947D}"/>
              </a:ext>
            </a:extLst>
          </p:cNvPr>
          <p:cNvSpPr txBox="1"/>
          <p:nvPr/>
        </p:nvSpPr>
        <p:spPr>
          <a:xfrm>
            <a:off x="2017145" y="1799668"/>
            <a:ext cx="2127380" cy="1277273"/>
          </a:xfrm>
          <a:prstGeom prst="rect">
            <a:avLst/>
          </a:prstGeom>
          <a:noFill/>
        </p:spPr>
        <p:txBody>
          <a:bodyPr wrap="square" rtlCol="0">
            <a:spAutoFit/>
          </a:bodyPr>
          <a:lstStyle/>
          <a:p>
            <a:pPr algn="ctr">
              <a:spcAft>
                <a:spcPts val="600"/>
              </a:spcAft>
              <a:defRPr/>
            </a:pPr>
            <a:r>
              <a:rPr lang="en-US" altLang="en-US" dirty="0">
                <a:latin typeface="Candara" panose="020E0502030303020204" pitchFamily="34" charset="0"/>
              </a:rPr>
              <a:t>Pat O’Toole, Principal</a:t>
            </a:r>
          </a:p>
          <a:p>
            <a:pPr algn="ctr">
              <a:spcAft>
                <a:spcPts val="600"/>
              </a:spcAft>
              <a:defRPr/>
            </a:pPr>
            <a:r>
              <a:rPr lang="en-US" altLang="en-US" dirty="0">
                <a:latin typeface="Candara" panose="020E0502030303020204" pitchFamily="34" charset="0"/>
              </a:rPr>
              <a:t>Principal in Charge GreenPlay, LLC</a:t>
            </a:r>
          </a:p>
        </p:txBody>
      </p:sp>
      <p:sp>
        <p:nvSpPr>
          <p:cNvPr id="14" name="TextBox 13">
            <a:extLst>
              <a:ext uri="{FF2B5EF4-FFF2-40B4-BE49-F238E27FC236}">
                <a16:creationId xmlns:a16="http://schemas.microsoft.com/office/drawing/2014/main" id="{9D815E72-6E91-4EEF-9ECF-CA4F24D11071}"/>
              </a:ext>
            </a:extLst>
          </p:cNvPr>
          <p:cNvSpPr txBox="1"/>
          <p:nvPr/>
        </p:nvSpPr>
        <p:spPr>
          <a:xfrm>
            <a:off x="2031921" y="3898126"/>
            <a:ext cx="2127380" cy="1000274"/>
          </a:xfrm>
          <a:prstGeom prst="rect">
            <a:avLst/>
          </a:prstGeom>
          <a:noFill/>
        </p:spPr>
        <p:txBody>
          <a:bodyPr wrap="square" rtlCol="0">
            <a:spAutoFit/>
          </a:bodyPr>
          <a:lstStyle/>
          <a:p>
            <a:pPr algn="ctr">
              <a:spcAft>
                <a:spcPts val="600"/>
              </a:spcAft>
              <a:defRPr/>
            </a:pPr>
            <a:r>
              <a:rPr lang="en-US" altLang="en-US" dirty="0">
                <a:latin typeface="Candara" panose="020E0502030303020204" pitchFamily="34" charset="0"/>
              </a:rPr>
              <a:t>Tom Diehl, Principal</a:t>
            </a:r>
          </a:p>
          <a:p>
            <a:pPr algn="ctr">
              <a:spcAft>
                <a:spcPts val="600"/>
              </a:spcAft>
              <a:defRPr/>
            </a:pPr>
            <a:r>
              <a:rPr lang="en-US" altLang="en-US" dirty="0">
                <a:latin typeface="Candara" panose="020E0502030303020204" pitchFamily="34" charset="0"/>
              </a:rPr>
              <a:t>Project Manager, GreenPlay, LLC</a:t>
            </a:r>
          </a:p>
        </p:txBody>
      </p:sp>
      <p:pic>
        <p:nvPicPr>
          <p:cNvPr id="9" name="Picture 8">
            <a:extLst>
              <a:ext uri="{FF2B5EF4-FFF2-40B4-BE49-F238E27FC236}">
                <a16:creationId xmlns:a16="http://schemas.microsoft.com/office/drawing/2014/main" id="{923488DD-0790-45C8-B1CE-70F5CFD3D845}"/>
              </a:ext>
            </a:extLst>
          </p:cNvPr>
          <p:cNvPicPr>
            <a:picLocks noChangeAspect="1"/>
          </p:cNvPicPr>
          <p:nvPr/>
        </p:nvPicPr>
        <p:blipFill>
          <a:blip r:embed="rId5"/>
          <a:stretch>
            <a:fillRect/>
          </a:stretch>
        </p:blipFill>
        <p:spPr>
          <a:xfrm>
            <a:off x="4862253" y="2399438"/>
            <a:ext cx="2639797" cy="2639797"/>
          </a:xfrm>
          <a:prstGeom prst="rect">
            <a:avLst/>
          </a:prstGeom>
        </p:spPr>
      </p:pic>
      <p:pic>
        <p:nvPicPr>
          <p:cNvPr id="10" name="Picture 9">
            <a:extLst>
              <a:ext uri="{FF2B5EF4-FFF2-40B4-BE49-F238E27FC236}">
                <a16:creationId xmlns:a16="http://schemas.microsoft.com/office/drawing/2014/main" id="{91D74F65-13CC-48FA-81F5-13C743F179D4}"/>
              </a:ext>
            </a:extLst>
          </p:cNvPr>
          <p:cNvPicPr>
            <a:picLocks noChangeAspect="1"/>
          </p:cNvPicPr>
          <p:nvPr/>
        </p:nvPicPr>
        <p:blipFill>
          <a:blip r:embed="rId6"/>
          <a:stretch>
            <a:fillRect/>
          </a:stretch>
        </p:blipFill>
        <p:spPr>
          <a:xfrm>
            <a:off x="415391" y="3555183"/>
            <a:ext cx="1226705" cy="1686161"/>
          </a:xfrm>
          <a:prstGeom prst="rect">
            <a:avLst/>
          </a:prstGeom>
        </p:spPr>
      </p:pic>
    </p:spTree>
    <p:extLst>
      <p:ext uri="{BB962C8B-B14F-4D97-AF65-F5344CB8AC3E}">
        <p14:creationId xmlns:p14="http://schemas.microsoft.com/office/powerpoint/2010/main" val="9900319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endParaRPr lang="en-US" sz="3200" b="1" dirty="0">
              <a:solidFill>
                <a:schemeClr val="bg1"/>
              </a:solidFill>
              <a:latin typeface="+mj-lt"/>
            </a:endParaRPr>
          </a:p>
        </p:txBody>
      </p:sp>
      <p:sp>
        <p:nvSpPr>
          <p:cNvPr id="4" name="TextBox 3"/>
          <p:cNvSpPr txBox="1"/>
          <p:nvPr/>
        </p:nvSpPr>
        <p:spPr>
          <a:xfrm>
            <a:off x="768096" y="786384"/>
            <a:ext cx="10222992" cy="1938992"/>
          </a:xfrm>
          <a:prstGeom prst="rect">
            <a:avLst/>
          </a:prstGeom>
          <a:noFill/>
        </p:spPr>
        <p:txBody>
          <a:bodyPr wrap="square" rtlCol="0">
            <a:spAutoFit/>
          </a:bodyPr>
          <a:lstStyle/>
          <a:p>
            <a:r>
              <a:rPr lang="en-US" sz="6000" dirty="0"/>
              <a:t>What is your vision for the Carlson Center?</a:t>
            </a:r>
          </a:p>
        </p:txBody>
      </p:sp>
    </p:spTree>
    <p:extLst>
      <p:ext uri="{BB962C8B-B14F-4D97-AF65-F5344CB8AC3E}">
        <p14:creationId xmlns:p14="http://schemas.microsoft.com/office/powerpoint/2010/main" val="8617955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sz="3200" b="1" dirty="0">
                <a:solidFill>
                  <a:schemeClr val="bg1"/>
                </a:solidFill>
                <a:latin typeface="+mj-lt"/>
              </a:rPr>
              <a:t>Vison for the Carlson Center</a:t>
            </a:r>
          </a:p>
        </p:txBody>
      </p:sp>
      <p:sp>
        <p:nvSpPr>
          <p:cNvPr id="6" name="TextBox 5">
            <a:extLst>
              <a:ext uri="{FF2B5EF4-FFF2-40B4-BE49-F238E27FC236}">
                <a16:creationId xmlns:a16="http://schemas.microsoft.com/office/drawing/2014/main" id="{100A721F-A0FF-4E22-AF14-E65FDFF79DC5}"/>
              </a:ext>
            </a:extLst>
          </p:cNvPr>
          <p:cNvSpPr txBox="1"/>
          <p:nvPr/>
        </p:nvSpPr>
        <p:spPr>
          <a:xfrm>
            <a:off x="0" y="384048"/>
            <a:ext cx="12046857" cy="6986528"/>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Carlson Center should function as a Community/Visitor Center – more diverse than hockey</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Expand community use/community friendly – activities</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Needs to be community based for year-round activities for local participation</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Based on what the Borough/community wants it to be</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“Community Center”</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Ice less of a focus moving forward</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Concerts, events, etc. as a focus</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Balance what the community wants with a good business model of cost recovery</a:t>
            </a:r>
          </a:p>
          <a:p>
            <a:pPr marL="342900" marR="0" lvl="0" indent="-342900">
              <a:spcBef>
                <a:spcPts val="0"/>
              </a:spcBef>
              <a:spcAft>
                <a:spcPts val="0"/>
              </a:spcAft>
              <a:buFont typeface="Symbol" panose="05050102010706020507" pitchFamily="18" charset="2"/>
              <a:buChar char=""/>
            </a:pPr>
            <a:r>
              <a:rPr lang="en-US" sz="3200" dirty="0">
                <a:latin typeface="+mn-lt"/>
                <a:ea typeface="Times New Roman" panose="02020603050405020304" pitchFamily="18" charset="0"/>
                <a:cs typeface="Arial" panose="020B0604020202020204" pitchFamily="34" charset="0"/>
              </a:rPr>
              <a:t>Hockey venue for University and community</a:t>
            </a:r>
            <a:endParaRPr lang="en-US" sz="3200" dirty="0">
              <a:effectLst/>
              <a:latin typeface="+mn-lt"/>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endParaRPr lang="en-US" sz="3200" dirty="0">
              <a:effectLst/>
              <a:latin typeface="+mn-lt"/>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endParaRPr lang="en-US" sz="3200" dirty="0">
              <a:effectLst/>
              <a:latin typeface="+mn-lt"/>
              <a:ea typeface="Times New Roman" panose="02020603050405020304" pitchFamily="18" charset="0"/>
            </a:endParaRPr>
          </a:p>
        </p:txBody>
      </p:sp>
    </p:spTree>
    <p:extLst>
      <p:ext uri="{BB962C8B-B14F-4D97-AF65-F5344CB8AC3E}">
        <p14:creationId xmlns:p14="http://schemas.microsoft.com/office/powerpoint/2010/main" val="24482180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endParaRPr lang="en-US" sz="3200" b="1" dirty="0">
              <a:solidFill>
                <a:schemeClr val="bg1"/>
              </a:solidFill>
              <a:latin typeface="+mj-lt"/>
            </a:endParaRPr>
          </a:p>
        </p:txBody>
      </p:sp>
      <p:sp>
        <p:nvSpPr>
          <p:cNvPr id="4" name="TextBox 3"/>
          <p:cNvSpPr txBox="1"/>
          <p:nvPr/>
        </p:nvSpPr>
        <p:spPr>
          <a:xfrm>
            <a:off x="692404" y="384048"/>
            <a:ext cx="11105896" cy="3416320"/>
          </a:xfrm>
          <a:prstGeom prst="rect">
            <a:avLst/>
          </a:prstGeom>
          <a:noFill/>
        </p:spPr>
        <p:txBody>
          <a:bodyPr wrap="square" rtlCol="0">
            <a:spAutoFit/>
          </a:bodyPr>
          <a:lstStyle/>
          <a:p>
            <a:r>
              <a:rPr lang="en-US" sz="6000" dirty="0"/>
              <a:t>Other comments, suggestions, feedback?</a:t>
            </a:r>
          </a:p>
          <a:p>
            <a:pPr marL="857250" indent="-857250">
              <a:buFont typeface="Arial" panose="020B0604020202020204" pitchFamily="34" charset="0"/>
              <a:buChar char="•"/>
            </a:pPr>
            <a:r>
              <a:rPr lang="en-US" sz="4800" dirty="0"/>
              <a:t>A Needs Assessment Survey will be deployed in the coming weeks</a:t>
            </a:r>
          </a:p>
        </p:txBody>
      </p:sp>
    </p:spTree>
    <p:extLst>
      <p:ext uri="{BB962C8B-B14F-4D97-AF65-F5344CB8AC3E}">
        <p14:creationId xmlns:p14="http://schemas.microsoft.com/office/powerpoint/2010/main" val="21100307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sz="3200" b="1" dirty="0">
                <a:solidFill>
                  <a:schemeClr val="bg1"/>
                </a:solidFill>
                <a:latin typeface="+mj-lt"/>
              </a:rPr>
              <a:t>Next Steps</a:t>
            </a:r>
          </a:p>
        </p:txBody>
      </p:sp>
      <p:pic>
        <p:nvPicPr>
          <p:cNvPr id="3" name="Picture 2">
            <a:extLst>
              <a:ext uri="{FF2B5EF4-FFF2-40B4-BE49-F238E27FC236}">
                <a16:creationId xmlns:a16="http://schemas.microsoft.com/office/drawing/2014/main" id="{2B3D1F7C-4AC9-453A-94FC-8CCFDAEF5F81}"/>
              </a:ext>
            </a:extLst>
          </p:cNvPr>
          <p:cNvPicPr>
            <a:picLocks noChangeAspect="1"/>
          </p:cNvPicPr>
          <p:nvPr/>
        </p:nvPicPr>
        <p:blipFill>
          <a:blip r:embed="rId3"/>
          <a:stretch>
            <a:fillRect/>
          </a:stretch>
        </p:blipFill>
        <p:spPr>
          <a:xfrm>
            <a:off x="3036665" y="384048"/>
            <a:ext cx="5867399" cy="6310963"/>
          </a:xfrm>
          <a:prstGeom prst="rect">
            <a:avLst/>
          </a:prstGeom>
        </p:spPr>
      </p:pic>
      <p:sp>
        <p:nvSpPr>
          <p:cNvPr id="7" name="Oval 6">
            <a:extLst>
              <a:ext uri="{FF2B5EF4-FFF2-40B4-BE49-F238E27FC236}">
                <a16:creationId xmlns:a16="http://schemas.microsoft.com/office/drawing/2014/main" id="{14482028-6CC2-47BF-B14C-14C5C6C4BB02}"/>
              </a:ext>
            </a:extLst>
          </p:cNvPr>
          <p:cNvSpPr/>
          <p:nvPr/>
        </p:nvSpPr>
        <p:spPr>
          <a:xfrm>
            <a:off x="2468222" y="2090057"/>
            <a:ext cx="4861492" cy="10057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12A13AF-F4BF-4094-8E58-D70D3A649825}"/>
              </a:ext>
            </a:extLst>
          </p:cNvPr>
          <p:cNvSpPr/>
          <p:nvPr/>
        </p:nvSpPr>
        <p:spPr>
          <a:xfrm>
            <a:off x="2337593" y="2926108"/>
            <a:ext cx="4861492" cy="6879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F1431A1-25C4-4004-8DB7-540CF4495976}"/>
              </a:ext>
            </a:extLst>
          </p:cNvPr>
          <p:cNvSpPr/>
          <p:nvPr/>
        </p:nvSpPr>
        <p:spPr>
          <a:xfrm>
            <a:off x="2337593" y="4036047"/>
            <a:ext cx="4861492" cy="10057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FE3AD60-F46E-4349-BED5-88461ADBAF0F}"/>
              </a:ext>
            </a:extLst>
          </p:cNvPr>
          <p:cNvSpPr/>
          <p:nvPr/>
        </p:nvSpPr>
        <p:spPr>
          <a:xfrm>
            <a:off x="2498044" y="3481078"/>
            <a:ext cx="4861492" cy="5549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22356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ChangeArrowheads="1"/>
          </p:cNvSpPr>
          <p:nvPr/>
        </p:nvSpPr>
        <p:spPr bwMode="auto">
          <a:xfrm>
            <a:off x="4953000" y="2616201"/>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91281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1363" indent="-285750" defTabSz="912813"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1413" indent="-228600" defTabSz="912813"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598613"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5813"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3013"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0213"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7413"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4613"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000" b="1" dirty="0">
              <a:solidFill>
                <a:srgbClr val="00984C"/>
              </a:solidFill>
              <a:latin typeface="Times New Roman" panose="02020603050405020304" pitchFamily="18" charset="0"/>
            </a:endParaRPr>
          </a:p>
        </p:txBody>
      </p:sp>
      <p:sp>
        <p:nvSpPr>
          <p:cNvPr id="56324" name="Rectangle 4"/>
          <p:cNvSpPr>
            <a:spLocks noChangeArrowheads="1"/>
          </p:cNvSpPr>
          <p:nvPr/>
        </p:nvSpPr>
        <p:spPr bwMode="auto">
          <a:xfrm>
            <a:off x="2466975" y="1617663"/>
            <a:ext cx="7258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1281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1363" indent="-285750" defTabSz="912813"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1413" indent="-228600" defTabSz="912813"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598613"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5813"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3013"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0213"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7413"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4613"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2400" b="1" dirty="0">
              <a:solidFill>
                <a:srgbClr val="000066"/>
              </a:solidFill>
              <a:latin typeface="Book Antiqua" panose="02040602050305030304" pitchFamily="18" charset="0"/>
            </a:endParaRPr>
          </a:p>
        </p:txBody>
      </p:sp>
      <p:sp>
        <p:nvSpPr>
          <p:cNvPr id="56325" name="Rectangle 5"/>
          <p:cNvSpPr>
            <a:spLocks noChangeArrowheads="1"/>
          </p:cNvSpPr>
          <p:nvPr/>
        </p:nvSpPr>
        <p:spPr bwMode="auto">
          <a:xfrm>
            <a:off x="0" y="-1"/>
            <a:ext cx="12191999" cy="90705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altLang="en-US" sz="3200" b="1" dirty="0">
                <a:solidFill>
                  <a:schemeClr val="bg1"/>
                </a:solidFill>
                <a:latin typeface="+mj-lt"/>
              </a:rPr>
              <a:t>Thank You For Your Time &amp; Consideration!</a:t>
            </a:r>
          </a:p>
        </p:txBody>
      </p:sp>
      <p:sp>
        <p:nvSpPr>
          <p:cNvPr id="16" name="Rectangle 2"/>
          <p:cNvSpPr>
            <a:spLocks noChangeArrowheads="1"/>
          </p:cNvSpPr>
          <p:nvPr/>
        </p:nvSpPr>
        <p:spPr bwMode="auto">
          <a:xfrm>
            <a:off x="3735548" y="1660193"/>
            <a:ext cx="4989351" cy="41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nchor="ctr"/>
          <a:lstStyle>
            <a:lvl1pPr defTabSz="912813">
              <a:lnSpc>
                <a:spcPct val="90000"/>
              </a:lnSpc>
              <a:spcBef>
                <a:spcPts val="1000"/>
              </a:spcBef>
              <a:buClr>
                <a:schemeClr val="tx1"/>
              </a:buClr>
              <a:buSzPct val="80000"/>
              <a:buFont typeface="Corbel" panose="020B0503020204020204" pitchFamily="34" charset="0"/>
              <a:buChar char="•"/>
              <a:defRPr sz="2000">
                <a:solidFill>
                  <a:schemeClr val="tx1"/>
                </a:solidFill>
                <a:latin typeface="Corbel" panose="020B0503020204020204" pitchFamily="34" charset="0"/>
              </a:defRPr>
            </a:lvl1pPr>
            <a:lvl2pPr marL="741363" indent="-285750" defTabSz="912813">
              <a:lnSpc>
                <a:spcPct val="90000"/>
              </a:lnSpc>
              <a:spcBef>
                <a:spcPts val="150"/>
              </a:spcBef>
              <a:spcAft>
                <a:spcPts val="300"/>
              </a:spcAft>
              <a:buClr>
                <a:schemeClr val="tx1"/>
              </a:buClr>
              <a:buSzPct val="80000"/>
              <a:buFont typeface="Corbel" panose="020B0503020204020204" pitchFamily="34" charset="0"/>
              <a:buChar char="•"/>
              <a:defRPr>
                <a:solidFill>
                  <a:schemeClr val="tx1"/>
                </a:solidFill>
                <a:latin typeface="Corbel" panose="020B0503020204020204" pitchFamily="34" charset="0"/>
              </a:defRPr>
            </a:lvl2pPr>
            <a:lvl3pPr marL="1141413" indent="-228600" defTabSz="912813">
              <a:lnSpc>
                <a:spcPct val="90000"/>
              </a:lnSpc>
              <a:spcBef>
                <a:spcPts val="150"/>
              </a:spcBef>
              <a:spcAft>
                <a:spcPts val="300"/>
              </a:spcAft>
              <a:buClr>
                <a:schemeClr val="tx1"/>
              </a:buClr>
              <a:buSzPct val="80000"/>
              <a:buFont typeface="Corbel" panose="020B0503020204020204" pitchFamily="34" charset="0"/>
              <a:buChar char="•"/>
              <a:defRPr sz="1600">
                <a:solidFill>
                  <a:schemeClr val="tx1"/>
                </a:solidFill>
                <a:latin typeface="Corbel" panose="020B0503020204020204" pitchFamily="34" charset="0"/>
              </a:defRPr>
            </a:lvl3pPr>
            <a:lvl4pPr marL="1598613" indent="-228600" defTabSz="912813">
              <a:lnSpc>
                <a:spcPct val="90000"/>
              </a:lnSpc>
              <a:spcBef>
                <a:spcPts val="150"/>
              </a:spcBef>
              <a:spcAft>
                <a:spcPts val="300"/>
              </a:spcAft>
              <a:buClr>
                <a:schemeClr val="tx1"/>
              </a:buClr>
              <a:buSzPct val="80000"/>
              <a:buFont typeface="Corbel" panose="020B0503020204020204" pitchFamily="34" charset="0"/>
              <a:buChar char="•"/>
              <a:defRPr sz="1400">
                <a:solidFill>
                  <a:schemeClr val="tx1"/>
                </a:solidFill>
                <a:latin typeface="Corbel" panose="020B0503020204020204" pitchFamily="34" charset="0"/>
              </a:defRPr>
            </a:lvl4pPr>
            <a:lvl5pPr marL="2055813" indent="-228600" defTabSz="912813">
              <a:lnSpc>
                <a:spcPct val="90000"/>
              </a:lnSpc>
              <a:spcBef>
                <a:spcPts val="150"/>
              </a:spcBef>
              <a:spcAft>
                <a:spcPts val="300"/>
              </a:spcAft>
              <a:buClr>
                <a:schemeClr val="tx1"/>
              </a:buClr>
              <a:buSzPct val="80000"/>
              <a:buFont typeface="Corbel" panose="020B0503020204020204" pitchFamily="34" charset="0"/>
              <a:buChar char="•"/>
              <a:defRPr sz="1400">
                <a:solidFill>
                  <a:schemeClr val="tx1"/>
                </a:solidFill>
                <a:latin typeface="Corbel" panose="020B0503020204020204" pitchFamily="34" charset="0"/>
              </a:defRPr>
            </a:lvl5pPr>
            <a:lvl6pPr marL="2513013" indent="-228600" defTabSz="912813" eaLnBrk="0" fontAlgn="base" hangingPunct="0">
              <a:lnSpc>
                <a:spcPct val="90000"/>
              </a:lnSpc>
              <a:spcBef>
                <a:spcPts val="150"/>
              </a:spcBef>
              <a:spcAft>
                <a:spcPts val="300"/>
              </a:spcAft>
              <a:buClr>
                <a:schemeClr val="tx1"/>
              </a:buClr>
              <a:buSzPct val="80000"/>
              <a:buFont typeface="Corbel" panose="020B0503020204020204" pitchFamily="34" charset="0"/>
              <a:buChar char="•"/>
              <a:defRPr sz="1400">
                <a:solidFill>
                  <a:schemeClr val="tx1"/>
                </a:solidFill>
                <a:latin typeface="Corbel" panose="020B0503020204020204" pitchFamily="34" charset="0"/>
              </a:defRPr>
            </a:lvl6pPr>
            <a:lvl7pPr marL="2970213" indent="-228600" defTabSz="912813" eaLnBrk="0" fontAlgn="base" hangingPunct="0">
              <a:lnSpc>
                <a:spcPct val="90000"/>
              </a:lnSpc>
              <a:spcBef>
                <a:spcPts val="150"/>
              </a:spcBef>
              <a:spcAft>
                <a:spcPts val="300"/>
              </a:spcAft>
              <a:buClr>
                <a:schemeClr val="tx1"/>
              </a:buClr>
              <a:buSzPct val="80000"/>
              <a:buFont typeface="Corbel" panose="020B0503020204020204" pitchFamily="34" charset="0"/>
              <a:buChar char="•"/>
              <a:defRPr sz="1400">
                <a:solidFill>
                  <a:schemeClr val="tx1"/>
                </a:solidFill>
                <a:latin typeface="Corbel" panose="020B0503020204020204" pitchFamily="34" charset="0"/>
              </a:defRPr>
            </a:lvl7pPr>
            <a:lvl8pPr marL="3427413" indent="-228600" defTabSz="912813" eaLnBrk="0" fontAlgn="base" hangingPunct="0">
              <a:lnSpc>
                <a:spcPct val="90000"/>
              </a:lnSpc>
              <a:spcBef>
                <a:spcPts val="150"/>
              </a:spcBef>
              <a:spcAft>
                <a:spcPts val="300"/>
              </a:spcAft>
              <a:buClr>
                <a:schemeClr val="tx1"/>
              </a:buClr>
              <a:buSzPct val="80000"/>
              <a:buFont typeface="Corbel" panose="020B0503020204020204" pitchFamily="34" charset="0"/>
              <a:buChar char="•"/>
              <a:defRPr sz="1400">
                <a:solidFill>
                  <a:schemeClr val="tx1"/>
                </a:solidFill>
                <a:latin typeface="Corbel" panose="020B0503020204020204" pitchFamily="34" charset="0"/>
              </a:defRPr>
            </a:lvl8pPr>
            <a:lvl9pPr marL="3884613" indent="-228600" defTabSz="912813" eaLnBrk="0" fontAlgn="base" hangingPunct="0">
              <a:lnSpc>
                <a:spcPct val="90000"/>
              </a:lnSpc>
              <a:spcBef>
                <a:spcPts val="150"/>
              </a:spcBef>
              <a:spcAft>
                <a:spcPts val="300"/>
              </a:spcAft>
              <a:buClr>
                <a:schemeClr val="tx1"/>
              </a:buClr>
              <a:buSzPct val="80000"/>
              <a:buFont typeface="Corbel" panose="020B0503020204020204" pitchFamily="34" charset="0"/>
              <a:buChar char="•"/>
              <a:defRPr sz="1400">
                <a:solidFill>
                  <a:schemeClr val="tx1"/>
                </a:solidFill>
                <a:latin typeface="Corbel" panose="020B0503020204020204" pitchFamily="34" charset="0"/>
              </a:defRPr>
            </a:lvl9pPr>
          </a:lstStyle>
          <a:p>
            <a:pPr algn="ctr" eaLnBrk="1" hangingPunct="1">
              <a:lnSpc>
                <a:spcPct val="100000"/>
              </a:lnSpc>
              <a:spcBef>
                <a:spcPct val="0"/>
              </a:spcBef>
              <a:buClrTx/>
              <a:buSzTx/>
              <a:buFontTx/>
              <a:buNone/>
              <a:defRPr/>
            </a:pPr>
            <a:endParaRPr lang="en-US" altLang="en-US" dirty="0">
              <a:latin typeface="Candara" panose="020E0502030303020204" pitchFamily="34" charset="0"/>
            </a:endParaRPr>
          </a:p>
          <a:p>
            <a:pPr algn="ctr" eaLnBrk="1" hangingPunct="1">
              <a:lnSpc>
                <a:spcPct val="100000"/>
              </a:lnSpc>
              <a:spcBef>
                <a:spcPct val="0"/>
              </a:spcBef>
              <a:buClrTx/>
              <a:buSzTx/>
              <a:buFontTx/>
              <a:buNone/>
              <a:defRPr/>
            </a:pPr>
            <a:endParaRPr lang="en-US" altLang="en-US" dirty="0">
              <a:latin typeface="Candara" panose="020E0502030303020204" pitchFamily="34" charset="0"/>
            </a:endParaRPr>
          </a:p>
          <a:p>
            <a:pPr algn="ctr" eaLnBrk="1" hangingPunct="1">
              <a:lnSpc>
                <a:spcPct val="100000"/>
              </a:lnSpc>
              <a:spcBef>
                <a:spcPct val="0"/>
              </a:spcBef>
              <a:buClrTx/>
              <a:buSzTx/>
              <a:buFontTx/>
              <a:buNone/>
              <a:defRPr/>
            </a:pPr>
            <a:r>
              <a:rPr lang="en-US" altLang="en-US" dirty="0">
                <a:latin typeface="Candara" panose="020E0502030303020204" pitchFamily="34" charset="0"/>
              </a:rPr>
              <a:t>Pat O’Toole , Principal</a:t>
            </a:r>
          </a:p>
          <a:p>
            <a:pPr algn="ctr" eaLnBrk="1" hangingPunct="1">
              <a:lnSpc>
                <a:spcPct val="100000"/>
              </a:lnSpc>
              <a:spcBef>
                <a:spcPct val="0"/>
              </a:spcBef>
              <a:buClrTx/>
              <a:buSzTx/>
              <a:buFontTx/>
              <a:buNone/>
              <a:defRPr/>
            </a:pPr>
            <a:r>
              <a:rPr lang="en-US" altLang="en-US" dirty="0">
                <a:latin typeface="Candara" panose="020E0502030303020204" pitchFamily="34" charset="0"/>
              </a:rPr>
              <a:t>Principal in Charge</a:t>
            </a:r>
          </a:p>
          <a:p>
            <a:pPr algn="ctr" eaLnBrk="1" hangingPunct="1">
              <a:lnSpc>
                <a:spcPct val="100000"/>
              </a:lnSpc>
              <a:spcBef>
                <a:spcPct val="0"/>
              </a:spcBef>
              <a:buClrTx/>
              <a:buSzTx/>
              <a:buFontTx/>
              <a:buNone/>
              <a:defRPr/>
            </a:pPr>
            <a:r>
              <a:rPr lang="en-US" altLang="en-US" dirty="0">
                <a:latin typeface="Candara" panose="020E0502030303020204" pitchFamily="34" charset="0"/>
              </a:rPr>
              <a:t>Direct:  303-345-1804</a:t>
            </a:r>
          </a:p>
          <a:p>
            <a:pPr algn="ctr" eaLnBrk="1" hangingPunct="1">
              <a:lnSpc>
                <a:spcPct val="100000"/>
              </a:lnSpc>
              <a:spcBef>
                <a:spcPct val="0"/>
              </a:spcBef>
              <a:buClrTx/>
              <a:buSzTx/>
              <a:buFontTx/>
              <a:buNone/>
              <a:defRPr/>
            </a:pPr>
            <a:r>
              <a:rPr lang="en-US" altLang="en-US" dirty="0">
                <a:latin typeface="Candara" panose="020E0502030303020204" pitchFamily="34" charset="0"/>
              </a:rPr>
              <a:t>Pato@greenplayllc.com </a:t>
            </a:r>
            <a:endParaRPr lang="en-US" dirty="0"/>
          </a:p>
          <a:p>
            <a:pPr algn="ctr" eaLnBrk="1" hangingPunct="1">
              <a:lnSpc>
                <a:spcPct val="100000"/>
              </a:lnSpc>
              <a:spcBef>
                <a:spcPct val="0"/>
              </a:spcBef>
              <a:buClrTx/>
              <a:buSzTx/>
              <a:buFontTx/>
              <a:buNone/>
              <a:defRPr/>
            </a:pPr>
            <a:endParaRPr lang="en-US" altLang="en-US" dirty="0">
              <a:latin typeface="Candara" panose="020E0502030303020204" pitchFamily="34" charset="0"/>
            </a:endParaRPr>
          </a:p>
          <a:p>
            <a:pPr algn="ctr" eaLnBrk="1" hangingPunct="1">
              <a:lnSpc>
                <a:spcPct val="100000"/>
              </a:lnSpc>
              <a:spcBef>
                <a:spcPct val="0"/>
              </a:spcBef>
              <a:buClrTx/>
              <a:buSzTx/>
              <a:buFontTx/>
              <a:buNone/>
              <a:defRPr/>
            </a:pPr>
            <a:endParaRPr lang="en-US" altLang="en-US" dirty="0">
              <a:latin typeface="Candara" panose="020E0502030303020204" pitchFamily="34" charset="0"/>
            </a:endParaRPr>
          </a:p>
          <a:p>
            <a:pPr algn="ctr" eaLnBrk="1" hangingPunct="1">
              <a:lnSpc>
                <a:spcPct val="100000"/>
              </a:lnSpc>
              <a:spcBef>
                <a:spcPct val="0"/>
              </a:spcBef>
              <a:buClrTx/>
              <a:buSzTx/>
              <a:buFontTx/>
              <a:buNone/>
              <a:defRPr/>
            </a:pPr>
            <a:r>
              <a:rPr lang="en-US" altLang="en-US" dirty="0">
                <a:latin typeface="Candara" panose="020E0502030303020204" pitchFamily="34" charset="0"/>
              </a:rPr>
              <a:t>Tom Diehl, CPRP, Principal</a:t>
            </a:r>
          </a:p>
          <a:p>
            <a:pPr algn="ctr" eaLnBrk="1" hangingPunct="1">
              <a:lnSpc>
                <a:spcPct val="100000"/>
              </a:lnSpc>
              <a:spcBef>
                <a:spcPct val="0"/>
              </a:spcBef>
              <a:buClrTx/>
              <a:buSzTx/>
              <a:buFontTx/>
              <a:buNone/>
              <a:defRPr/>
            </a:pPr>
            <a:r>
              <a:rPr lang="en-US" altLang="en-US" dirty="0">
                <a:latin typeface="Candara" panose="020E0502030303020204" pitchFamily="34" charset="0"/>
              </a:rPr>
              <a:t>Project Manager</a:t>
            </a:r>
          </a:p>
          <a:p>
            <a:pPr algn="ctr" eaLnBrk="1" hangingPunct="1">
              <a:lnSpc>
                <a:spcPct val="100000"/>
              </a:lnSpc>
              <a:spcBef>
                <a:spcPct val="0"/>
              </a:spcBef>
              <a:buClrTx/>
              <a:buSzTx/>
              <a:buFontTx/>
              <a:buNone/>
              <a:defRPr/>
            </a:pPr>
            <a:r>
              <a:rPr lang="en-US" altLang="en-US" dirty="0">
                <a:latin typeface="Candara" panose="020E0502030303020204" pitchFamily="34" charset="0"/>
              </a:rPr>
              <a:t>Direct:  804.833.6994 </a:t>
            </a:r>
          </a:p>
          <a:p>
            <a:pPr algn="ctr" eaLnBrk="1" hangingPunct="1">
              <a:lnSpc>
                <a:spcPct val="100000"/>
              </a:lnSpc>
              <a:spcBef>
                <a:spcPct val="0"/>
              </a:spcBef>
              <a:buClrTx/>
              <a:buSzTx/>
              <a:buFontTx/>
              <a:buNone/>
              <a:defRPr/>
            </a:pPr>
            <a:r>
              <a:rPr lang="en-US" altLang="en-US" dirty="0">
                <a:latin typeface="Candara" panose="020E0502030303020204" pitchFamily="34" charset="0"/>
                <a:hlinkClick r:id="rId3"/>
              </a:rPr>
              <a:t>Tdiehl@greenplayllc.com</a:t>
            </a:r>
            <a:endParaRPr lang="en-US" altLang="en-US" dirty="0">
              <a:latin typeface="Candara" panose="020E0502030303020204" pitchFamily="34" charset="0"/>
            </a:endParaRPr>
          </a:p>
          <a:p>
            <a:pPr algn="ctr" eaLnBrk="1" hangingPunct="1">
              <a:lnSpc>
                <a:spcPct val="100000"/>
              </a:lnSpc>
              <a:spcBef>
                <a:spcPct val="0"/>
              </a:spcBef>
              <a:buClrTx/>
              <a:buSzTx/>
              <a:buFontTx/>
              <a:buNone/>
              <a:defRPr/>
            </a:pPr>
            <a:endParaRPr lang="en-US" altLang="en-US" dirty="0">
              <a:latin typeface="Candara" panose="020E0502030303020204" pitchFamily="34" charset="0"/>
            </a:endParaRPr>
          </a:p>
          <a:p>
            <a:pPr algn="ctr" eaLnBrk="1" hangingPunct="1">
              <a:lnSpc>
                <a:spcPct val="100000"/>
              </a:lnSpc>
              <a:spcBef>
                <a:spcPct val="0"/>
              </a:spcBef>
              <a:buClrTx/>
              <a:buSzTx/>
              <a:buFontTx/>
              <a:buNone/>
              <a:defRPr/>
            </a:pPr>
            <a:r>
              <a:rPr lang="en-US" altLang="en-US" dirty="0">
                <a:latin typeface="Candara" panose="020E0502030303020204" pitchFamily="34" charset="0"/>
              </a:rPr>
              <a:t> </a:t>
            </a:r>
          </a:p>
          <a:p>
            <a:pPr algn="ctr" eaLnBrk="1" hangingPunct="1">
              <a:lnSpc>
                <a:spcPct val="100000"/>
              </a:lnSpc>
              <a:spcBef>
                <a:spcPct val="0"/>
              </a:spcBef>
              <a:buClrTx/>
              <a:buSzTx/>
              <a:buFontTx/>
              <a:buNone/>
              <a:defRPr/>
            </a:pPr>
            <a:r>
              <a:rPr lang="en-US" altLang="en-US" dirty="0">
                <a:latin typeface="Candara" panose="020E0502030303020204" pitchFamily="34" charset="0"/>
              </a:rPr>
              <a:t> </a:t>
            </a:r>
          </a:p>
          <a:p>
            <a:pPr algn="ctr" eaLnBrk="1" hangingPunct="1">
              <a:lnSpc>
                <a:spcPct val="100000"/>
              </a:lnSpc>
              <a:spcBef>
                <a:spcPct val="0"/>
              </a:spcBef>
              <a:buClrTx/>
              <a:buSzTx/>
              <a:buFontTx/>
              <a:buNone/>
              <a:defRPr/>
            </a:pPr>
            <a:endParaRPr lang="en-US" altLang="en-US" dirty="0">
              <a:latin typeface="Candara" panose="020E0502030303020204" pitchFamily="34" charset="0"/>
            </a:endParaRPr>
          </a:p>
          <a:p>
            <a:pPr algn="ctr" eaLnBrk="1" hangingPunct="1">
              <a:lnSpc>
                <a:spcPct val="100000"/>
              </a:lnSpc>
              <a:spcBef>
                <a:spcPct val="0"/>
              </a:spcBef>
              <a:buClrTx/>
              <a:buSzTx/>
              <a:buFontTx/>
              <a:buNone/>
              <a:defRPr/>
            </a:pPr>
            <a:endParaRPr lang="en-US" altLang="en-US" dirty="0">
              <a:latin typeface="Candara" panose="020E0502030303020204" pitchFamily="34" charset="0"/>
            </a:endParaRPr>
          </a:p>
        </p:txBody>
      </p:sp>
      <p:pic>
        <p:nvPicPr>
          <p:cNvPr id="11" name="Picture 10" descr="GP-logo-4.gif"/>
          <p:cNvPicPr>
            <a:picLocks noChangeAspect="1"/>
          </p:cNvPicPr>
          <p:nvPr/>
        </p:nvPicPr>
        <p:blipFill>
          <a:blip r:embed="rId4"/>
          <a:stretch>
            <a:fillRect/>
          </a:stretch>
        </p:blipFill>
        <p:spPr>
          <a:xfrm>
            <a:off x="5354584" y="5340960"/>
            <a:ext cx="2247900" cy="966542"/>
          </a:xfrm>
          <a:prstGeom prst="rect">
            <a:avLst/>
          </a:prstGeom>
        </p:spPr>
      </p:pic>
    </p:spTree>
    <p:extLst>
      <p:ext uri="{BB962C8B-B14F-4D97-AF65-F5344CB8AC3E}">
        <p14:creationId xmlns:p14="http://schemas.microsoft.com/office/powerpoint/2010/main" val="389492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FD30D6-8186-4E9C-93FB-7CA9AF2402D5}"/>
              </a:ext>
            </a:extLst>
          </p:cNvPr>
          <p:cNvPicPr>
            <a:picLocks noChangeAspect="1"/>
          </p:cNvPicPr>
          <p:nvPr/>
        </p:nvPicPr>
        <p:blipFill>
          <a:blip r:embed="rId3"/>
          <a:stretch>
            <a:fillRect/>
          </a:stretch>
        </p:blipFill>
        <p:spPr>
          <a:xfrm>
            <a:off x="2481944" y="34236"/>
            <a:ext cx="7349322" cy="6823764"/>
          </a:xfrm>
          <a:prstGeom prst="rect">
            <a:avLst/>
          </a:prstGeom>
        </p:spPr>
      </p:pic>
    </p:spTree>
    <p:extLst>
      <p:ext uri="{BB962C8B-B14F-4D97-AF65-F5344CB8AC3E}">
        <p14:creationId xmlns:p14="http://schemas.microsoft.com/office/powerpoint/2010/main" val="2258879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F3B7E8-0361-4671-A9AF-FBD6AFA4DEEF}"/>
              </a:ext>
            </a:extLst>
          </p:cNvPr>
          <p:cNvPicPr>
            <a:picLocks noChangeAspect="1"/>
          </p:cNvPicPr>
          <p:nvPr/>
        </p:nvPicPr>
        <p:blipFill>
          <a:blip r:embed="rId3"/>
          <a:stretch>
            <a:fillRect/>
          </a:stretch>
        </p:blipFill>
        <p:spPr>
          <a:xfrm>
            <a:off x="2931886" y="-20037"/>
            <a:ext cx="6371771" cy="6851253"/>
          </a:xfrm>
          <a:prstGeom prst="rect">
            <a:avLst/>
          </a:prstGeom>
        </p:spPr>
      </p:pic>
      <p:sp>
        <p:nvSpPr>
          <p:cNvPr id="2" name="Oval 1">
            <a:extLst>
              <a:ext uri="{FF2B5EF4-FFF2-40B4-BE49-F238E27FC236}">
                <a16:creationId xmlns:a16="http://schemas.microsoft.com/office/drawing/2014/main" id="{74D3A17C-62D5-410D-94B6-7E2054065C75}"/>
              </a:ext>
            </a:extLst>
          </p:cNvPr>
          <p:cNvSpPr/>
          <p:nvPr/>
        </p:nvSpPr>
        <p:spPr>
          <a:xfrm>
            <a:off x="2714965" y="841829"/>
            <a:ext cx="4861492" cy="10057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8136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49427"/>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sz="3200" b="1" dirty="0">
                <a:solidFill>
                  <a:schemeClr val="bg1"/>
                </a:solidFill>
                <a:latin typeface="+mj-lt"/>
              </a:rPr>
              <a:t>Information Gathering</a:t>
            </a:r>
          </a:p>
        </p:txBody>
      </p:sp>
      <p:sp>
        <p:nvSpPr>
          <p:cNvPr id="4" name="TextBox 3"/>
          <p:cNvSpPr txBox="1"/>
          <p:nvPr/>
        </p:nvSpPr>
        <p:spPr>
          <a:xfrm>
            <a:off x="693450" y="370840"/>
            <a:ext cx="11021471" cy="5856219"/>
          </a:xfrm>
          <a:prstGeom prst="rect">
            <a:avLst/>
          </a:prstGeom>
          <a:noFill/>
        </p:spPr>
        <p:txBody>
          <a:bodyPr wrap="square" rtlCol="0">
            <a:spAutoFit/>
          </a:bodyPr>
          <a:lstStyle/>
          <a:p>
            <a:pPr marL="285750" indent="-285750">
              <a:lnSpc>
                <a:spcPct val="150000"/>
              </a:lnSpc>
              <a:spcBef>
                <a:spcPts val="600"/>
              </a:spcBef>
              <a:buFont typeface="Wingdings" panose="05000000000000000000" pitchFamily="2" charset="2"/>
              <a:buChar char="Ø"/>
            </a:pPr>
            <a:r>
              <a:rPr lang="en-US" sz="2400" b="1" dirty="0"/>
              <a:t>Two(2) Focus Groups - 16 Participants</a:t>
            </a:r>
          </a:p>
          <a:p>
            <a:pPr marL="798513" lvl="1" indent="-342900">
              <a:buFont typeface="Arial" panose="020B0604020202020204" pitchFamily="34" charset="0"/>
              <a:buChar char="•"/>
            </a:pPr>
            <a:r>
              <a:rPr lang="en-US" sz="2000" dirty="0"/>
              <a:t>Convention/Event users</a:t>
            </a:r>
          </a:p>
          <a:p>
            <a:pPr marL="798513" lvl="1" indent="-342900">
              <a:buFont typeface="Arial" panose="020B0604020202020204" pitchFamily="34" charset="0"/>
              <a:buChar char="•"/>
            </a:pPr>
            <a:r>
              <a:rPr lang="en-US" sz="2000" dirty="0"/>
              <a:t>Key Stakeholders</a:t>
            </a:r>
          </a:p>
          <a:p>
            <a:pPr marL="798513" lvl="1" indent="-342900">
              <a:buFont typeface="Arial" panose="020B0604020202020204" pitchFamily="34" charset="0"/>
              <a:buChar char="•"/>
            </a:pPr>
            <a:r>
              <a:rPr lang="en-US" sz="2000" dirty="0"/>
              <a:t>Hockey, Soccer, Basketball</a:t>
            </a:r>
          </a:p>
          <a:p>
            <a:pPr marL="798513" lvl="1" indent="-342900">
              <a:buFont typeface="Arial" panose="020B0604020202020204" pitchFamily="34" charset="0"/>
              <a:buChar char="•"/>
            </a:pPr>
            <a:r>
              <a:rPr lang="en-US" sz="2000" dirty="0"/>
              <a:t>Military</a:t>
            </a:r>
          </a:p>
          <a:p>
            <a:pPr marL="798513" lvl="1" indent="-342900">
              <a:buFont typeface="Arial" panose="020B0604020202020204" pitchFamily="34" charset="0"/>
              <a:buChar char="•"/>
            </a:pPr>
            <a:r>
              <a:rPr lang="en-US" sz="2000" dirty="0"/>
              <a:t>University</a:t>
            </a:r>
          </a:p>
          <a:p>
            <a:pPr marL="798513" lvl="1" indent="-342900">
              <a:buFont typeface="Arial" panose="020B0604020202020204" pitchFamily="34" charset="0"/>
              <a:buChar char="•"/>
            </a:pPr>
            <a:r>
              <a:rPr lang="en-US" sz="2000" dirty="0"/>
              <a:t>Rotary Club</a:t>
            </a:r>
          </a:p>
          <a:p>
            <a:pPr marL="798513" lvl="1" indent="-342900">
              <a:buFont typeface="Arial" panose="020B0604020202020204" pitchFamily="34" charset="0"/>
              <a:buChar char="•"/>
            </a:pPr>
            <a:r>
              <a:rPr lang="en-US" sz="2000" dirty="0"/>
              <a:t>Veterans</a:t>
            </a:r>
          </a:p>
          <a:p>
            <a:pPr marL="798513" lvl="1" indent="-342900">
              <a:buFont typeface="Arial" panose="020B0604020202020204" pitchFamily="34" charset="0"/>
              <a:buChar char="•"/>
            </a:pPr>
            <a:r>
              <a:rPr lang="en-US" sz="2000" dirty="0"/>
              <a:t>Business Owners</a:t>
            </a:r>
          </a:p>
          <a:p>
            <a:pPr marL="342900" indent="-342900">
              <a:lnSpc>
                <a:spcPct val="150000"/>
              </a:lnSpc>
              <a:spcBef>
                <a:spcPts val="600"/>
              </a:spcBef>
              <a:buFont typeface="Wingdings" panose="05000000000000000000" pitchFamily="2" charset="2"/>
              <a:buChar char="Ø"/>
            </a:pPr>
            <a:r>
              <a:rPr lang="en-US" sz="2400" b="1" dirty="0"/>
              <a:t>Four (4) Stakeholder Interviews – 14 Participants</a:t>
            </a:r>
          </a:p>
          <a:p>
            <a:pPr marL="798513" lvl="1" indent="-342900">
              <a:lnSpc>
                <a:spcPct val="150000"/>
              </a:lnSpc>
              <a:buFont typeface="Arial" panose="020B0604020202020204" pitchFamily="34" charset="0"/>
              <a:buChar char="•"/>
            </a:pPr>
            <a:r>
              <a:rPr lang="en-US" sz="2000" dirty="0"/>
              <a:t>Borough Leadership, University Athletics, ASM Global, Borough Park and Recreation staff</a:t>
            </a:r>
            <a:endParaRPr lang="en-US" sz="2400" b="1" dirty="0"/>
          </a:p>
          <a:p>
            <a:pPr marL="342900" indent="-342900">
              <a:lnSpc>
                <a:spcPct val="150000"/>
              </a:lnSpc>
              <a:spcBef>
                <a:spcPts val="600"/>
              </a:spcBef>
              <a:buFont typeface="Wingdings" panose="05000000000000000000" pitchFamily="2" charset="2"/>
              <a:buChar char="Ø"/>
            </a:pPr>
            <a:r>
              <a:rPr lang="en-US" sz="2400" b="1" dirty="0"/>
              <a:t>Thorough Review of Past Planning Documents</a:t>
            </a:r>
          </a:p>
          <a:p>
            <a:pPr marL="342900" indent="-342900">
              <a:lnSpc>
                <a:spcPct val="150000"/>
              </a:lnSpc>
              <a:spcBef>
                <a:spcPts val="600"/>
              </a:spcBef>
              <a:buFont typeface="Wingdings" panose="05000000000000000000" pitchFamily="2" charset="2"/>
              <a:buChar char="Ø"/>
            </a:pPr>
            <a:r>
              <a:rPr lang="en-US" sz="2400" b="1" dirty="0"/>
              <a:t>Tonight’s Public Forum</a:t>
            </a:r>
          </a:p>
        </p:txBody>
      </p:sp>
    </p:spTree>
    <p:extLst>
      <p:ext uri="{BB962C8B-B14F-4D97-AF65-F5344CB8AC3E}">
        <p14:creationId xmlns:p14="http://schemas.microsoft.com/office/powerpoint/2010/main" val="2000761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11211"/>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endParaRPr lang="en-US" sz="3200" b="1" dirty="0">
              <a:solidFill>
                <a:schemeClr val="bg1"/>
              </a:solidFill>
              <a:latin typeface="+mj-lt"/>
            </a:endParaRPr>
          </a:p>
        </p:txBody>
      </p:sp>
      <p:sp>
        <p:nvSpPr>
          <p:cNvPr id="4" name="TextBox 3"/>
          <p:cNvSpPr txBox="1"/>
          <p:nvPr/>
        </p:nvSpPr>
        <p:spPr>
          <a:xfrm>
            <a:off x="-1" y="272837"/>
            <a:ext cx="12191999"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How long have you been a </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resident</a:t>
            </a: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 of the Borough?</a:t>
            </a:r>
          </a:p>
        </p:txBody>
      </p:sp>
      <p:sp>
        <p:nvSpPr>
          <p:cNvPr id="2" name="Rectangle 1">
            <a:extLst>
              <a:ext uri="{FF2B5EF4-FFF2-40B4-BE49-F238E27FC236}">
                <a16:creationId xmlns:a16="http://schemas.microsoft.com/office/drawing/2014/main" id="{196632A8-816A-419E-A327-B54A45A91FC6}"/>
              </a:ext>
            </a:extLst>
          </p:cNvPr>
          <p:cNvSpPr/>
          <p:nvPr/>
        </p:nvSpPr>
        <p:spPr>
          <a:xfrm>
            <a:off x="497967" y="1042278"/>
            <a:ext cx="11864275" cy="430887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71500" marR="0" lvl="0" indent="-5715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&lt;5 years              												12.5%	</a:t>
            </a:r>
          </a:p>
          <a:p>
            <a:pPr marL="571500" marR="0" lvl="0" indent="-5715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5-9 years                												0%	</a:t>
            </a:r>
          </a:p>
          <a:p>
            <a:pPr marL="571500" marR="0" lvl="0" indent="-5715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10-19 years 														12.5%	</a:t>
            </a:r>
          </a:p>
          <a:p>
            <a:pPr marL="571500" marR="0" lvl="0" indent="-5715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20+ years																75%	</a:t>
            </a:r>
          </a:p>
          <a:p>
            <a:pPr marL="571500" marR="0" lvl="0" indent="-5715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N</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ot a resident, but use facilities and services			N/A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469202401"/>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1198</TotalTime>
  <Words>2514</Words>
  <Application>Microsoft Office PowerPoint</Application>
  <PresentationFormat>Widescreen</PresentationFormat>
  <Paragraphs>418</Paragraphs>
  <Slides>54</Slides>
  <Notes>53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54</vt:i4>
      </vt:variant>
    </vt:vector>
  </HeadingPairs>
  <TitlesOfParts>
    <vt:vector size="65" baseType="lpstr">
      <vt:lpstr>Arial</vt:lpstr>
      <vt:lpstr>Book Antiqua</vt:lpstr>
      <vt:lpstr>Calibri</vt:lpstr>
      <vt:lpstr>Calibri Light</vt:lpstr>
      <vt:lpstr>Candara</vt:lpstr>
      <vt:lpstr>Corbel</vt:lpstr>
      <vt:lpstr>Symbol</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will begin in a few minutes   How we’ll gather your input: -Polls -Chat: submit your questions</dc:title>
  <dc:creator>Tom Diehl</dc:creator>
  <cp:lastModifiedBy>Tom Diehl</cp:lastModifiedBy>
  <cp:revision>15</cp:revision>
  <dcterms:created xsi:type="dcterms:W3CDTF">2020-07-29T16:51:09Z</dcterms:created>
  <dcterms:modified xsi:type="dcterms:W3CDTF">2020-07-30T17:48:47Z</dcterms:modified>
</cp:coreProperties>
</file>